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4130" r:id="rId4"/>
  </p:sldMasterIdLst>
  <p:notesMasterIdLst>
    <p:notesMasterId r:id="rId26"/>
  </p:notesMasterIdLst>
  <p:handoutMasterIdLst>
    <p:handoutMasterId r:id="rId27"/>
  </p:handoutMasterIdLst>
  <p:sldIdLst>
    <p:sldId id="355" r:id="rId5"/>
    <p:sldId id="326" r:id="rId6"/>
    <p:sldId id="350" r:id="rId7"/>
    <p:sldId id="327" r:id="rId8"/>
    <p:sldId id="329" r:id="rId9"/>
    <p:sldId id="351" r:id="rId10"/>
    <p:sldId id="330" r:id="rId11"/>
    <p:sldId id="331" r:id="rId12"/>
    <p:sldId id="332" r:id="rId13"/>
    <p:sldId id="333" r:id="rId14"/>
    <p:sldId id="342" r:id="rId15"/>
    <p:sldId id="354" r:id="rId16"/>
    <p:sldId id="334" r:id="rId17"/>
    <p:sldId id="335" r:id="rId18"/>
    <p:sldId id="336" r:id="rId19"/>
    <p:sldId id="337" r:id="rId20"/>
    <p:sldId id="344" r:id="rId21"/>
    <p:sldId id="347" r:id="rId22"/>
    <p:sldId id="338" r:id="rId23"/>
    <p:sldId id="339" r:id="rId24"/>
    <p:sldId id="34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aszewski, Rhonda" initials="T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F88"/>
    <a:srgbClr val="000099"/>
    <a:srgbClr val="000000"/>
    <a:srgbClr val="3D577A"/>
    <a:srgbClr val="EC987D"/>
    <a:srgbClr val="87BD2F"/>
    <a:srgbClr val="86BD2F"/>
    <a:srgbClr val="DBA640"/>
    <a:srgbClr val="A5B557"/>
    <a:srgbClr val="1962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63023" autoAdjust="0"/>
  </p:normalViewPr>
  <p:slideViewPr>
    <p:cSldViewPr snapToGrid="0" showGuides="1">
      <p:cViewPr varScale="1">
        <p:scale>
          <a:sx n="60" d="100"/>
          <a:sy n="60" d="100"/>
        </p:scale>
        <p:origin x="93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76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412329-1B65-467F-AD27-94F01E0E59A4}" type="datetimeFigureOut">
              <a:rPr lang="en-CA" smtClean="0"/>
              <a:t>8/23/2023</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CA2742-9E4D-4223-84A3-3BD3036EDF10}" type="slidenum">
              <a:rPr lang="en-CA" smtClean="0"/>
              <a:t>‹#›</a:t>
            </a:fld>
            <a:endParaRPr lang="en-CA" dirty="0"/>
          </a:p>
        </p:txBody>
      </p:sp>
    </p:spTree>
    <p:extLst>
      <p:ext uri="{BB962C8B-B14F-4D97-AF65-F5344CB8AC3E}">
        <p14:creationId xmlns:p14="http://schemas.microsoft.com/office/powerpoint/2010/main" val="1594285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D2866E-01B6-40FB-9DF2-B2EA56AAFFB1}" type="datetimeFigureOut">
              <a:rPr lang="en-US" smtClean="0"/>
              <a:t>8/23/2023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D62295-C31D-4FF8-8426-D07586DC7C66}" type="slidenum">
              <a:rPr lang="en-US" smtClean="0"/>
              <a:t>‹#›</a:t>
            </a:fld>
            <a:endParaRPr lang="en-US" dirty="0"/>
          </a:p>
        </p:txBody>
      </p:sp>
    </p:spTree>
    <p:extLst>
      <p:ext uri="{BB962C8B-B14F-4D97-AF65-F5344CB8AC3E}">
        <p14:creationId xmlns:p14="http://schemas.microsoft.com/office/powerpoint/2010/main" val="115969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ing.com/videos/search?q=bc+epilepsy+youtube&amp;qpvt=bc+epilepsy+utube&amp;FORM=VDRE#view=detail&amp;mid=0CEF8F2AE89146877CF50CEF8F2AE89146877CF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pilepsyontario.org/wp-content/uploads/articulate_uploads/Supporting-Students-With-Epilepsy-Section-3/story_html5.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anadianepilepsyalliance.or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cepilepsy.com/files/First_Aid_Poster.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pilepsyontario.org/at-work-school/epilepsy-and-education/for-educator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en.wikipedia.org/wiki/Seizure" TargetMode="External"/><Relationship Id="rId4" Type="http://schemas.openxmlformats.org/officeDocument/2006/relationships/hyperlink" Target="http://en.wikipedia.org/wiki/Brai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pilepsyontario.org/wp-content/uploads/articulate_uploads/Supporting-Students-With-Epilepsy-Section-25/story_html5.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pilepsyontario.org/wp-content/uploads/articulate_uploads/Supporting-Students-With-Epilepsy-Section-25/story_html5.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nteriorhealth.ca/YourHealth/SchoolHealth/SchoolMedicalCondi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ringforkids.cps.ca/handouts/health-conditions-and-treatments/epilepsy-at-schoo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nteriorhealth.ca/YourHealth/SchoolHealth/SchoolMedicalCondition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bing.com/videos/search?q=bc+epilepsy+youtube&amp;qpvt=bc+epilepsy+utube&amp;FORM=VDRE#view=detail&amp;mid=0CEF8F2AE89146877CF50CEF8F2AE89146877CF5"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nteriorhealth.ca/health-and-wellness/infant-child-and-youth-health/school-health/medical-conditions-at-school#seizures-and-epilepsy-resourc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pilepsyontario.org/at-work-school/epilepsy-and-education/for-educato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ing.com/videos/search?q=bc+epilepsy+youtube&amp;qpvt=bc+epilepsy+utube&amp;FORM=VDRE#view=detail&amp;mid=0CEF8F2AE89146877CF50CEF8F2AE89146877CF5"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pilepsyontario.org/at-work-school/epilepsy-and-education/for-educators/" TargetMode="External"/><Relationship Id="rId4" Type="http://schemas.openxmlformats.org/officeDocument/2006/relationships/hyperlink" Target="https://www.youtube.com/watch?v=MZBGNVlaa2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Revised 2023, 2022 and 2021 by Brenda Marsman, 2019 by Joanne Smrek and Brenda Marsman 2015 by Amber Froste and Brenda Marsman</a:t>
            </a:r>
          </a:p>
          <a:p>
            <a:endParaRPr lang="en-CA"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u="sng" dirty="0" smtClean="0">
                <a:hlinkClick r:id="rId3"/>
              </a:rPr>
              <a:t>Epilepsy and Seizure Information for Schools</a:t>
            </a:r>
            <a:r>
              <a:rPr lang="en-CA" altLang="en-US" u="sng" dirty="0" smtClean="0"/>
              <a:t>  7 minute video from the BC Epilepsy society </a:t>
            </a:r>
            <a:r>
              <a:rPr lang="en-CA" altLang="en-US" dirty="0" smtClean="0"/>
              <a:t>   https://www.youtube.com/watch?v=MZBGNVlaa2s</a:t>
            </a:r>
          </a:p>
          <a:p>
            <a:r>
              <a:rPr lang="en-CA" altLang="en-US" dirty="0" smtClean="0"/>
              <a:t>Video can be shown at the beginning or end or with slide 8, highlight link in slide and then use open hyperlink</a:t>
            </a:r>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1</a:t>
            </a:fld>
            <a:endParaRPr lang="en-US" dirty="0"/>
          </a:p>
        </p:txBody>
      </p:sp>
    </p:spTree>
    <p:extLst>
      <p:ext uri="{BB962C8B-B14F-4D97-AF65-F5344CB8AC3E}">
        <p14:creationId xmlns:p14="http://schemas.microsoft.com/office/powerpoint/2010/main" val="414144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200" dirty="0" smtClean="0">
                <a:latin typeface="+mn-lt"/>
              </a:rPr>
              <a:t>Children diagnosed with epilepsy most likely will be taking medication. </a:t>
            </a:r>
            <a:r>
              <a:rPr lang="en-US" dirty="0" smtClean="0"/>
              <a:t>Anti-seizure drugs successfully control seizures for approximately 67% people with epilepsy who take them regularly and as prescribed. </a:t>
            </a:r>
            <a:endParaRPr lang="en-CA" altLang="en-US" sz="1200" dirty="0" smtClean="0">
              <a:latin typeface="+mn-lt"/>
            </a:endParaRPr>
          </a:p>
          <a:p>
            <a:r>
              <a:rPr lang="en-CA" altLang="en-US" sz="1200" dirty="0" smtClean="0">
                <a:latin typeface="+mn-lt"/>
              </a:rPr>
              <a:t>  </a:t>
            </a:r>
          </a:p>
          <a:p>
            <a:pPr eaLnBrk="1" hangingPunct="1"/>
            <a:r>
              <a:rPr lang="en-US" altLang="en-US" sz="1200" b="1" u="sng" dirty="0" smtClean="0">
                <a:latin typeface="+mn-lt"/>
              </a:rPr>
              <a:t>Surgery</a:t>
            </a:r>
            <a:r>
              <a:rPr lang="en-US" altLang="en-US" sz="1200" dirty="0" smtClean="0">
                <a:latin typeface="+mn-lt"/>
              </a:rPr>
              <a:t>	</a:t>
            </a:r>
          </a:p>
          <a:p>
            <a:pPr lvl="1" eaLnBrk="1" hangingPunct="1"/>
            <a:r>
              <a:rPr lang="en-US" altLang="en-US" sz="1200" dirty="0" smtClean="0">
                <a:latin typeface="+mn-lt"/>
              </a:rPr>
              <a:t>Can produce good control but not all children are surgery candidates</a:t>
            </a:r>
          </a:p>
          <a:p>
            <a:pPr lvl="1" eaLnBrk="1" hangingPunct="1"/>
            <a:r>
              <a:rPr lang="en-US" altLang="en-US" sz="1200" dirty="0" smtClean="0">
                <a:latin typeface="+mn-lt"/>
              </a:rPr>
              <a:t>Only possible when seizures occur in a small part of the brain</a:t>
            </a:r>
          </a:p>
          <a:p>
            <a:pPr lvl="1" eaLnBrk="1" hangingPunct="1"/>
            <a:r>
              <a:rPr lang="en-US" altLang="en-US" sz="1200" dirty="0" smtClean="0">
                <a:latin typeface="+mn-lt"/>
              </a:rPr>
              <a:t>70% of people who have surgery have partial to full improvement</a:t>
            </a:r>
          </a:p>
          <a:p>
            <a:pPr lvl="1" eaLnBrk="1" hangingPunct="1"/>
            <a:endParaRPr lang="en-US" altLang="en-US" sz="1200" dirty="0" smtClean="0">
              <a:latin typeface="+mn-lt"/>
            </a:endParaRPr>
          </a:p>
          <a:p>
            <a:pPr eaLnBrk="1" hangingPunct="1"/>
            <a:r>
              <a:rPr lang="en-US" altLang="en-US" sz="1200" b="1" u="sng" dirty="0" smtClean="0">
                <a:latin typeface="+mn-lt"/>
              </a:rPr>
              <a:t>Ketogenic Diet</a:t>
            </a:r>
          </a:p>
          <a:p>
            <a:pPr eaLnBrk="1" hangingPunct="1">
              <a:buFont typeface="Wingdings" pitchFamily="2" charset="2"/>
              <a:buNone/>
            </a:pPr>
            <a:endParaRPr lang="en-US" altLang="en-US" sz="1200" b="1" u="sng" dirty="0" smtClean="0">
              <a:latin typeface="+mn-lt"/>
            </a:endParaRPr>
          </a:p>
          <a:p>
            <a:pPr lvl="1" eaLnBrk="1" hangingPunct="1"/>
            <a:r>
              <a:rPr lang="en-US" altLang="en-US" sz="1200" dirty="0" smtClean="0">
                <a:latin typeface="+mn-lt"/>
              </a:rPr>
              <a:t>High fat, low protein, low carbohydrate</a:t>
            </a:r>
          </a:p>
          <a:p>
            <a:pPr lvl="1" eaLnBrk="1" hangingPunct="1"/>
            <a:r>
              <a:rPr lang="en-US" altLang="en-US" sz="1200" dirty="0" smtClean="0">
                <a:latin typeface="+mn-lt"/>
              </a:rPr>
              <a:t>Has been used since before the 1920’s</a:t>
            </a:r>
          </a:p>
          <a:p>
            <a:pPr lvl="1" eaLnBrk="1" hangingPunct="1"/>
            <a:r>
              <a:rPr lang="en-US" altLang="en-US" sz="1200" dirty="0" smtClean="0">
                <a:latin typeface="+mn-lt"/>
              </a:rPr>
              <a:t>Its exact mechanism is unknown</a:t>
            </a:r>
          </a:p>
          <a:p>
            <a:pPr lvl="1" eaLnBrk="1" hangingPunct="1"/>
            <a:r>
              <a:rPr lang="en-US" altLang="en-US" sz="1200" dirty="0" smtClean="0">
                <a:latin typeface="+mn-lt"/>
              </a:rPr>
              <a:t>Very rigid and difficult to administer</a:t>
            </a:r>
          </a:p>
          <a:p>
            <a:pPr lvl="1" eaLnBrk="1" hangingPunct="1"/>
            <a:r>
              <a:rPr lang="en-US" altLang="en-US" sz="1200" dirty="0" smtClean="0">
                <a:latin typeface="+mn-lt"/>
              </a:rPr>
              <a:t>Restricted fluids</a:t>
            </a:r>
          </a:p>
          <a:p>
            <a:pPr lvl="1" eaLnBrk="1" hangingPunct="1"/>
            <a:r>
              <a:rPr lang="en-US" altLang="en-US" sz="1200" dirty="0" smtClean="0">
                <a:latin typeface="+mn-lt"/>
              </a:rPr>
              <a:t>It works by tricking the body into reacting as if it's starving or fasting; it causes the body to burn fats rather than carbohydrates</a:t>
            </a:r>
          </a:p>
          <a:p>
            <a:pPr lvl="1" eaLnBrk="1" hangingPunct="1"/>
            <a:endParaRPr lang="en-US" altLang="en-US" sz="1200" dirty="0" smtClean="0">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Adobe Gothic Std B" pitchFamily="34" charset="-128"/>
              </a:rPr>
              <a:t>Source: BC Epilepsy Society</a:t>
            </a:r>
          </a:p>
          <a:p>
            <a:pPr lvl="1" eaLnBrk="1" hangingPunct="1"/>
            <a:endParaRPr lang="en-US" altLang="en-US" sz="1200" dirty="0" smtClean="0">
              <a:latin typeface="+mn-lt"/>
            </a:endParaRPr>
          </a:p>
          <a:p>
            <a:pPr lvl="1" eaLnBrk="1" hangingPunct="1"/>
            <a:r>
              <a:rPr lang="en-US" altLang="en-US" sz="1200" dirty="0" smtClean="0">
                <a:latin typeface="+mn-lt"/>
              </a:rPr>
              <a:t>IH Istock image</a:t>
            </a:r>
          </a:p>
          <a:p>
            <a:endParaRPr lang="en-CA" sz="1200" dirty="0">
              <a:latin typeface="+mn-lt"/>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10</a:t>
            </a:fld>
            <a:endParaRPr lang="en-US" dirty="0"/>
          </a:p>
        </p:txBody>
      </p:sp>
    </p:spTree>
    <p:extLst>
      <p:ext uri="{BB962C8B-B14F-4D97-AF65-F5344CB8AC3E}">
        <p14:creationId xmlns:p14="http://schemas.microsoft.com/office/powerpoint/2010/main" val="292460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Social anxiety and stigma around epilepsy are common. This can often be more harmful to a student’s quality of life at school than the condition itself. </a:t>
            </a:r>
          </a:p>
          <a:p>
            <a:endParaRPr lang="en-US" sz="1200" b="0" i="0" kern="1200" dirty="0" smtClean="0">
              <a:solidFill>
                <a:schemeClr val="tx1"/>
              </a:solidFill>
              <a:effectLst/>
              <a:latin typeface="+mn-lt"/>
              <a:ea typeface="+mn-ea"/>
              <a:cs typeface="+mn-cs"/>
            </a:endParaRPr>
          </a:p>
          <a:p>
            <a:endParaRPr lang="en-CA" altLang="en-US" sz="1600" baseline="0" dirty="0" smtClean="0"/>
          </a:p>
          <a:p>
            <a:r>
              <a:rPr lang="en-CA" altLang="en-US" sz="1600" baseline="0" dirty="0" smtClean="0"/>
              <a:t>ADHD, anxiety and depression are among the most common co-occurring  diagnosis associated with epilepsy</a:t>
            </a:r>
            <a:endParaRPr lang="en-CA" altLang="en-US" sz="1600" dirty="0" smtClean="0"/>
          </a:p>
          <a:p>
            <a:endParaRPr lang="en-CA" altLang="en-US" sz="1600" dirty="0" smtClean="0">
              <a:latin typeface="Gill Sans MT" panose="020B0502020104020203" pitchFamily="34" charset="0"/>
            </a:endParaRPr>
          </a:p>
          <a:p>
            <a:endParaRPr lang="en-CA" altLang="en-US" sz="1600" dirty="0" smtClean="0">
              <a:latin typeface="Gill Sans MT" panose="020B0502020104020203" pitchFamily="34" charset="0"/>
            </a:endParaRPr>
          </a:p>
          <a:p>
            <a:endParaRPr lang="en-CA" altLang="en-US" sz="1600" dirty="0" smtClean="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11</a:t>
            </a:fld>
            <a:endParaRPr lang="en-US" dirty="0"/>
          </a:p>
        </p:txBody>
      </p:sp>
    </p:spTree>
    <p:extLst>
      <p:ext uri="{BB962C8B-B14F-4D97-AF65-F5344CB8AC3E}">
        <p14:creationId xmlns:p14="http://schemas.microsoft.com/office/powerpoint/2010/main" val="128704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1600" dirty="0" smtClean="0">
                <a:latin typeface="Gill Sans MT" panose="020B0502020104020203" pitchFamily="34" charset="0"/>
              </a:rPr>
              <a:t>Because epilepsy affects the brain, it can affect the learning process. Here are some suggestions to accommodate varied attention spans and processing speeds by making provisions for:</a:t>
            </a:r>
          </a:p>
          <a:p>
            <a:endParaRPr lang="en-CA" altLang="en-US" sz="1200" dirty="0" smtClean="0">
              <a:latin typeface="Gill Sans MT" panose="020B0502020104020203" pitchFamily="34" charset="0"/>
            </a:endParaRPr>
          </a:p>
          <a:p>
            <a:r>
              <a:rPr lang="en-CA" altLang="en-US" sz="1200" dirty="0" smtClean="0">
                <a:latin typeface="Gill Sans MT" panose="020B0502020104020203" pitchFamily="34" charset="0"/>
              </a:rPr>
              <a:t>-access to alternative, quiet work areas</a:t>
            </a:r>
          </a:p>
          <a:p>
            <a:r>
              <a:rPr lang="en-CA" altLang="en-US" sz="1200" dirty="0" smtClean="0">
                <a:latin typeface="Gill Sans MT" panose="020B0502020104020203" pitchFamily="34" charset="0"/>
              </a:rPr>
              <a:t>-use of clear, explicit and visual instructions</a:t>
            </a:r>
          </a:p>
          <a:p>
            <a:r>
              <a:rPr lang="en-CA" altLang="en-US" sz="1200" dirty="0" smtClean="0">
                <a:latin typeface="Gill Sans MT" panose="020B0502020104020203" pitchFamily="34" charset="0"/>
              </a:rPr>
              <a:t>-regular breaks as needed</a:t>
            </a:r>
          </a:p>
          <a:p>
            <a:r>
              <a:rPr lang="en-CA" altLang="en-US" sz="1200" dirty="0" smtClean="0">
                <a:latin typeface="Gill Sans MT" panose="020B0502020104020203" pitchFamily="34" charset="0"/>
              </a:rPr>
              <a:t>-scheduling important and demanding activities after breaks</a:t>
            </a:r>
          </a:p>
          <a:p>
            <a:r>
              <a:rPr lang="en-CA" altLang="en-US" sz="1200" dirty="0" smtClean="0">
                <a:latin typeface="Gill Sans MT" panose="020B0502020104020203" pitchFamily="34" charset="0"/>
              </a:rPr>
              <a:t>-presenting 1 activity or idea at a time</a:t>
            </a:r>
          </a:p>
          <a:p>
            <a:r>
              <a:rPr lang="en-CA" altLang="en-US" sz="1200" dirty="0" smtClean="0">
                <a:latin typeface="Gill Sans MT" panose="020B0502020104020203" pitchFamily="34" charset="0"/>
              </a:rPr>
              <a:t>-provision of notes in advance or use of technology to record lessons</a:t>
            </a:r>
          </a:p>
          <a:p>
            <a:r>
              <a:rPr lang="en-CA" altLang="en-US" sz="1200" dirty="0" smtClean="0">
                <a:latin typeface="Gill Sans MT" panose="020B0502020104020203" pitchFamily="34" charset="0"/>
              </a:rPr>
              <a:t>-time extensions for tests and assignments</a:t>
            </a:r>
          </a:p>
          <a:p>
            <a:r>
              <a:rPr lang="en-CA" altLang="en-US" sz="1200" dirty="0" smtClean="0">
                <a:latin typeface="Gill Sans MT" panose="020B0502020104020203" pitchFamily="34" charset="0"/>
              </a:rPr>
              <a:t>-additional means for filing in potential gaps of missed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smtClean="0">
                <a:latin typeface="Gill Sans MT" panose="020B0502020104020203" pitchFamily="34" charset="0"/>
              </a:rPr>
              <a:t>-consider participating in “Purple Day”  in March and raising school awareness Source: </a:t>
            </a:r>
            <a:r>
              <a:rPr lang="en-US" sz="1200" dirty="0" smtClean="0">
                <a:latin typeface="Gill Sans MT" panose="020B0502020104020203" pitchFamily="34" charset="0"/>
                <a:hlinkClick r:id="rId3"/>
              </a:rPr>
              <a:t>Supporting Students With Epilepsy Section 3 (epilepsyontario.org)</a:t>
            </a:r>
            <a:endParaRPr lang="en-CA" altLang="en-US" sz="1200" dirty="0" smtClean="0">
              <a:latin typeface="Gill Sans MT" panose="020B0502020104020203" pitchFamily="34" charset="0"/>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this fits with the schools plans, </a:t>
            </a:r>
            <a:r>
              <a:rPr lang="en-US" sz="1200" b="1" i="0" kern="1200" dirty="0" smtClean="0">
                <a:solidFill>
                  <a:schemeClr val="tx1"/>
                </a:solidFill>
                <a:effectLst/>
                <a:latin typeface="+mn-lt"/>
                <a:ea typeface="+mn-ea"/>
                <a:cs typeface="+mn-cs"/>
              </a:rPr>
              <a:t>March is epilepsy awareness month in Canada.  </a:t>
            </a:r>
            <a:r>
              <a:rPr lang="en-US" sz="1200" b="0" i="0" kern="1200" dirty="0" smtClean="0">
                <a:solidFill>
                  <a:schemeClr val="tx1"/>
                </a:solidFill>
                <a:effectLst/>
                <a:latin typeface="+mn-lt"/>
                <a:ea typeface="+mn-ea"/>
                <a:cs typeface="+mn-cs"/>
              </a:rPr>
              <a:t>More information can be found here: </a:t>
            </a:r>
            <a:r>
              <a:rPr lang="en-CA" dirty="0" smtClean="0">
                <a:hlinkClick r:id="rId4"/>
              </a:rPr>
              <a:t>Home | Canadian Epilepsy Alliance</a:t>
            </a:r>
            <a:endParaRPr lang="en-CA" sz="1200" dirty="0" smtClean="0">
              <a:latin typeface="+mn-lt"/>
            </a:endParaRPr>
          </a:p>
          <a:p>
            <a:endParaRPr lang="en-CA" altLang="en-US" dirty="0" smtClean="0"/>
          </a:p>
        </p:txBody>
      </p:sp>
      <p:sp>
        <p:nvSpPr>
          <p:cNvPr id="4" name="Slide Number Placeholder 3"/>
          <p:cNvSpPr>
            <a:spLocks noGrp="1"/>
          </p:cNvSpPr>
          <p:nvPr>
            <p:ph type="sldNum" sz="quarter" idx="10"/>
          </p:nvPr>
        </p:nvSpPr>
        <p:spPr/>
        <p:txBody>
          <a:bodyPr/>
          <a:lstStyle/>
          <a:p>
            <a:fld id="{11D62295-C31D-4FF8-8426-D07586DC7C66}" type="slidenum">
              <a:rPr lang="en-US" smtClean="0"/>
              <a:t>12</a:t>
            </a:fld>
            <a:endParaRPr lang="en-US" dirty="0"/>
          </a:p>
        </p:txBody>
      </p:sp>
    </p:spTree>
    <p:extLst>
      <p:ext uri="{BB962C8B-B14F-4D97-AF65-F5344CB8AC3E}">
        <p14:creationId xmlns:p14="http://schemas.microsoft.com/office/powerpoint/2010/main" val="56619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smtClean="0"/>
              <a:t>1 in 10 people will have at least one seizure in their lifetime. Generally a seizure is not a medical emergency when someone has a diagnosis of epilepsy. Knowing proper seizure first aid will greatly help someone having a seizure. It may even save their life. Here are things you can do</a:t>
            </a:r>
          </a:p>
          <a:p>
            <a:pPr eaLnBrk="1" hangingPunct="1"/>
            <a:r>
              <a:rPr lang="en-CA" altLang="en-US" dirty="0" smtClean="0"/>
              <a:t>A first aid poster is available from the BC Epilepsy society here: </a:t>
            </a:r>
            <a:r>
              <a:rPr lang="en-CA" dirty="0" smtClean="0">
                <a:hlinkClick r:id="rId3"/>
              </a:rPr>
              <a:t>BCES_37096_poster_V3 (bcepilepsy.com)</a:t>
            </a:r>
            <a:endParaRPr lang="en-CA" dirty="0" smtClean="0"/>
          </a:p>
          <a:p>
            <a:pPr eaLnBrk="1" hangingPunct="1"/>
            <a:endParaRPr lang="en-CA" altLang="en-US" dirty="0" smtClean="0"/>
          </a:p>
          <a:p>
            <a:pPr eaLnBrk="1" hangingPunct="1"/>
            <a:r>
              <a:rPr lang="en-US" dirty="0" smtClean="0"/>
              <a:t>The three basic steps to first aid for all seizures are as follow: 1. Stay Calm. 2. Time the Seizure. 3. Protect from Harm</a:t>
            </a:r>
            <a:endParaRPr lang="en-CA" altLang="en-US" dirty="0" smtClean="0"/>
          </a:p>
          <a:p>
            <a:pPr eaLnBrk="1" hangingPunct="1"/>
            <a:endParaRPr lang="en-CA" altLang="en-US" dirty="0" smtClean="0"/>
          </a:p>
          <a:p>
            <a:r>
              <a:rPr lang="en-CA" altLang="en-US" b="1" dirty="0" smtClean="0"/>
              <a:t>During a seizure</a:t>
            </a:r>
            <a:r>
              <a:rPr lang="en-CA" altLang="en-US" dirty="0" smtClean="0"/>
              <a:t>:  </a:t>
            </a:r>
          </a:p>
          <a:p>
            <a:r>
              <a:rPr lang="en-CA" altLang="en-US" dirty="0" smtClean="0"/>
              <a:t>Follow the care plan</a:t>
            </a:r>
          </a:p>
          <a:p>
            <a:r>
              <a:rPr lang="en-CA" altLang="en-US" dirty="0" smtClean="0"/>
              <a:t>Your role is to ensure safety, call emergency help when required, begin CPR </a:t>
            </a:r>
            <a:r>
              <a:rPr lang="en-CA" altLang="en-US" b="1" dirty="0" smtClean="0"/>
              <a:t>(if you are first aid trained and it’s necessary</a:t>
            </a:r>
            <a:r>
              <a:rPr lang="en-CA" altLang="en-US" dirty="0" smtClean="0"/>
              <a:t>), monitor and be able to describe/record seizure activity and provide comfort and reassurance. </a:t>
            </a:r>
          </a:p>
          <a:p>
            <a:endParaRPr lang="en-CA" altLang="en-US" dirty="0" smtClean="0"/>
          </a:p>
          <a:p>
            <a:pPr eaLnBrk="1" hangingPunct="1"/>
            <a:r>
              <a:rPr lang="en-US" altLang="en-US" dirty="0" smtClean="0"/>
              <a:t>If the person is having a seizure and is on the ground when you arrive, put something soft under their head, move objects out of the way,  (BC Epilepsy Society)</a:t>
            </a:r>
          </a:p>
          <a:p>
            <a:pPr eaLnBrk="1" hangingPunct="1"/>
            <a:endParaRPr lang="en-US" altLang="en-US" dirty="0" smtClean="0"/>
          </a:p>
          <a:p>
            <a:pPr eaLnBrk="1" hangingPunct="1"/>
            <a:r>
              <a:rPr lang="en-US" altLang="en-US" dirty="0" smtClean="0"/>
              <a:t>Putting something in the person's mouth may cause injuries to him or her, such as chipped teeth or a fractured jaw. You could also get bitten. </a:t>
            </a:r>
          </a:p>
          <a:p>
            <a:pPr eaLnBrk="1" hangingPunct="1"/>
            <a:endParaRPr lang="en-US" altLang="en-US" dirty="0" smtClean="0"/>
          </a:p>
          <a:p>
            <a:pPr eaLnBrk="1" hangingPunct="1"/>
            <a:r>
              <a:rPr lang="en-US" dirty="0" smtClean="0"/>
              <a:t>First Aid for Focal Unaware (Complex Partial) Seizures: 1. Stay Calm. 2. Time the Seizure. 3. Protect from Harm: • Evaluate the environment. • If there is a hazard, gently guide the person away from danger. • Remain with the person afterwards as needed. </a:t>
            </a:r>
            <a:endParaRPr lang="en-US" altLang="en-US" dirty="0" smtClean="0"/>
          </a:p>
          <a:p>
            <a:pPr eaLnBrk="1" hangingPunct="1"/>
            <a:endParaRPr lang="en-US" altLang="en-US" dirty="0" smtClean="0"/>
          </a:p>
          <a:p>
            <a:pPr eaLnBrk="1" hangingPunct="1"/>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Reference: </a:t>
            </a:r>
            <a:r>
              <a:rPr lang="en-US" altLang="en-US" sz="1200" dirty="0" smtClean="0">
                <a:ea typeface="Adobe Gothic Std B" pitchFamily="34" charset="-128"/>
              </a:rPr>
              <a:t> BC Epilepsy Society</a:t>
            </a:r>
          </a:p>
          <a:p>
            <a:r>
              <a:rPr lang="en-CA" dirty="0" smtClean="0"/>
              <a:t>IH Istock image</a:t>
            </a:r>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13</a:t>
            </a:fld>
            <a:endParaRPr lang="en-US" dirty="0"/>
          </a:p>
        </p:txBody>
      </p:sp>
    </p:spTree>
    <p:extLst>
      <p:ext uri="{BB962C8B-B14F-4D97-AF65-F5344CB8AC3E}">
        <p14:creationId xmlns:p14="http://schemas.microsoft.com/office/powerpoint/2010/main" val="70713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Turn the person onto his or her side, with the mouth down, </a:t>
            </a:r>
            <a:r>
              <a:rPr lang="en-US" altLang="en-US" b="1" dirty="0" smtClean="0"/>
              <a:t>unless the person resists being moved</a:t>
            </a:r>
            <a:r>
              <a:rPr lang="en-US" altLang="en-US" dirty="0" smtClean="0"/>
              <a:t>. If the person vomits, turn the person onto their side. </a:t>
            </a:r>
          </a:p>
          <a:p>
            <a:pPr eaLnBrk="1" hangingPunct="1"/>
            <a:endParaRPr lang="en-US" altLang="en-US" dirty="0" smtClean="0"/>
          </a:p>
          <a:p>
            <a:pPr eaLnBrk="1" hangingPunct="1"/>
            <a:r>
              <a:rPr lang="en-US" altLang="en-US" dirty="0" smtClean="0"/>
              <a:t>Pay close attention to what the person is doing so that you can describe the seizure to rescue personnel or doctors. </a:t>
            </a:r>
          </a:p>
          <a:p>
            <a:pPr eaLnBrk="1" hangingPunct="1"/>
            <a:r>
              <a:rPr lang="en-US" altLang="en-US" dirty="0" smtClean="0"/>
              <a:t>What kind of body movement occurred? </a:t>
            </a:r>
          </a:p>
          <a:p>
            <a:pPr eaLnBrk="1" hangingPunct="1"/>
            <a:r>
              <a:rPr lang="en-US" altLang="en-US" dirty="0" smtClean="0"/>
              <a:t>How long did the seizure last? </a:t>
            </a:r>
          </a:p>
          <a:p>
            <a:pPr eaLnBrk="1" hangingPunct="1"/>
            <a:r>
              <a:rPr lang="en-US" altLang="en-US" dirty="0" smtClean="0"/>
              <a:t>How did the person act immediately after the seizure? </a:t>
            </a:r>
          </a:p>
          <a:p>
            <a:pPr eaLnBrk="1" hangingPunct="1"/>
            <a:r>
              <a:rPr lang="en-US" altLang="en-US" dirty="0" smtClean="0"/>
              <a:t>Are there any injuries from the seizure?</a:t>
            </a:r>
          </a:p>
          <a:p>
            <a:pPr eaLnBrk="1" hangingPunct="1"/>
            <a:r>
              <a:rPr lang="en-US" altLang="en-US" dirty="0" smtClean="0"/>
              <a:t>Time the length of the seizure. </a:t>
            </a:r>
          </a:p>
          <a:p>
            <a:pPr eaLnBrk="1" hangingPunct="1"/>
            <a:endParaRPr lang="en-US" altLang="en-US" dirty="0" smtClean="0"/>
          </a:p>
          <a:p>
            <a:pPr eaLnBrk="1" hangingPunct="1"/>
            <a:r>
              <a:rPr lang="en-US" altLang="en-US" dirty="0" smtClean="0"/>
              <a:t>Document Seizure on a Seizure Record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Adobe Gothic Std B" pitchFamily="34" charset="-128"/>
              </a:rPr>
              <a:t>Source: BC Epilepsy Society</a:t>
            </a:r>
          </a:p>
          <a:p>
            <a:r>
              <a:rPr lang="en-CA" dirty="0" smtClean="0"/>
              <a:t>IH Isock image</a:t>
            </a:r>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14</a:t>
            </a:fld>
            <a:endParaRPr lang="en-US" dirty="0"/>
          </a:p>
        </p:txBody>
      </p:sp>
    </p:spTree>
    <p:extLst>
      <p:ext uri="{BB962C8B-B14F-4D97-AF65-F5344CB8AC3E}">
        <p14:creationId xmlns:p14="http://schemas.microsoft.com/office/powerpoint/2010/main" val="181464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person who has had a seizure should not drive, swim, climb ladders, or operate machinery until he or she has seen a doctor about the seizure.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Adobe Gothic Std B" pitchFamily="34" charset="-128"/>
              </a:rPr>
              <a:t>Source: BC Epilepsy Society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15</a:t>
            </a:fld>
            <a:endParaRPr lang="en-US" dirty="0"/>
          </a:p>
        </p:txBody>
      </p:sp>
    </p:spTree>
    <p:extLst>
      <p:ext uri="{BB962C8B-B14F-4D97-AF65-F5344CB8AC3E}">
        <p14:creationId xmlns:p14="http://schemas.microsoft.com/office/powerpoint/2010/main" val="3839521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b="1" dirty="0" smtClean="0">
                <a:latin typeface="Gill Sans MT" panose="020B0502020104020203" pitchFamily="34" charset="0"/>
              </a:rPr>
              <a:t>Seizures do not always require urgent care.</a:t>
            </a:r>
            <a:endParaRPr lang="en-CA" altLang="en-US" sz="1200" dirty="0" smtClean="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sz="1200" dirty="0" smtClean="0">
              <a:latin typeface="Gill Sans MT" panose="020B0502020104020203" pitchFamily="34" charset="0"/>
            </a:endParaRPr>
          </a:p>
          <a:p>
            <a:pPr fontAlgn="auto">
              <a:lnSpc>
                <a:spcPct val="80000"/>
              </a:lnSpc>
              <a:spcAft>
                <a:spcPts val="0"/>
              </a:spcAft>
              <a:buFont typeface="Wingdings 3"/>
              <a:buNone/>
              <a:defRPr/>
            </a:pPr>
            <a:endParaRPr lang="en-CA" altLang="en-US" sz="2400" b="1" dirty="0" smtClean="0">
              <a:solidFill>
                <a:srgbClr val="FF0000"/>
              </a:solidFill>
            </a:endParaRPr>
          </a:p>
          <a:p>
            <a:pPr fontAlgn="auto">
              <a:lnSpc>
                <a:spcPct val="80000"/>
              </a:lnSpc>
              <a:spcAft>
                <a:spcPts val="0"/>
              </a:spcAft>
              <a:buFont typeface="Wingdings 3"/>
              <a:buNone/>
              <a:defRPr/>
            </a:pPr>
            <a:r>
              <a:rPr lang="en-CA" altLang="en-US" sz="1800" b="1" dirty="0" smtClean="0">
                <a:solidFill>
                  <a:srgbClr val="FF0000"/>
                </a:solidFill>
              </a:rPr>
              <a:t>In addition Call 911 immediately</a:t>
            </a:r>
            <a:r>
              <a:rPr lang="en-CA" altLang="en-US" sz="1800" dirty="0" smtClean="0">
                <a:solidFill>
                  <a:srgbClr val="FF0000"/>
                </a:solidFill>
              </a:rPr>
              <a:t> </a:t>
            </a:r>
            <a:r>
              <a:rPr lang="en-CA" altLang="en-US" sz="1800" b="1" dirty="0" smtClean="0">
                <a:solidFill>
                  <a:srgbClr val="FF0000"/>
                </a:solidFill>
              </a:rPr>
              <a:t> if :</a:t>
            </a:r>
          </a:p>
          <a:p>
            <a:pPr fontAlgn="auto">
              <a:lnSpc>
                <a:spcPct val="80000"/>
              </a:lnSpc>
              <a:spcAft>
                <a:spcPts val="0"/>
              </a:spcAft>
              <a:buFont typeface="Wingdings 3"/>
              <a:buNone/>
              <a:defRPr/>
            </a:pPr>
            <a:r>
              <a:rPr lang="en-US" sz="1800" dirty="0" smtClean="0"/>
              <a:t>Call 911 for assistance if any one applies: • The person is not known to have epilepsy. • A convulsive seizure lasts longer than 5 minutes. • A second seizure occurs before the person has fully recovered from the first seizure. • Regular breathing does not return when the seizure ends. • The person has diabetes. • The seizure occurs while the person is in water • The person does not regain consciousness when the seizure ends. • The person is pregnant. • The person has a serious injury.</a:t>
            </a:r>
            <a:endParaRPr lang="en-CA" altLang="en-US" sz="1800" dirty="0" smtClean="0"/>
          </a:p>
          <a:p>
            <a:pPr marL="365760" indent="-256032" fontAlgn="auto">
              <a:lnSpc>
                <a:spcPct val="80000"/>
              </a:lnSpc>
              <a:spcAft>
                <a:spcPts val="0"/>
              </a:spcAft>
              <a:buFont typeface="Wingdings 3"/>
              <a:buChar char=""/>
              <a:defRPr/>
            </a:pPr>
            <a:r>
              <a:rPr lang="en-CA" altLang="en-US" sz="1200" dirty="0" smtClean="0"/>
              <a:t>The person does not respond normally within 1 hour after the seizure or has any of the following symptoms: </a:t>
            </a:r>
            <a:endParaRPr lang="en-US" altLang="en-US" sz="1200" dirty="0" smtClean="0"/>
          </a:p>
          <a:p>
            <a:pPr marL="621792" lvl="1" fontAlgn="auto">
              <a:lnSpc>
                <a:spcPct val="80000"/>
              </a:lnSpc>
              <a:spcBef>
                <a:spcPts val="324"/>
              </a:spcBef>
              <a:spcAft>
                <a:spcPts val="0"/>
              </a:spcAft>
              <a:buFont typeface="Verdana"/>
              <a:buChar char="◦"/>
              <a:defRPr/>
            </a:pPr>
            <a:r>
              <a:rPr lang="en-CA" altLang="en-US" sz="1200" dirty="0" smtClean="0"/>
              <a:t>Reduced awareness and wakefulness or is not fully awake </a:t>
            </a:r>
            <a:endParaRPr lang="en-US" altLang="en-US" sz="1200" dirty="0" smtClean="0"/>
          </a:p>
          <a:p>
            <a:pPr marL="621792" lvl="1" fontAlgn="auto">
              <a:lnSpc>
                <a:spcPct val="80000"/>
              </a:lnSpc>
              <a:spcBef>
                <a:spcPts val="324"/>
              </a:spcBef>
              <a:spcAft>
                <a:spcPts val="0"/>
              </a:spcAft>
              <a:buFont typeface="Verdana"/>
              <a:buChar char="◦"/>
              <a:defRPr/>
            </a:pPr>
            <a:r>
              <a:rPr lang="en-CA" altLang="en-US" sz="1200" dirty="0" smtClean="0"/>
              <a:t>Confusion </a:t>
            </a:r>
            <a:endParaRPr lang="en-US" altLang="en-US" sz="1200" dirty="0" smtClean="0"/>
          </a:p>
          <a:p>
            <a:pPr marL="621792" lvl="1" fontAlgn="auto">
              <a:lnSpc>
                <a:spcPct val="80000"/>
              </a:lnSpc>
              <a:spcBef>
                <a:spcPts val="324"/>
              </a:spcBef>
              <a:spcAft>
                <a:spcPts val="0"/>
              </a:spcAft>
              <a:buFont typeface="Verdana"/>
              <a:buChar char="◦"/>
              <a:defRPr/>
            </a:pPr>
            <a:r>
              <a:rPr lang="en-CA" altLang="en-US" sz="1200" dirty="0" smtClean="0"/>
              <a:t>Nausea or vomiting </a:t>
            </a:r>
            <a:endParaRPr lang="en-US" altLang="en-US" sz="1200" dirty="0" smtClean="0"/>
          </a:p>
          <a:p>
            <a:pPr marL="621792" lvl="1" fontAlgn="auto">
              <a:lnSpc>
                <a:spcPct val="80000"/>
              </a:lnSpc>
              <a:spcBef>
                <a:spcPts val="324"/>
              </a:spcBef>
              <a:spcAft>
                <a:spcPts val="0"/>
              </a:spcAft>
              <a:buFont typeface="Verdana"/>
              <a:buChar char="◦"/>
              <a:defRPr/>
            </a:pPr>
            <a:r>
              <a:rPr lang="en-CA" altLang="en-US" sz="1200" dirty="0" smtClean="0"/>
              <a:t>Dizziness </a:t>
            </a:r>
            <a:endParaRPr lang="en-US" altLang="en-US" sz="1200" dirty="0" smtClean="0"/>
          </a:p>
          <a:p>
            <a:pPr marL="621792" lvl="1" fontAlgn="auto">
              <a:lnSpc>
                <a:spcPct val="80000"/>
              </a:lnSpc>
              <a:spcBef>
                <a:spcPts val="324"/>
              </a:spcBef>
              <a:spcAft>
                <a:spcPts val="0"/>
              </a:spcAft>
              <a:buFont typeface="Verdana"/>
              <a:buChar char="◦"/>
              <a:defRPr/>
            </a:pPr>
            <a:r>
              <a:rPr lang="en-CA" altLang="en-US" sz="1200" dirty="0" smtClean="0"/>
              <a:t>Inability to walk or stand </a:t>
            </a:r>
            <a:endParaRPr lang="en-US" altLang="en-US" sz="1200" dirty="0" smtClean="0"/>
          </a:p>
          <a:p>
            <a:pPr marL="621792" lvl="1" fontAlgn="auto">
              <a:lnSpc>
                <a:spcPct val="80000"/>
              </a:lnSpc>
              <a:spcBef>
                <a:spcPts val="324"/>
              </a:spcBef>
              <a:spcAft>
                <a:spcPts val="0"/>
              </a:spcAft>
              <a:buFont typeface="Verdana"/>
              <a:buChar char="◦"/>
              <a:defRPr/>
            </a:pPr>
            <a:r>
              <a:rPr lang="en-CA" altLang="en-US" sz="1200" dirty="0" smtClean="0"/>
              <a:t>Fever</a:t>
            </a:r>
          </a:p>
          <a:p>
            <a:pPr marL="365760" indent="-256032" fontAlgn="auto">
              <a:lnSpc>
                <a:spcPct val="80000"/>
              </a:lnSpc>
              <a:spcAft>
                <a:spcPts val="0"/>
              </a:spcAft>
              <a:buFont typeface="Wingdings 3"/>
              <a:buChar char=""/>
              <a:defRPr/>
            </a:pPr>
            <a:r>
              <a:rPr lang="en-US" altLang="en-US" sz="1200" dirty="0" smtClean="0"/>
              <a:t>The person complains of severe pain after waking up or develops a fever within 24 hours of the seizure. </a:t>
            </a:r>
          </a:p>
          <a:p>
            <a:pPr marL="365760" indent="-256032" fontAlgn="auto">
              <a:lnSpc>
                <a:spcPct val="80000"/>
              </a:lnSpc>
              <a:spcAft>
                <a:spcPts val="0"/>
              </a:spcAft>
              <a:buFont typeface="Wingdings 3"/>
              <a:buChar char=""/>
              <a:defRPr/>
            </a:pPr>
            <a:r>
              <a:rPr lang="en-US" dirty="0" smtClean="0"/>
              <a:t>Err on the side of caution and call 911 if: • If you are concerned about the well-being of the student • If they have a seizure that is not typical for them • If the seizure lasts longer than usual • They do not recover as they normally would source </a:t>
            </a:r>
            <a:r>
              <a:rPr lang="en-CA" dirty="0" smtClean="0">
                <a:hlinkClick r:id="rId3"/>
              </a:rPr>
              <a:t>For Educators – Epilepsy Ontario</a:t>
            </a:r>
            <a:endParaRPr lang="en-CA" dirty="0" smtClean="0"/>
          </a:p>
          <a:p>
            <a:pPr marL="365760" indent="-256032" fontAlgn="auto">
              <a:lnSpc>
                <a:spcPct val="80000"/>
              </a:lnSpc>
              <a:spcAft>
                <a:spcPts val="0"/>
              </a:spcAft>
              <a:buFont typeface="Wingdings 3"/>
              <a:buChar char=""/>
              <a:defRPr/>
            </a:pPr>
            <a:endParaRPr lang="en-CA" altLang="en-US" sz="1200" dirty="0" smtClean="0"/>
          </a:p>
          <a:p>
            <a:pPr marL="365760" indent="-256032" fontAlgn="auto">
              <a:lnSpc>
                <a:spcPct val="80000"/>
              </a:lnSpc>
              <a:spcAft>
                <a:spcPts val="0"/>
              </a:spcAft>
              <a:buFont typeface="Wingdings 3"/>
              <a:buChar char=""/>
              <a:defRPr/>
            </a:pP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Status epilepticus</a:t>
            </a:r>
            <a:r>
              <a:rPr lang="en-US" altLang="en-US" dirty="0" smtClean="0"/>
              <a:t> (SE) is a life-threatening condition in which the </a:t>
            </a:r>
            <a:r>
              <a:rPr lang="en-US" altLang="en-US" dirty="0" smtClean="0">
                <a:hlinkClick r:id="rId4"/>
              </a:rPr>
              <a:t>brain</a:t>
            </a:r>
            <a:r>
              <a:rPr lang="en-US" altLang="en-US" dirty="0" smtClean="0"/>
              <a:t> is in a state of persistent </a:t>
            </a:r>
            <a:r>
              <a:rPr lang="en-US" altLang="en-US" dirty="0" smtClean="0">
                <a:hlinkClick r:id="rId5" tooltip="Seizure"/>
              </a:rPr>
              <a:t>seizure</a:t>
            </a:r>
            <a:r>
              <a:rPr lang="en-US" altLang="en-US" dirty="0" smtClean="0"/>
              <a:t>. Traditionally it is defined as one continuous unremitting seizure lasting longer than 30 minutes, or recurrent seizures without regaining consciousness between seizures for greater than 30 minutes Status epilepticus (SE) is considered a neurological emergency. Left untreated (or under treated), prolonged seizures can cause permanent neurological injury or death. Rapid treatment must be initiated. http://www.epilepsy.ca/en-CA/Diagnosis-and-Treatment/First-Aid.html</a:t>
            </a:r>
          </a:p>
          <a:p>
            <a:pPr eaLnBrk="1" hangingPunct="1">
              <a:defRPr/>
            </a:pPr>
            <a:endParaRPr lang="en-US" altLang="en-US" sz="1200" dirty="0" smtClean="0"/>
          </a:p>
          <a:p>
            <a:endParaRPr lang="en-CA" sz="1200" dirty="0"/>
          </a:p>
        </p:txBody>
      </p:sp>
      <p:sp>
        <p:nvSpPr>
          <p:cNvPr id="4" name="Slide Number Placeholder 3"/>
          <p:cNvSpPr>
            <a:spLocks noGrp="1"/>
          </p:cNvSpPr>
          <p:nvPr>
            <p:ph type="sldNum" sz="quarter" idx="10"/>
          </p:nvPr>
        </p:nvSpPr>
        <p:spPr/>
        <p:txBody>
          <a:bodyPr/>
          <a:lstStyle/>
          <a:p>
            <a:fld id="{11D62295-C31D-4FF8-8426-D07586DC7C66}" type="slidenum">
              <a:rPr lang="en-US" smtClean="0"/>
              <a:t>16</a:t>
            </a:fld>
            <a:endParaRPr lang="en-US" dirty="0"/>
          </a:p>
        </p:txBody>
      </p:sp>
    </p:spTree>
    <p:extLst>
      <p:ext uri="{BB962C8B-B14F-4D97-AF65-F5344CB8AC3E}">
        <p14:creationId xmlns:p14="http://schemas.microsoft.com/office/powerpoint/2010/main" val="34700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is a chance to consolidate learning</a:t>
            </a:r>
          </a:p>
          <a:p>
            <a:endParaRPr lang="en-CA" dirty="0" smtClean="0"/>
          </a:p>
          <a:p>
            <a:r>
              <a:rPr lang="en-CA" dirty="0" smtClean="0"/>
              <a:t>Source for this scenario : supporting students with epilepsy section 2 </a:t>
            </a:r>
            <a:r>
              <a:rPr lang="en-US" dirty="0" smtClean="0">
                <a:hlinkClick r:id="rId3"/>
              </a:rPr>
              <a:t>Supporting Students With Epilepsy Section 2 (epilepsyontario.org)</a:t>
            </a:r>
            <a:endParaRPr lang="en-US" dirty="0" smtClean="0"/>
          </a:p>
          <a:p>
            <a:endParaRPr lang="en-US" dirty="0" smtClean="0"/>
          </a:p>
          <a:p>
            <a:r>
              <a:rPr lang="en-US" dirty="0" smtClean="0"/>
              <a:t>July 22 2021 received permission to adapt</a:t>
            </a:r>
            <a:r>
              <a:rPr lang="en-US" baseline="0" dirty="0" smtClean="0"/>
              <a:t> scenario from Epilepsy Ontario https://epilepsyontario.org/contact-us/</a:t>
            </a:r>
          </a:p>
          <a:p>
            <a:endParaRPr lang="en-CA" dirty="0" smtClean="0"/>
          </a:p>
          <a:p>
            <a:r>
              <a:rPr lang="en-CA" dirty="0" smtClean="0"/>
              <a:t>IH Istock image</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17</a:t>
            </a:fld>
            <a:endParaRPr lang="en-US" dirty="0"/>
          </a:p>
        </p:txBody>
      </p:sp>
    </p:spTree>
    <p:extLst>
      <p:ext uri="{BB962C8B-B14F-4D97-AF65-F5344CB8AC3E}">
        <p14:creationId xmlns:p14="http://schemas.microsoft.com/office/powerpoint/2010/main" val="4141039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Option 2 is the correct selection </a:t>
            </a:r>
            <a:r>
              <a:rPr lang="en-CA" dirty="0" smtClean="0"/>
              <a:t>, given what we know about the scenario</a:t>
            </a:r>
          </a:p>
          <a:p>
            <a:endParaRPr lang="en-CA" dirty="0" smtClean="0"/>
          </a:p>
          <a:p>
            <a:r>
              <a:rPr lang="en-CA" dirty="0" smtClean="0"/>
              <a:t> it is important to stay with the student and offer support as follows:</a:t>
            </a:r>
          </a:p>
          <a:p>
            <a:r>
              <a:rPr lang="en-CA" dirty="0" smtClean="0"/>
              <a:t>-calmly sit with the student, note the time</a:t>
            </a:r>
          </a:p>
          <a:p>
            <a:r>
              <a:rPr lang="en-CA" dirty="0" smtClean="0"/>
              <a:t>-put something soft under her head, remove any chairs etc. that could become harmful during the seizure</a:t>
            </a:r>
          </a:p>
          <a:p>
            <a:pPr marL="0" indent="0">
              <a:buFontTx/>
              <a:buNone/>
            </a:pPr>
            <a:r>
              <a:rPr lang="en-CA" dirty="0" smtClean="0"/>
              <a:t>-As the seizure ends, the student could vomit, place in recovery position when able</a:t>
            </a:r>
          </a:p>
          <a:p>
            <a:pPr marL="0" indent="0">
              <a:buFontTx/>
              <a:buNone/>
            </a:pPr>
            <a:r>
              <a:rPr lang="en-CA" dirty="0" smtClean="0"/>
              <a:t>-The</a:t>
            </a:r>
            <a:r>
              <a:rPr lang="en-CA" baseline="0" dirty="0" smtClean="0"/>
              <a:t> student could lose control of her bowels of bladder,  maintain dignity for the student</a:t>
            </a:r>
          </a:p>
          <a:p>
            <a:pPr marL="0" indent="0">
              <a:buFontTx/>
              <a:buNone/>
            </a:pPr>
            <a:r>
              <a:rPr lang="en-CA" baseline="0" dirty="0" smtClean="0"/>
              <a:t>-have someone remain with the student as she recovers for a minimum of 15 minutes </a:t>
            </a:r>
            <a:endParaRPr lang="en-CA" dirty="0" smtClean="0"/>
          </a:p>
          <a:p>
            <a:endParaRPr lang="en-CA" dirty="0" smtClean="0"/>
          </a:p>
          <a:p>
            <a:r>
              <a:rPr lang="en-CA" dirty="0" smtClean="0"/>
              <a:t>Classroom</a:t>
            </a:r>
            <a:r>
              <a:rPr lang="en-CA" baseline="0" dirty="0" smtClean="0"/>
              <a:t> tips:</a:t>
            </a:r>
          </a:p>
          <a:p>
            <a:r>
              <a:rPr lang="en-CA" baseline="0" dirty="0" smtClean="0"/>
              <a:t>-ask other students to give lots of space, assure them the situation is under control, remind them not to stare or whisper (or film)</a:t>
            </a:r>
          </a:p>
          <a:p>
            <a:r>
              <a:rPr lang="en-CA" baseline="0" dirty="0" smtClean="0"/>
              <a:t>-it may be suitable to have a brief classroom debrief. Reassure the other student s that the best way to handle seizures is to be supportive and helpful</a:t>
            </a:r>
          </a:p>
          <a:p>
            <a:endParaRPr lang="en-CA" baseline="0" dirty="0" smtClean="0"/>
          </a:p>
          <a:p>
            <a:r>
              <a:rPr lang="en-CA" baseline="0" dirty="0" smtClean="0"/>
              <a:t>Source </a:t>
            </a:r>
            <a:r>
              <a:rPr lang="en-US" dirty="0" smtClean="0">
                <a:hlinkClick r:id="rId3"/>
              </a:rPr>
              <a:t>Supporting Students With Epilepsy Section 2 (epilepsyontario.org)</a:t>
            </a:r>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18</a:t>
            </a:fld>
            <a:endParaRPr lang="en-US" dirty="0"/>
          </a:p>
        </p:txBody>
      </p:sp>
    </p:spTree>
    <p:extLst>
      <p:ext uri="{BB962C8B-B14F-4D97-AF65-F5344CB8AC3E}">
        <p14:creationId xmlns:p14="http://schemas.microsoft.com/office/powerpoint/2010/main" val="125111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It is very important for students with epilepsy that:</a:t>
            </a:r>
          </a:p>
          <a:p>
            <a:endParaRPr lang="en-CA" altLang="en-US" dirty="0" smtClean="0"/>
          </a:p>
          <a:p>
            <a:r>
              <a:rPr lang="en-CA" altLang="en-US" dirty="0" smtClean="0"/>
              <a:t>-Medical Alert Planning and Request for Medication forms (forms provided by the school) have been completed by the parents and the doctor and returned to the school (visit the interior health web page </a:t>
            </a:r>
            <a:r>
              <a:rPr lang="en-CA" altLang="en-US" dirty="0" smtClean="0">
                <a:hlinkClick r:id="rId3" action="ppaction://hlinkfile"/>
              </a:rPr>
              <a:t>Medical Conditions at School</a:t>
            </a:r>
            <a:r>
              <a:rPr lang="en-CA" altLang="en-US" dirty="0" smtClean="0"/>
              <a:t> page for more information) seizure log may be provided by the family</a:t>
            </a:r>
          </a:p>
          <a:p>
            <a:r>
              <a:rPr lang="en-CA" altLang="en-US" dirty="0" smtClean="0"/>
              <a:t>-medication is labelled for the student, and has not expired. Consent to administer medication at school has been completed</a:t>
            </a:r>
          </a:p>
          <a:p>
            <a:r>
              <a:rPr lang="en-CA" altLang="en-US" dirty="0" smtClean="0"/>
              <a:t>-school personnel as well as the student have had education about epilepsy and seizures and are aware of the care needed for the student in case of an emergency. </a:t>
            </a:r>
          </a:p>
          <a:p>
            <a:r>
              <a:rPr lang="en-CA" altLang="en-US" dirty="0" smtClean="0"/>
              <a:t>-the student wears their Medic Alert identification </a:t>
            </a:r>
          </a:p>
          <a:p>
            <a:endParaRPr lang="en-CA" altLang="en-US" dirty="0" smtClean="0"/>
          </a:p>
          <a:p>
            <a:endParaRPr lang="en-CA" altLang="en-US" dirty="0" smtClean="0"/>
          </a:p>
          <a:p>
            <a:endParaRPr lang="en-CA" dirty="0" smtClean="0"/>
          </a:p>
          <a:p>
            <a:r>
              <a:rPr lang="en-CA" dirty="0" smtClean="0"/>
              <a:t>IH Istock image</a:t>
            </a:r>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19</a:t>
            </a:fld>
            <a:endParaRPr lang="en-US" dirty="0"/>
          </a:p>
        </p:txBody>
      </p:sp>
    </p:spTree>
    <p:extLst>
      <p:ext uri="{BB962C8B-B14F-4D97-AF65-F5344CB8AC3E}">
        <p14:creationId xmlns:p14="http://schemas.microsoft.com/office/powerpoint/2010/main" val="266805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out of 10 people will experience a seizure in their lifetime. People can have seizures for many reasons. Having one seizure does not mean that a person has epilepsy. Almost 1 out of 100 Canadians are living with epilepsy. Each year about 18,000 Canadians will be diagnosed with epilepsy. </a:t>
            </a:r>
            <a:r>
              <a:rPr lang="en-CA" altLang="en-US" dirty="0" smtClean="0"/>
              <a:t>source:   </a:t>
            </a:r>
            <a:r>
              <a:rPr lang="en-CA" dirty="0" smtClean="0">
                <a:hlinkClick r:id="rId3"/>
              </a:rPr>
              <a:t>Epilepsy at school | Caring for kids (cps.ca)</a:t>
            </a:r>
            <a:r>
              <a:rPr lang="en-CA" dirty="0" smtClean="0"/>
              <a:t> </a:t>
            </a:r>
            <a:endParaRPr lang="en-US" altLang="en-US" dirty="0" smtClean="0"/>
          </a:p>
          <a:p>
            <a:endParaRPr lang="en-CA" dirty="0" smtClean="0"/>
          </a:p>
          <a:p>
            <a:r>
              <a:rPr lang="en-CA" dirty="0" smtClean="0"/>
              <a:t>IH Istock image</a:t>
            </a:r>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2</a:t>
            </a:fld>
            <a:endParaRPr lang="en-US" dirty="0"/>
          </a:p>
        </p:txBody>
      </p:sp>
    </p:spTree>
    <p:extLst>
      <p:ext uri="{BB962C8B-B14F-4D97-AF65-F5344CB8AC3E}">
        <p14:creationId xmlns:p14="http://schemas.microsoft.com/office/powerpoint/2010/main" val="2382395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smtClean="0"/>
              <a:t>Students with epilepsy need understanding which includes an inclusive attitude, respectful language and supportive actions. </a:t>
            </a:r>
            <a:r>
              <a:rPr lang="en-US" altLang="en-US" i="1" dirty="0" smtClean="0"/>
              <a:t>It is suggested that the students picture/ care protocol  be kept  in a confidential  location so that non-school personnel using school facilities (i.e. afterhours) are not able to view this information</a:t>
            </a:r>
          </a:p>
          <a:p>
            <a:endParaRPr lang="en-CA" altLang="en-US" dirty="0" smtClean="0"/>
          </a:p>
          <a:p>
            <a:endParaRPr lang="en-CA" altLang="en-US" dirty="0" smtClean="0"/>
          </a:p>
          <a:p>
            <a:r>
              <a:rPr lang="en-CA" altLang="en-US" dirty="0" smtClean="0"/>
              <a:t>It is very important for school</a:t>
            </a:r>
            <a:r>
              <a:rPr lang="en-CA" altLang="en-US" baseline="0" dirty="0" smtClean="0"/>
              <a:t> staff that</a:t>
            </a:r>
            <a:r>
              <a:rPr lang="en-CA" altLang="en-US" dirty="0" smtClean="0"/>
              <a:t>:</a:t>
            </a:r>
          </a:p>
          <a:p>
            <a:r>
              <a:rPr lang="en-CA" altLang="en-US" dirty="0" smtClean="0"/>
              <a:t>-they are aware of  (see above #1) Medical Alert Planning and Request for Medication forms have been completed by the parents and the doctor and returned to the school (visit the </a:t>
            </a:r>
            <a:r>
              <a:rPr lang="en-CA" altLang="en-US" dirty="0" smtClean="0">
                <a:hlinkClick r:id="rId3" action="ppaction://hlinkfile"/>
              </a:rPr>
              <a:t>Medical Conditions at School</a:t>
            </a:r>
            <a:r>
              <a:rPr lang="en-CA" altLang="en-US" dirty="0" smtClean="0"/>
              <a:t> page for more information) , a seizure record (form or book)  has been received from the family if needed</a:t>
            </a:r>
          </a:p>
          <a:p>
            <a:r>
              <a:rPr lang="en-CA" altLang="en-US" dirty="0" smtClean="0"/>
              <a:t>-medication is labelled for the student (and has not expired) and stored safely</a:t>
            </a:r>
          </a:p>
          <a:p>
            <a:r>
              <a:rPr lang="en-CA" altLang="en-US" dirty="0" smtClean="0"/>
              <a:t>-school personnel as well as the students have had education about epilepsy and seizures and are aware of the care needed for the student in case of an emergency. </a:t>
            </a:r>
          </a:p>
          <a:p>
            <a:r>
              <a:rPr lang="en-CA" altLang="en-US" dirty="0" smtClean="0"/>
              <a:t>-The student wears their Medic Alert identification bracelet</a:t>
            </a:r>
          </a:p>
          <a:p>
            <a:pPr eaLnBrk="1" hangingPunct="1"/>
            <a:endParaRPr lang="en-CA" altLang="en-US" dirty="0" smtClean="0"/>
          </a:p>
          <a:p>
            <a:pPr eaLnBrk="1" hangingPunct="1"/>
            <a:r>
              <a:rPr lang="en-US" altLang="en-US" b="1" dirty="0" smtClean="0"/>
              <a:t>As far as documenting,</a:t>
            </a:r>
            <a:r>
              <a:rPr lang="en-US" altLang="en-US" dirty="0" smtClean="0"/>
              <a:t>: Pay close attention to what the person is doing so that you can describe the seizure to rescue personnel or doctors. </a:t>
            </a:r>
          </a:p>
          <a:p>
            <a:pPr eaLnBrk="1" hangingPunct="1"/>
            <a:r>
              <a:rPr lang="en-US" altLang="en-US" dirty="0" smtClean="0"/>
              <a:t>What kind of body movement occurred? </a:t>
            </a:r>
          </a:p>
          <a:p>
            <a:pPr eaLnBrk="1" hangingPunct="1"/>
            <a:r>
              <a:rPr lang="en-US" altLang="en-US" dirty="0" smtClean="0"/>
              <a:t>How long did the seizure last? </a:t>
            </a:r>
          </a:p>
          <a:p>
            <a:pPr eaLnBrk="1" hangingPunct="1"/>
            <a:r>
              <a:rPr lang="en-US" altLang="en-US" dirty="0" smtClean="0"/>
              <a:t>How did the person act immediately after the seizure? </a:t>
            </a:r>
          </a:p>
          <a:p>
            <a:pPr eaLnBrk="1" hangingPunct="1"/>
            <a:r>
              <a:rPr lang="en-US" altLang="en-US" dirty="0" smtClean="0"/>
              <a:t>Are there any injuries from the seizure?</a:t>
            </a:r>
          </a:p>
          <a:p>
            <a:pPr eaLnBrk="1" hangingPunct="1"/>
            <a:r>
              <a:rPr lang="en-US" altLang="en-US" dirty="0" smtClean="0"/>
              <a:t>Time the length of the seizure, if possible. </a:t>
            </a:r>
          </a:p>
          <a:p>
            <a:pPr eaLnBrk="1" hangingPunct="1"/>
            <a:endParaRPr lang="en-US" altLang="en-US" dirty="0" smtClean="0"/>
          </a:p>
          <a:p>
            <a:pPr eaLnBrk="1" hangingPunct="1"/>
            <a:endParaRPr lang="en-US" altLang="en-US" dirty="0" smtClean="0"/>
          </a:p>
          <a:p>
            <a:pPr eaLnBrk="1" hangingPunct="1"/>
            <a:endParaRPr lang="en-US" altLang="en-US" dirty="0" smtClean="0"/>
          </a:p>
          <a:p>
            <a:endParaRPr lang="en-CA" altLang="en-US" dirty="0" smtClean="0"/>
          </a:p>
          <a:p>
            <a:pPr eaLnBrk="1" hangingPunct="1"/>
            <a:r>
              <a:rPr lang="en-CA" altLang="en-US" u="sng" dirty="0" smtClean="0">
                <a:hlinkClick r:id="rId4"/>
              </a:rPr>
              <a:t>http://www.bing.com/videos/search?q=bc+epilepsy+youtube&amp;qpvt=bc+epilepsy+utube&amp;FORM=VDRE#view=detail&amp;mid=0CEF8F2AE89146877CF50CEF8F2AE89146877CF5</a:t>
            </a:r>
            <a:r>
              <a:rPr lang="en-CA" altLang="en-US" u="sng" dirty="0" smtClean="0"/>
              <a:t>  7 minute on epilepsy in schools if not shown earlier</a:t>
            </a:r>
            <a:endParaRPr lang="en-CA" altLang="en-US" dirty="0" smtClean="0"/>
          </a:p>
          <a:p>
            <a:endParaRPr lang="en-CA" altLang="en-US" dirty="0" smtClean="0"/>
          </a:p>
          <a:p>
            <a:pPr eaLnBrk="1" hangingPunct="1"/>
            <a:endParaRPr lang="en-US" altLang="en-US" dirty="0" smtClean="0"/>
          </a:p>
          <a:p>
            <a:endParaRPr lang="en-CA" dirty="0" smtClean="0"/>
          </a:p>
          <a:p>
            <a:r>
              <a:rPr lang="en-CA" dirty="0" smtClean="0"/>
              <a:t>IH Istock image</a:t>
            </a:r>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20</a:t>
            </a:fld>
            <a:endParaRPr lang="en-US" dirty="0"/>
          </a:p>
        </p:txBody>
      </p:sp>
    </p:spTree>
    <p:extLst>
      <p:ext uri="{BB962C8B-B14F-4D97-AF65-F5344CB8AC3E}">
        <p14:creationId xmlns:p14="http://schemas.microsoft.com/office/powerpoint/2010/main" val="82307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Medical Conditions at School | School Health | IH (interiorhealth.ca)</a:t>
            </a:r>
            <a:endParaRPr lang="en-CA"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t>Show video if not done at beginning or at slide 8: https://www.youtube.com/watch?v=MZBGNVlaa2s  BC Epilepsy Society</a:t>
            </a:r>
          </a:p>
          <a:p>
            <a:r>
              <a:rPr lang="en-CA" dirty="0" smtClean="0"/>
              <a:t>References from: </a:t>
            </a:r>
            <a:r>
              <a:rPr lang="en-CA" sz="1200" kern="1200" dirty="0" smtClean="0">
                <a:solidFill>
                  <a:schemeClr val="tx1"/>
                </a:solidFill>
                <a:effectLst/>
                <a:latin typeface="+mn-lt"/>
                <a:ea typeface="+mn-ea"/>
                <a:cs typeface="+mn-cs"/>
              </a:rPr>
              <a:t>BC Epilepsy Society</a:t>
            </a: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Resources</a:t>
            </a:r>
          </a:p>
          <a:p>
            <a:endParaRPr lang="en-CA" sz="1200" kern="1200" dirty="0" smtClean="0">
              <a:solidFill>
                <a:schemeClr val="tx1"/>
              </a:solidFill>
              <a:effectLst/>
              <a:latin typeface="+mn-lt"/>
              <a:ea typeface="+mn-ea"/>
              <a:cs typeface="+mn-cs"/>
            </a:endParaRPr>
          </a:p>
          <a:p>
            <a:r>
              <a:rPr lang="en-CA" dirty="0" smtClean="0"/>
              <a:t>Epilepsy Ontario Supporting Students With Epilepsy Section 2 (epilepsyontario.org) </a:t>
            </a:r>
          </a:p>
          <a:p>
            <a:r>
              <a:rPr lang="en-CA" dirty="0" smtClean="0"/>
              <a:t>BC Epilepsy Society Resources </a:t>
            </a:r>
          </a:p>
          <a:p>
            <a:r>
              <a:rPr lang="en-CA" dirty="0" smtClean="0"/>
              <a:t>BC Epilepsy Society posters on Seizure Types and First Aid and First Aid for Seizures </a:t>
            </a:r>
          </a:p>
          <a:p>
            <a:r>
              <a:rPr lang="en-CA" dirty="0" smtClean="0"/>
              <a:t>BC Epilepsy Society 7 minute school video: Epilepsy and Seizure Information for Schools : https://www.bing.com/videos/search?q=bc+epilepsy+youtube&amp;qpvt=bc+epilepsy+utube&amp;FORM=VDRE#view=detail&amp;mid=0CEF8F2AE89146877CF50CEF8F2AE89146877CF5</a:t>
            </a:r>
          </a:p>
          <a:p>
            <a:r>
              <a:rPr lang="en-CA" dirty="0" smtClean="0"/>
              <a:t>BC Epilepsy Society Tips Understanding Students with Epilepsy Tips for Teachers </a:t>
            </a:r>
          </a:p>
          <a:p>
            <a:r>
              <a:rPr lang="en-CA" dirty="0" smtClean="0"/>
              <a:t>Canadian Pediatric Society Information for Epilepsy at school Caring for kids (cps.ca) </a:t>
            </a:r>
          </a:p>
          <a:p>
            <a:endParaRPr lang="en-CA" dirty="0" smtClean="0"/>
          </a:p>
          <a:p>
            <a:endParaRPr lang="en-CA" dirty="0" smtClean="0"/>
          </a:p>
          <a:p>
            <a:r>
              <a:rPr lang="en-CA" dirty="0" smtClean="0"/>
              <a:t>IH Istock image</a:t>
            </a:r>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21</a:t>
            </a:fld>
            <a:endParaRPr lang="en-US" dirty="0"/>
          </a:p>
        </p:txBody>
      </p:sp>
    </p:spTree>
    <p:extLst>
      <p:ext uri="{BB962C8B-B14F-4D97-AF65-F5344CB8AC3E}">
        <p14:creationId xmlns:p14="http://schemas.microsoft.com/office/powerpoint/2010/main" val="128681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a:p>
            <a:r>
              <a:rPr lang="en-US" altLang="en-US" dirty="0" smtClean="0"/>
              <a:t>Seizures are sudden bursts of abnormal electrical activity in the brain that may affect a person's muscle control, movement, speech, vision, or awareness (consciousness). There are many different types of seizures. </a:t>
            </a:r>
            <a:r>
              <a:rPr lang="en-CA" altLang="en-US" dirty="0" smtClean="0"/>
              <a:t>The kind of seizure a person has depends on which part and how much of the brain is affected by the electrical disturbance that produces seizures (Seizures are divided into two main categories: partial seizures or generalized seizures). </a:t>
            </a:r>
          </a:p>
          <a:p>
            <a:endParaRPr lang="en-CA" altLang="en-US" dirty="0" smtClean="0"/>
          </a:p>
          <a:p>
            <a:endParaRPr lang="en-US" altLang="en-US" dirty="0" smtClean="0"/>
          </a:p>
          <a:p>
            <a:pPr eaLnBrk="1" hangingPunct="1"/>
            <a:r>
              <a:rPr lang="en-US" altLang="en-US" dirty="0" smtClean="0"/>
              <a:t>Some seizures make a person fall to the ground in convulsions, in which the muscles stiffen or jerk out of control. Others may stare in a trance-like state, have only a few muscle twitches, or sense a strange smell or visual disturbance not experienced by anyone else. </a:t>
            </a:r>
            <a:r>
              <a:rPr lang="en-CA" altLang="en-US" dirty="0" smtClean="0"/>
              <a:t>In some people, seizures happen only occasionally; for others, it may happen up to hundreds of times a day</a:t>
            </a:r>
          </a:p>
          <a:p>
            <a:endParaRPr lang="en-CA" dirty="0" smtClean="0"/>
          </a:p>
          <a:p>
            <a:r>
              <a:rPr lang="en-CA" dirty="0" smtClean="0"/>
              <a:t>IH Istock image</a:t>
            </a:r>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3</a:t>
            </a:fld>
            <a:endParaRPr lang="en-US" dirty="0"/>
          </a:p>
        </p:txBody>
      </p:sp>
    </p:spTree>
    <p:extLst>
      <p:ext uri="{BB962C8B-B14F-4D97-AF65-F5344CB8AC3E}">
        <p14:creationId xmlns:p14="http://schemas.microsoft.com/office/powerpoint/2010/main" val="107967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Knowing that </a:t>
            </a:r>
            <a:r>
              <a:rPr lang="en-US" altLang="en-US" dirty="0" smtClean="0">
                <a:latin typeface="Century" pitchFamily="18" charset="0"/>
              </a:rPr>
              <a:t>seizures  can be different and dependent on the person,  here are some more common signs that someone may show when they are having a seizure. Most seizures last less than 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Adobe Gothic Std B" pitchFamily="34" charset="-128"/>
              </a:rPr>
              <a:t>Source: BC Epilepsy Society</a:t>
            </a:r>
          </a:p>
          <a:p>
            <a:endParaRPr lang="en-US" altLang="en-US" dirty="0" smtClean="0">
              <a:latin typeface="Century" pitchFamily="18" charset="0"/>
            </a:endParaRPr>
          </a:p>
          <a:p>
            <a:endParaRPr lang="en-US" altLang="en-US" dirty="0" smtClean="0">
              <a:latin typeface="Century" pitchFamily="18" charset="0"/>
            </a:endParaRPr>
          </a:p>
          <a:p>
            <a:endParaRPr lang="en-US" altLang="en-US" dirty="0" smtClean="0">
              <a:latin typeface="Century" pitchFamily="18" charset="0"/>
            </a:endParaRPr>
          </a:p>
          <a:p>
            <a:r>
              <a:rPr lang="en-US" altLang="en-US" dirty="0" smtClean="0">
                <a:latin typeface="Century" pitchFamily="18" charset="0"/>
              </a:rPr>
              <a:t>Further on in this power point we will review the different types of seizures you may see.  </a:t>
            </a:r>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4</a:t>
            </a:fld>
            <a:endParaRPr lang="en-US" dirty="0"/>
          </a:p>
        </p:txBody>
      </p:sp>
    </p:spTree>
    <p:extLst>
      <p:ext uri="{BB962C8B-B14F-4D97-AF65-F5344CB8AC3E}">
        <p14:creationId xmlns:p14="http://schemas.microsoft.com/office/powerpoint/2010/main" val="33937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Sometimes a seizure is a symptom of another medical problem, such as a high fever (especially in children), a stroke, infection, low blood sugar (hypoglycemia), very low blood pressure, or a brain tumor.  </a:t>
            </a:r>
          </a:p>
          <a:p>
            <a:r>
              <a:rPr lang="en-CA" altLang="en-US" dirty="0" smtClean="0"/>
              <a:t>People can have seizures and not have epilepsy as seizures alone can be symptoms of another health problem, </a:t>
            </a:r>
            <a:r>
              <a:rPr lang="en-US" altLang="en-US" dirty="0" smtClean="0"/>
              <a:t>often there is NO obvious explanation or diagnosis for why they happen </a:t>
            </a:r>
          </a:p>
          <a:p>
            <a:endParaRPr lang="en-US" altLang="en-US" dirty="0" smtClean="0"/>
          </a:p>
          <a:p>
            <a:r>
              <a:rPr lang="en-US" altLang="en-US" dirty="0" smtClean="0"/>
              <a:t>A seizure can be a one-time occurrence while with Epilepsy, a person can experience several different types of seizures and they can reoccur  many times a day. </a:t>
            </a:r>
          </a:p>
          <a:p>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Adobe Gothic Std B" pitchFamily="34" charset="-128"/>
              </a:rPr>
              <a:t>Source: BC Epilepsy Society</a:t>
            </a:r>
          </a:p>
          <a:p>
            <a:endParaRPr lang="en-US" altLang="en-US" b="1" dirty="0" smtClean="0"/>
          </a:p>
          <a:p>
            <a:endParaRPr lang="en-CA" dirty="0" smtClean="0"/>
          </a:p>
          <a:p>
            <a:r>
              <a:rPr lang="en-CA" dirty="0" smtClean="0"/>
              <a:t>IH Istock image</a:t>
            </a:r>
          </a:p>
          <a:p>
            <a:endParaRPr lang="en-US" altLang="en-US" b="1" dirty="0" smtClean="0"/>
          </a:p>
          <a:p>
            <a:endParaRPr lang="en-CA" altLang="en-US" dirty="0" smtClean="0"/>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5</a:t>
            </a:fld>
            <a:endParaRPr lang="en-US" dirty="0"/>
          </a:p>
        </p:txBody>
      </p:sp>
    </p:spTree>
    <p:extLst>
      <p:ext uri="{BB962C8B-B14F-4D97-AF65-F5344CB8AC3E}">
        <p14:creationId xmlns:p14="http://schemas.microsoft.com/office/powerpoint/2010/main" val="341729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Epilepsy is not a disease, it is a symptom of a </a:t>
            </a:r>
            <a:r>
              <a:rPr lang="en-CA" altLang="en-US" u="sng" dirty="0" smtClean="0"/>
              <a:t>neurological disorder</a:t>
            </a:r>
            <a:r>
              <a:rPr lang="en-CA" altLang="en-US" dirty="0" smtClean="0"/>
              <a:t> - a physical condition - that from time to time produces brief disturbances in the normal electrical functions of the brain. Epilepsy is characterized by sudden, brief seizures whose nature and intensity vary from person to person.</a:t>
            </a:r>
          </a:p>
          <a:p>
            <a:endParaRPr lang="en-CA" altLang="en-US" dirty="0" smtClean="0"/>
          </a:p>
          <a:p>
            <a:pPr eaLnBrk="1" hangingPunct="1"/>
            <a:endParaRPr lang="en-CA" altLang="en-US" dirty="0" smtClean="0"/>
          </a:p>
          <a:p>
            <a:pPr eaLnBrk="1" hangingPunct="1"/>
            <a:r>
              <a:rPr lang="en-US" altLang="en-US" u="sng" dirty="0" smtClean="0"/>
              <a:t>Diagnosing Epilepsy</a:t>
            </a:r>
          </a:p>
          <a:p>
            <a:pPr eaLnBrk="1" hangingPunct="1"/>
            <a:r>
              <a:rPr lang="en-US" altLang="en-US" dirty="0" smtClean="0"/>
              <a:t>Diagnosing epilepsy can be hard. If you think that you or your child has had a seizure, your doctor will first try to figure out if it was a seizure or something else with similar symptoms. For example, a muscle tic or a migraine headache may look or feel like a kind of seizure. </a:t>
            </a:r>
            <a:r>
              <a:rPr lang="en-US" dirty="0" smtClean="0"/>
              <a:t>The diagnosis of epilepsy typically occurs after a person has had two or more unprovoked seizures. Diagnostic tests for epilepsy can include</a:t>
            </a:r>
          </a:p>
          <a:p>
            <a:pPr eaLnBrk="1" hangingPunct="1"/>
            <a:r>
              <a:rPr lang="en-US" dirty="0" smtClean="0"/>
              <a:t>• Brain function (EEG) </a:t>
            </a:r>
          </a:p>
          <a:p>
            <a:pPr eaLnBrk="1" hangingPunct="1"/>
            <a:r>
              <a:rPr lang="en-US" dirty="0" smtClean="0"/>
              <a:t>• Brain imaging (MRI)</a:t>
            </a:r>
            <a:endParaRPr lang="en-US" altLang="en-US" dirty="0" smtClean="0"/>
          </a:p>
          <a:p>
            <a:endParaRPr lang="en-CA" dirty="0" smtClean="0"/>
          </a:p>
          <a:p>
            <a:endParaRPr lang="en-CA" dirty="0" smtClean="0"/>
          </a:p>
          <a:p>
            <a:r>
              <a:rPr lang="en-CA" dirty="0" smtClean="0"/>
              <a:t>IH Istock image</a:t>
            </a:r>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6</a:t>
            </a:fld>
            <a:endParaRPr lang="en-US" dirty="0"/>
          </a:p>
        </p:txBody>
      </p:sp>
    </p:spTree>
    <p:extLst>
      <p:ext uri="{BB962C8B-B14F-4D97-AF65-F5344CB8AC3E}">
        <p14:creationId xmlns:p14="http://schemas.microsoft.com/office/powerpoint/2010/main" val="260729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Epilepsy is a disorder with many possible causes. Anything that disturbs the normal activities of the nerve cells in the brain (the neurons) can lead to seizures.</a:t>
            </a:r>
          </a:p>
          <a:p>
            <a:r>
              <a:rPr lang="en-CA" altLang="en-US" dirty="0" smtClean="0"/>
              <a:t>However about 70% of cases of epilepsy have no known cause. Only about 30% of cases of epilepsy can be linked to a known cause.</a:t>
            </a:r>
          </a:p>
          <a:p>
            <a:endParaRPr lang="en-US" dirty="0" smtClean="0"/>
          </a:p>
          <a:p>
            <a:r>
              <a:rPr lang="en-US" dirty="0" smtClean="0"/>
              <a:t>Seizures can be provoked or unprovoked. </a:t>
            </a:r>
          </a:p>
          <a:p>
            <a:r>
              <a:rPr lang="en-US" dirty="0" smtClean="0"/>
              <a:t>Provoked seizures can be caused by:</a:t>
            </a:r>
          </a:p>
          <a:p>
            <a:r>
              <a:rPr lang="en-US" dirty="0" smtClean="0"/>
              <a:t> • Low blood sugar (hypoglycemia), </a:t>
            </a:r>
          </a:p>
          <a:p>
            <a:r>
              <a:rPr lang="en-US" dirty="0" smtClean="0"/>
              <a:t>• Alcohol withdrawal, </a:t>
            </a:r>
          </a:p>
          <a:p>
            <a:r>
              <a:rPr lang="en-US" dirty="0" smtClean="0"/>
              <a:t>• Changes to blood sodium or potassium levels,</a:t>
            </a:r>
          </a:p>
          <a:p>
            <a:r>
              <a:rPr lang="en-US" dirty="0" smtClean="0"/>
              <a:t> • An infection, or </a:t>
            </a:r>
          </a:p>
          <a:p>
            <a:r>
              <a:rPr lang="en-US" dirty="0" smtClean="0"/>
              <a:t>• A head trauma, either moments before or up to a week before the seizure. </a:t>
            </a:r>
          </a:p>
          <a:p>
            <a:r>
              <a:rPr lang="en-US" dirty="0" smtClean="0"/>
              <a:t>MOST provoked seizures are NOT epilepsy Source:</a:t>
            </a:r>
            <a:r>
              <a:rPr lang="en-US" baseline="0" dirty="0" smtClean="0"/>
              <a:t> </a:t>
            </a:r>
            <a:r>
              <a:rPr lang="en-CA" dirty="0" smtClean="0">
                <a:hlinkClick r:id="rId3"/>
              </a:rPr>
              <a:t>For Educators – Epilepsy Ontario</a:t>
            </a:r>
            <a:endParaRPr lang="en-CA" altLang="en-US" dirty="0" smtClean="0"/>
          </a:p>
          <a:p>
            <a:endParaRPr lang="en-CA" altLang="en-US" dirty="0" smtClean="0"/>
          </a:p>
          <a:p>
            <a:endParaRPr lang="en-CA" altLang="en-US" dirty="0" smtClean="0"/>
          </a:p>
          <a:p>
            <a:r>
              <a:rPr lang="en-CA" altLang="en-US" dirty="0" smtClean="0"/>
              <a:t>Other known causes (shown on slide) include:</a:t>
            </a:r>
          </a:p>
          <a:p>
            <a:r>
              <a:rPr lang="en-CA" altLang="en-US" dirty="0" smtClean="0"/>
              <a:t>Brain injury/head trauma</a:t>
            </a:r>
          </a:p>
          <a:p>
            <a:r>
              <a:rPr lang="en-CA" altLang="en-US" dirty="0" smtClean="0"/>
              <a:t>Stroke </a:t>
            </a:r>
          </a:p>
          <a:p>
            <a:r>
              <a:rPr lang="en-CA" altLang="en-US" dirty="0" smtClean="0"/>
              <a:t>Infections that damage the brain (such as meningitis or encephalitis)</a:t>
            </a:r>
          </a:p>
          <a:p>
            <a:r>
              <a:rPr lang="en-CA" altLang="en-US" dirty="0" smtClean="0"/>
              <a:t>Brain tumors </a:t>
            </a:r>
          </a:p>
          <a:p>
            <a:r>
              <a:rPr lang="en-CA" altLang="en-US" dirty="0" smtClean="0"/>
              <a:t>Abnormalities in the brain development</a:t>
            </a:r>
          </a:p>
          <a:p>
            <a:r>
              <a:rPr lang="en-CA" altLang="en-US" dirty="0" smtClean="0"/>
              <a:t>Poisoning from substance abuse of alcoholism</a:t>
            </a:r>
          </a:p>
          <a:p>
            <a:r>
              <a:rPr lang="en-CA" altLang="en-US" dirty="0" smtClean="0"/>
              <a:t>Potential causes are thought to include:</a:t>
            </a:r>
          </a:p>
          <a:p>
            <a:r>
              <a:rPr lang="en-CA" altLang="en-US" dirty="0" smtClean="0"/>
              <a:t>Genetic disorders</a:t>
            </a:r>
          </a:p>
          <a:p>
            <a:r>
              <a:rPr lang="en-CA" altLang="en-US" dirty="0" smtClean="0"/>
              <a:t>Neurotransmitter imbalances</a:t>
            </a:r>
          </a:p>
          <a:p>
            <a:r>
              <a:rPr lang="en-CA" altLang="en-US" dirty="0" smtClean="0"/>
              <a:t>Gene mutations</a:t>
            </a:r>
          </a:p>
          <a:p>
            <a:r>
              <a:rPr lang="en-CA" altLang="en-US" dirty="0" smtClean="0"/>
              <a:t>Cell membrane abnormalities</a:t>
            </a:r>
          </a:p>
          <a:p>
            <a:r>
              <a:rPr lang="en-CA" altLang="en-US" b="1" dirty="0" smtClean="0"/>
              <a:t>There is no cure for epilepsy. Treatments such as medications can control seizures in many people, but about one third of people with epilepsy will still have seizures (BC Epilepsy Society , 2015)</a:t>
            </a:r>
          </a:p>
          <a:p>
            <a:endParaRPr lang="en-CA" altLang="en-US" b="1" dirty="0" smtClean="0"/>
          </a:p>
          <a:p>
            <a:endParaRPr lang="en-CA" dirty="0" smtClean="0"/>
          </a:p>
          <a:p>
            <a:r>
              <a:rPr lang="en-CA" dirty="0" smtClean="0"/>
              <a:t>IH Istock image</a:t>
            </a:r>
          </a:p>
          <a:p>
            <a:endParaRPr lang="en-CA" altLang="en-US" b="1" dirty="0" smtClean="0"/>
          </a:p>
          <a:p>
            <a:endParaRPr lang="en-CA" altLang="en-US" b="1" dirty="0" smtClean="0"/>
          </a:p>
          <a:p>
            <a:endParaRPr lang="en-CA" b="1" dirty="0"/>
          </a:p>
        </p:txBody>
      </p:sp>
      <p:sp>
        <p:nvSpPr>
          <p:cNvPr id="4" name="Slide Number Placeholder 3"/>
          <p:cNvSpPr>
            <a:spLocks noGrp="1"/>
          </p:cNvSpPr>
          <p:nvPr>
            <p:ph type="sldNum" sz="quarter" idx="10"/>
          </p:nvPr>
        </p:nvSpPr>
        <p:spPr/>
        <p:txBody>
          <a:bodyPr/>
          <a:lstStyle/>
          <a:p>
            <a:fld id="{11D62295-C31D-4FF8-8426-D07586DC7C66}" type="slidenum">
              <a:rPr lang="en-US" smtClean="0"/>
              <a:t>7</a:t>
            </a:fld>
            <a:endParaRPr lang="en-US" dirty="0"/>
          </a:p>
        </p:txBody>
      </p:sp>
    </p:spTree>
    <p:extLst>
      <p:ext uri="{BB962C8B-B14F-4D97-AF65-F5344CB8AC3E}">
        <p14:creationId xmlns:p14="http://schemas.microsoft.com/office/powerpoint/2010/main" val="372712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Triggers are situations or stimuli that increase the likelihood that someone will have a seizure.  They vary from person to person and may be </a:t>
            </a:r>
            <a:r>
              <a:rPr lang="en-US" altLang="en-US" dirty="0" smtClean="0">
                <a:latin typeface="Century" pitchFamily="18" charset="0"/>
              </a:rPr>
              <a:t>different or even unknown for each child:</a:t>
            </a:r>
          </a:p>
          <a:p>
            <a:endParaRPr lang="en-CA" altLang="en-US" dirty="0" smtClean="0"/>
          </a:p>
          <a:p>
            <a:r>
              <a:rPr lang="en-CA" altLang="en-US" dirty="0" smtClean="0"/>
              <a:t>Events that may trigger seizures include: </a:t>
            </a:r>
          </a:p>
          <a:p>
            <a:pPr lvl="1"/>
            <a:r>
              <a:rPr lang="en-CA" altLang="en-US" dirty="0" smtClean="0"/>
              <a:t>Stress</a:t>
            </a:r>
          </a:p>
          <a:p>
            <a:pPr lvl="1"/>
            <a:r>
              <a:rPr lang="en-CA" altLang="en-US" dirty="0" smtClean="0"/>
              <a:t>Poor nutrition</a:t>
            </a:r>
          </a:p>
          <a:p>
            <a:pPr lvl="1"/>
            <a:r>
              <a:rPr lang="en-CA" altLang="en-US" dirty="0" smtClean="0"/>
              <a:t>Missed medication</a:t>
            </a:r>
          </a:p>
          <a:p>
            <a:pPr lvl="1"/>
            <a:r>
              <a:rPr lang="en-CA" altLang="en-US" dirty="0" smtClean="0"/>
              <a:t>Flickering lights</a:t>
            </a:r>
          </a:p>
          <a:p>
            <a:pPr lvl="1"/>
            <a:r>
              <a:rPr lang="en-CA" altLang="en-US" dirty="0" smtClean="0"/>
              <a:t>Skipping meals</a:t>
            </a:r>
          </a:p>
          <a:p>
            <a:pPr lvl="1"/>
            <a:r>
              <a:rPr lang="en-CA" altLang="en-US" dirty="0" smtClean="0"/>
              <a:t>Illness, fever and allergies</a:t>
            </a:r>
          </a:p>
          <a:p>
            <a:pPr lvl="1"/>
            <a:r>
              <a:rPr lang="en-CA" altLang="en-US" dirty="0" smtClean="0"/>
              <a:t>Lack of sleep</a:t>
            </a:r>
          </a:p>
          <a:p>
            <a:pPr lvl="1"/>
            <a:r>
              <a:rPr lang="en-CA" altLang="en-US" dirty="0" smtClean="0"/>
              <a:t>Emotions such as anger, worry, fear and others</a:t>
            </a:r>
          </a:p>
          <a:p>
            <a:pPr lvl="1"/>
            <a:r>
              <a:rPr lang="en-CA" altLang="en-US" dirty="0" smtClean="0"/>
              <a:t>Heat and/or humidity</a:t>
            </a:r>
          </a:p>
          <a:p>
            <a:pPr lvl="1"/>
            <a:endParaRPr lang="en-CA" altLang="en-US" dirty="0" smtClean="0"/>
          </a:p>
          <a:p>
            <a:r>
              <a:rPr lang="en-CA" altLang="en-US" dirty="0" smtClean="0"/>
              <a:t>Sources: Epilepsy Canada and BC Epilepsy Society </a:t>
            </a:r>
          </a:p>
          <a:p>
            <a:endParaRPr lang="en-CA" dirty="0" smtClean="0"/>
          </a:p>
          <a:p>
            <a:endParaRPr lang="en-CA" dirty="0" smtClean="0"/>
          </a:p>
          <a:p>
            <a:r>
              <a:rPr lang="en-CA" dirty="0" smtClean="0"/>
              <a:t>IH Istock image</a:t>
            </a:r>
          </a:p>
          <a:p>
            <a:endParaRPr lang="en-CA" dirty="0"/>
          </a:p>
        </p:txBody>
      </p:sp>
      <p:sp>
        <p:nvSpPr>
          <p:cNvPr id="4" name="Slide Number Placeholder 3"/>
          <p:cNvSpPr>
            <a:spLocks noGrp="1"/>
          </p:cNvSpPr>
          <p:nvPr>
            <p:ph type="sldNum" sz="quarter" idx="10"/>
          </p:nvPr>
        </p:nvSpPr>
        <p:spPr/>
        <p:txBody>
          <a:bodyPr/>
          <a:lstStyle/>
          <a:p>
            <a:fld id="{11D62295-C31D-4FF8-8426-D07586DC7C66}" type="slidenum">
              <a:rPr lang="en-US" smtClean="0"/>
              <a:t>8</a:t>
            </a:fld>
            <a:endParaRPr lang="en-US" dirty="0"/>
          </a:p>
        </p:txBody>
      </p:sp>
    </p:spTree>
    <p:extLst>
      <p:ext uri="{BB962C8B-B14F-4D97-AF65-F5344CB8AC3E}">
        <p14:creationId xmlns:p14="http://schemas.microsoft.com/office/powerpoint/2010/main" val="252541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Show 7 minute video of Epilepsy and Schools here </a:t>
            </a:r>
            <a:r>
              <a:rPr lang="en-CA" altLang="en-US" u="sng" dirty="0" smtClean="0">
                <a:hlinkClick r:id="rId3"/>
              </a:rPr>
              <a:t>Epilepsy and Seizure Information for Schools</a:t>
            </a:r>
            <a:r>
              <a:rPr lang="en-CA" altLang="en-US" u="sng" dirty="0" smtClean="0"/>
              <a:t> ( highlight video link in slide and then use open hyperlink)</a:t>
            </a:r>
            <a:r>
              <a:rPr lang="en-CA" dirty="0" smtClean="0">
                <a:hlinkClick r:id="rId4"/>
              </a:rPr>
              <a:t> https://www.youtube.com/watch?v=MZBGNVlaa2s</a:t>
            </a:r>
            <a:endParaRPr lang="en-CA" altLang="en-US" u="sng" dirty="0" smtClean="0"/>
          </a:p>
          <a:p>
            <a:endParaRPr lang="en-CA" altLang="en-US" u="sng" dirty="0" smtClean="0"/>
          </a:p>
          <a:p>
            <a:r>
              <a:rPr lang="en-CA" altLang="en-US" dirty="0" smtClean="0"/>
              <a:t> The modern system of seizure classification draws a distinction between focal/partial and generalized seizures. If the excessive electrical discharge is restricted to a given (localised) area in the brain, the seizure is termed </a:t>
            </a:r>
            <a:r>
              <a:rPr lang="en-CA" altLang="en-US" b="1" dirty="0" smtClean="0"/>
              <a:t>focal/</a:t>
            </a:r>
            <a:r>
              <a:rPr lang="en-CA" altLang="en-US" b="1" u="sng" dirty="0" smtClean="0"/>
              <a:t>partial</a:t>
            </a:r>
            <a:r>
              <a:rPr lang="en-CA" altLang="en-US" dirty="0" smtClean="0"/>
              <a:t>. If the entire brain is involved, the seizure is </a:t>
            </a:r>
            <a:r>
              <a:rPr lang="en-CA" altLang="en-US" b="1" u="sng" dirty="0" smtClean="0"/>
              <a:t>generalized</a:t>
            </a:r>
          </a:p>
          <a:p>
            <a:endParaRPr lang="en-CA" altLang="en-US" b="1" u="sng" dirty="0" smtClean="0"/>
          </a:p>
          <a:p>
            <a:r>
              <a:rPr lang="en-US" b="1" dirty="0" smtClean="0"/>
              <a:t>Focal/Partial Seizures: </a:t>
            </a:r>
          </a:p>
          <a:p>
            <a:r>
              <a:rPr lang="en-US" dirty="0" smtClean="0"/>
              <a:t> Manifestations of this type of seizure of seizures will depend on the region of the brain involved in the seizure activity and are differentiated by whether the person’s normal level of awareness is retained or not. Two types: </a:t>
            </a:r>
            <a:r>
              <a:rPr lang="en-US" u="sng" dirty="0" smtClean="0"/>
              <a:t>Focal Aware Seizures </a:t>
            </a:r>
            <a:r>
              <a:rPr lang="en-US" dirty="0" smtClean="0"/>
              <a:t>(Simple Partial Seizures) </a:t>
            </a:r>
          </a:p>
          <a:p>
            <a:r>
              <a:rPr lang="en-US" dirty="0" smtClean="0"/>
              <a:t>• Cause no change in awareness or language</a:t>
            </a:r>
          </a:p>
          <a:p>
            <a:r>
              <a:rPr lang="en-US" dirty="0" smtClean="0"/>
              <a:t>• Allow complete memory of the event afterwards</a:t>
            </a:r>
          </a:p>
          <a:p>
            <a:r>
              <a:rPr lang="en-US" dirty="0" smtClean="0"/>
              <a:t> • Often called auras (sensations of heat, scents, etc.)</a:t>
            </a:r>
          </a:p>
          <a:p>
            <a:r>
              <a:rPr lang="en-US" dirty="0" smtClean="0"/>
              <a:t> </a:t>
            </a:r>
            <a:r>
              <a:rPr lang="en-US" u="sng" dirty="0" smtClean="0"/>
              <a:t>Focal Unaware Seizures </a:t>
            </a:r>
            <a:r>
              <a:rPr lang="en-US" dirty="0" smtClean="0"/>
              <a:t>(or Complex Partial Seizures )</a:t>
            </a:r>
          </a:p>
          <a:p>
            <a:r>
              <a:rPr lang="en-US" dirty="0" smtClean="0"/>
              <a:t> • Cause a change in the person's level of awareness, language function, memory, or all three</a:t>
            </a:r>
          </a:p>
          <a:p>
            <a:r>
              <a:rPr lang="en-US" dirty="0" smtClean="0"/>
              <a:t>• Appearance of seizures will depend on the part of the brain affected</a:t>
            </a:r>
          </a:p>
          <a:p>
            <a:r>
              <a:rPr lang="en-US" dirty="0" smtClean="0"/>
              <a:t>• Sometimes a focal seizure can evolve into a generalized seizure</a:t>
            </a:r>
            <a:endParaRPr lang="en-CA" altLang="en-US" b="1" u="sng" dirty="0" smtClean="0"/>
          </a:p>
          <a:p>
            <a:endParaRPr lang="en-CA" altLang="en-US" b="1" u="sng" dirty="0" smtClean="0"/>
          </a:p>
          <a:p>
            <a:r>
              <a:rPr lang="en-US" b="1" dirty="0" smtClean="0"/>
              <a:t>Generalized</a:t>
            </a:r>
            <a:r>
              <a:rPr lang="en-US" dirty="0" smtClean="0"/>
              <a:t> seizures can cause changes in the muscles, which is how most of these seizure types are named. There are four such types of generalized seizures that cause changes in the muscles: 1. Tonic — an increase in muscle tone; 2. Atonic — a loss of muscle tone; 3. Tonic-Clonic — an initial increase in muscle tone (tonic) followed by rhythmic jerking movements (clonic); and 4. Myoclonic— a sudden muscle jerk or jerks. Absence seizures, while considered generalized, are different in that they are characterized by a brief lapse in consciousness. </a:t>
            </a:r>
          </a:p>
          <a:p>
            <a:endParaRPr lang="en-US" altLang="en-US" b="1" u="sng" dirty="0" smtClean="0"/>
          </a:p>
          <a:p>
            <a:r>
              <a:rPr lang="en-US" dirty="0" smtClean="0"/>
              <a:t>Generalized Seizures: What you may notice: </a:t>
            </a:r>
          </a:p>
          <a:p>
            <a:r>
              <a:rPr lang="en-US" dirty="0" smtClean="0"/>
              <a:t>• A sudden sound, such as a cry, as the seizure starts.</a:t>
            </a:r>
          </a:p>
          <a:p>
            <a:r>
              <a:rPr lang="en-US" dirty="0" smtClean="0"/>
              <a:t> • The person may fall to the floor. • The person's whole body may shake.</a:t>
            </a:r>
          </a:p>
          <a:p>
            <a:r>
              <a:rPr lang="en-US" dirty="0" smtClean="0"/>
              <a:t> • Shallow and irregular breathing or lips turning blue.</a:t>
            </a:r>
          </a:p>
          <a:p>
            <a:r>
              <a:rPr lang="en-US" dirty="0" smtClean="0"/>
              <a:t> • The person may vomit as the seizure ends.</a:t>
            </a:r>
          </a:p>
          <a:p>
            <a:r>
              <a:rPr lang="en-US" dirty="0" smtClean="0"/>
              <a:t> • The person may lose consciousness.</a:t>
            </a:r>
          </a:p>
          <a:p>
            <a:r>
              <a:rPr lang="en-US" dirty="0" smtClean="0"/>
              <a:t> • The person may lose control of bowels or bladder.</a:t>
            </a:r>
          </a:p>
          <a:p>
            <a:r>
              <a:rPr lang="en-US" dirty="0" smtClean="0"/>
              <a:t> • The seizure typically lasts from a few seconds up to 3 minutes</a:t>
            </a:r>
          </a:p>
          <a:p>
            <a:endParaRPr lang="en-US" altLang="en-US" b="1" u="sng" dirty="0" smtClean="0"/>
          </a:p>
          <a:p>
            <a:r>
              <a:rPr lang="en-US" b="1" dirty="0" smtClean="0"/>
              <a:t>Absence seizures </a:t>
            </a:r>
            <a:r>
              <a:rPr lang="en-US" dirty="0" smtClean="0"/>
              <a:t>are very brief (~2 to 20 seconds)</a:t>
            </a:r>
          </a:p>
          <a:p>
            <a:r>
              <a:rPr lang="en-US" dirty="0" smtClean="0"/>
              <a:t> • Different, but still belong to the generalized seizure category </a:t>
            </a:r>
          </a:p>
          <a:p>
            <a:r>
              <a:rPr lang="en-US" dirty="0" smtClean="0"/>
              <a:t>• Prior to 1989 these were called petit mal seizures</a:t>
            </a:r>
          </a:p>
          <a:p>
            <a:r>
              <a:rPr lang="en-US" dirty="0" smtClean="0"/>
              <a:t> • Difficult seizures to identity/easy to miss What you may see:</a:t>
            </a:r>
          </a:p>
          <a:p>
            <a:r>
              <a:rPr lang="en-US" dirty="0" smtClean="0"/>
              <a:t> • The student has a blank or vacant stare.</a:t>
            </a:r>
          </a:p>
          <a:p>
            <a:r>
              <a:rPr lang="en-US" dirty="0" smtClean="0"/>
              <a:t> • The seizure starts and ends abruptly. </a:t>
            </a:r>
          </a:p>
          <a:p>
            <a:r>
              <a:rPr lang="en-US" dirty="0" smtClean="0"/>
              <a:t>• The student's eyes may blink or roll upwards.</a:t>
            </a:r>
          </a:p>
          <a:p>
            <a:r>
              <a:rPr lang="en-US" dirty="0" smtClean="0"/>
              <a:t> • Some people may exhibit chewing movements.</a:t>
            </a:r>
          </a:p>
          <a:p>
            <a:r>
              <a:rPr lang="en-US" dirty="0" smtClean="0"/>
              <a:t> • There is a loss of consciousness during the seizure, but it is very brief</a:t>
            </a:r>
          </a:p>
          <a:p>
            <a:endParaRPr lang="en-US" altLang="en-US"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u="sng" dirty="0" smtClean="0"/>
              <a:t>Source: </a:t>
            </a:r>
            <a:r>
              <a:rPr lang="en-CA" dirty="0" smtClean="0">
                <a:hlinkClick r:id="rId5"/>
              </a:rPr>
              <a:t>For Educators – Epilepsy Ontario</a:t>
            </a:r>
            <a:r>
              <a:rPr lang="en-CA" dirty="0" smtClean="0"/>
              <a:t>  </a:t>
            </a:r>
            <a:r>
              <a:rPr lang="en-US" altLang="en-US" sz="1200" dirty="0" smtClean="0">
                <a:ea typeface="Adobe Gothic Std B" pitchFamily="34" charset="-128"/>
              </a:rPr>
              <a:t>Source: BC Epilepsy Society</a:t>
            </a:r>
          </a:p>
          <a:p>
            <a:endParaRPr lang="en-CA" altLang="en-US" b="1" u="sng" dirty="0" smtClean="0"/>
          </a:p>
          <a:p>
            <a:endParaRPr lang="en-CA" altLang="en-US" dirty="0" smtClean="0"/>
          </a:p>
          <a:p>
            <a:r>
              <a:rPr lang="en-CA" altLang="en-US" dirty="0" smtClean="0"/>
              <a:t>Link to Epilepsy in schools 7 minute video</a:t>
            </a:r>
          </a:p>
          <a:p>
            <a:r>
              <a:rPr lang="en-CA" altLang="en-US" dirty="0" smtClean="0"/>
              <a:t>http://www.bing.com/videos/search?q=bc+epilepsy+youtube&amp;qpvt=bc+epilepsy+utube&amp;FORM=VDRE#view=detail&amp;mid=0CEF8F2AE89146877CF50CEF8F2AE89146877CF5</a:t>
            </a:r>
          </a:p>
          <a:p>
            <a:endParaRPr lang="en-CA" altLang="en-US" dirty="0" smtClean="0"/>
          </a:p>
          <a:p>
            <a:r>
              <a:rPr lang="en-CA" altLang="en-US" dirty="0" smtClean="0"/>
              <a:t>IH Istock image</a:t>
            </a:r>
          </a:p>
          <a:p>
            <a:r>
              <a:rPr lang="en-CA" altLang="en-US" dirty="0" smtClean="0"/>
              <a:t/>
            </a:r>
            <a:br>
              <a:rPr lang="en-CA" altLang="en-US" dirty="0" smtClean="0"/>
            </a:br>
            <a:endParaRPr lang="en-CA" altLang="en-US" dirty="0" smtClean="0"/>
          </a:p>
        </p:txBody>
      </p:sp>
      <p:sp>
        <p:nvSpPr>
          <p:cNvPr id="4" name="Slide Number Placeholder 3"/>
          <p:cNvSpPr>
            <a:spLocks noGrp="1"/>
          </p:cNvSpPr>
          <p:nvPr>
            <p:ph type="sldNum" sz="quarter" idx="10"/>
          </p:nvPr>
        </p:nvSpPr>
        <p:spPr/>
        <p:txBody>
          <a:bodyPr/>
          <a:lstStyle/>
          <a:p>
            <a:fld id="{11D62295-C31D-4FF8-8426-D07586DC7C66}" type="slidenum">
              <a:rPr lang="en-US" smtClean="0"/>
              <a:t>9</a:t>
            </a:fld>
            <a:endParaRPr lang="en-US" dirty="0"/>
          </a:p>
        </p:txBody>
      </p:sp>
    </p:spTree>
    <p:extLst>
      <p:ext uri="{BB962C8B-B14F-4D97-AF65-F5344CB8AC3E}">
        <p14:creationId xmlns:p14="http://schemas.microsoft.com/office/powerpoint/2010/main" val="166435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CEA8FCC-0B0F-4D5D-AC8C-5A42C23C6781}" type="datetime1">
              <a:rPr lang="en-US" smtClean="0"/>
              <a:t>8/23/2023</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F0D9605-A831-4471-A4C4-EBFA8615ADCD}"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8"/>
          <p:cNvSpPr>
            <a:spLocks/>
          </p:cNvSpPr>
          <p:nvPr userDrawn="1"/>
        </p:nvSpPr>
        <p:spPr bwMode="auto">
          <a:xfrm flipH="1">
            <a:off x="11422063" y="4283075"/>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solidFill>
            <a:schemeClr val="bg1">
              <a:alpha val="46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7"/>
          <p:cNvSpPr>
            <a:spLocks/>
          </p:cNvSpPr>
          <p:nvPr userDrawn="1"/>
        </p:nvSpPr>
        <p:spPr bwMode="auto">
          <a:xfrm flipV="1">
            <a:off x="1354395" y="5046650"/>
            <a:ext cx="1813245" cy="1811350"/>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 name="Group 20"/>
          <p:cNvGrpSpPr>
            <a:grpSpLocks noChangeAspect="1"/>
          </p:cNvGrpSpPr>
          <p:nvPr userDrawn="1"/>
        </p:nvGrpSpPr>
        <p:grpSpPr bwMode="auto">
          <a:xfrm flipV="1">
            <a:off x="1" y="-599232"/>
            <a:ext cx="2407278" cy="396032"/>
            <a:chOff x="0" y="0"/>
            <a:chExt cx="5963" cy="981"/>
          </a:xfrm>
        </p:grpSpPr>
        <p:sp>
          <p:nvSpPr>
            <p:cNvPr id="12" name="Oval 21"/>
            <p:cNvSpPr>
              <a:spLocks noChangeArrowheads="1"/>
            </p:cNvSpPr>
            <p:nvPr/>
          </p:nvSpPr>
          <p:spPr bwMode="auto">
            <a:xfrm>
              <a:off x="1246" y="0"/>
              <a:ext cx="978" cy="981"/>
            </a:xfrm>
            <a:prstGeom prst="ellipse">
              <a:avLst/>
            </a:prstGeom>
            <a:solidFill>
              <a:srgbClr val="0C3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Oval 22"/>
            <p:cNvSpPr>
              <a:spLocks noChangeArrowheads="1"/>
            </p:cNvSpPr>
            <p:nvPr/>
          </p:nvSpPr>
          <p:spPr bwMode="auto">
            <a:xfrm>
              <a:off x="0" y="0"/>
              <a:ext cx="978" cy="981"/>
            </a:xfrm>
            <a:prstGeom prst="ellipse">
              <a:avLst/>
            </a:prstGeom>
            <a:solidFill>
              <a:srgbClr val="D80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Oval 23"/>
            <p:cNvSpPr>
              <a:spLocks noChangeArrowheads="1"/>
            </p:cNvSpPr>
            <p:nvPr/>
          </p:nvSpPr>
          <p:spPr bwMode="auto">
            <a:xfrm>
              <a:off x="2493" y="0"/>
              <a:ext cx="977" cy="981"/>
            </a:xfrm>
            <a:prstGeom prst="ellipse">
              <a:avLst/>
            </a:prstGeom>
            <a:solidFill>
              <a:srgbClr val="196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24"/>
            <p:cNvSpPr>
              <a:spLocks noChangeArrowheads="1"/>
            </p:cNvSpPr>
            <p:nvPr/>
          </p:nvSpPr>
          <p:spPr bwMode="auto">
            <a:xfrm>
              <a:off x="3739" y="0"/>
              <a:ext cx="978" cy="981"/>
            </a:xfrm>
            <a:prstGeom prst="ellipse">
              <a:avLst/>
            </a:prstGeom>
            <a:solidFill>
              <a:srgbClr val="6F8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Oval 25"/>
            <p:cNvSpPr>
              <a:spLocks noChangeArrowheads="1"/>
            </p:cNvSpPr>
            <p:nvPr/>
          </p:nvSpPr>
          <p:spPr bwMode="auto">
            <a:xfrm>
              <a:off x="4986" y="0"/>
              <a:ext cx="977" cy="981"/>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Parallelogram 16"/>
          <p:cNvSpPr/>
          <p:nvPr userDrawn="1"/>
        </p:nvSpPr>
        <p:spPr>
          <a:xfrm rot="13319418">
            <a:off x="9618565" y="718828"/>
            <a:ext cx="4166797" cy="928900"/>
          </a:xfrm>
          <a:prstGeom prst="parallelogram">
            <a:avLst>
              <a:gd name="adj" fmla="val 111592"/>
            </a:avLst>
          </a:prstGeom>
          <a:solidFill>
            <a:schemeClr val="tx2">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Isosceles Triangle 17"/>
          <p:cNvSpPr/>
          <p:nvPr userDrawn="1"/>
        </p:nvSpPr>
        <p:spPr>
          <a:xfrm>
            <a:off x="0" y="4487625"/>
            <a:ext cx="2589070" cy="2418000"/>
          </a:xfrm>
          <a:prstGeom prst="triangle">
            <a:avLst>
              <a:gd name="adj" fmla="val 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Parallelogram 18"/>
          <p:cNvSpPr/>
          <p:nvPr userDrawn="1"/>
        </p:nvSpPr>
        <p:spPr>
          <a:xfrm rot="13315914">
            <a:off x="-1349781" y="4008958"/>
            <a:ext cx="4304679" cy="554584"/>
          </a:xfrm>
          <a:prstGeom prst="parallelogram">
            <a:avLst>
              <a:gd name="adj" fmla="val 111592"/>
            </a:avLst>
          </a:prstGeom>
          <a:gradFill flip="none" rotWithShape="1">
            <a:gsLst>
              <a:gs pos="0">
                <a:schemeClr val="accent1">
                  <a:lumMod val="50000"/>
                </a:schemeClr>
              </a:gs>
              <a:gs pos="74000">
                <a:srgbClr val="8EA8BC"/>
              </a:gs>
              <a:gs pos="38000">
                <a:schemeClr val="accent1">
                  <a:tint val="44500"/>
                  <a:satMod val="160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Parallelogram 19"/>
          <p:cNvSpPr/>
          <p:nvPr userDrawn="1"/>
        </p:nvSpPr>
        <p:spPr>
          <a:xfrm rot="13364296">
            <a:off x="177871" y="5799664"/>
            <a:ext cx="2968096" cy="441696"/>
          </a:xfrm>
          <a:prstGeom prst="parallelogram">
            <a:avLst>
              <a:gd name="adj" fmla="val 111592"/>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Parallelogram 20"/>
          <p:cNvSpPr/>
          <p:nvPr userDrawn="1"/>
        </p:nvSpPr>
        <p:spPr>
          <a:xfrm rot="13362875" flipV="1">
            <a:off x="584334" y="5689103"/>
            <a:ext cx="3582062" cy="101502"/>
          </a:xfrm>
          <a:prstGeom prst="parallelogram">
            <a:avLst>
              <a:gd name="adj" fmla="val 1115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Parallelogram 21"/>
          <p:cNvSpPr/>
          <p:nvPr userDrawn="1"/>
        </p:nvSpPr>
        <p:spPr>
          <a:xfrm rot="13379889">
            <a:off x="9069146" y="1399419"/>
            <a:ext cx="4613191" cy="827958"/>
          </a:xfrm>
          <a:prstGeom prst="parallelogram">
            <a:avLst>
              <a:gd name="adj" fmla="val 111592"/>
            </a:avLst>
          </a:prstGeom>
          <a:gradFill flip="none" rotWithShape="1">
            <a:gsLst>
              <a:gs pos="0">
                <a:schemeClr val="accent1">
                  <a:lumMod val="50000"/>
                </a:schemeClr>
              </a:gs>
              <a:gs pos="74000">
                <a:srgbClr val="8EA8BC"/>
              </a:gs>
              <a:gs pos="38000">
                <a:schemeClr val="accent1">
                  <a:tint val="44500"/>
                  <a:satMod val="160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Parallelogram 22"/>
          <p:cNvSpPr/>
          <p:nvPr userDrawn="1"/>
        </p:nvSpPr>
        <p:spPr>
          <a:xfrm rot="13273112">
            <a:off x="8545788" y="967916"/>
            <a:ext cx="3248340" cy="441696"/>
          </a:xfrm>
          <a:prstGeom prst="parallelogram">
            <a:avLst>
              <a:gd name="adj" fmla="val 111592"/>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Parallelogram 23"/>
          <p:cNvSpPr/>
          <p:nvPr userDrawn="1"/>
        </p:nvSpPr>
        <p:spPr>
          <a:xfrm rot="13263761" flipV="1">
            <a:off x="7303636" y="380964"/>
            <a:ext cx="2841173" cy="144343"/>
          </a:xfrm>
          <a:prstGeom prst="parallelogram">
            <a:avLst>
              <a:gd name="adj" fmla="val 111592"/>
            </a:avLst>
          </a:prstGeom>
          <a:solidFill>
            <a:schemeClr val="tx2">
              <a:lumMod val="40000"/>
              <a:lumOff val="6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Parallelogram 24"/>
          <p:cNvSpPr/>
          <p:nvPr userDrawn="1"/>
        </p:nvSpPr>
        <p:spPr>
          <a:xfrm rot="13364438" flipV="1">
            <a:off x="11341239" y="1285737"/>
            <a:ext cx="1496146" cy="309953"/>
          </a:xfrm>
          <a:prstGeom prst="parallelogram">
            <a:avLst>
              <a:gd name="adj" fmla="val 11159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4825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8FB962-B82F-481F-8F49-BE9C941E460A}"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dirty="0"/>
          </a:p>
        </p:txBody>
      </p:sp>
    </p:spTree>
    <p:extLst>
      <p:ext uri="{BB962C8B-B14F-4D97-AF65-F5344CB8AC3E}">
        <p14:creationId xmlns:p14="http://schemas.microsoft.com/office/powerpoint/2010/main" val="325748025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8FB962-B82F-481F-8F49-BE9C941E460A}"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dirty="0"/>
          </a:p>
        </p:txBody>
      </p:sp>
    </p:spTree>
    <p:extLst>
      <p:ext uri="{BB962C8B-B14F-4D97-AF65-F5344CB8AC3E}">
        <p14:creationId xmlns:p14="http://schemas.microsoft.com/office/powerpoint/2010/main" val="210628749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032000" y="457118"/>
            <a:ext cx="8128000" cy="535531"/>
          </a:xfrm>
        </p:spPr>
        <p:txBody>
          <a:bodyPr>
            <a:spAutoFit/>
          </a:bodyPr>
          <a:lstStyle>
            <a:lvl1pPr marL="0" indent="0" algn="ctr">
              <a:buNone/>
              <a:defRPr sz="3200" b="1">
                <a:gradFill>
                  <a:gsLst>
                    <a:gs pos="0">
                      <a:srgbClr val="10CF9B"/>
                    </a:gs>
                    <a:gs pos="100000">
                      <a:srgbClr val="0099D6"/>
                    </a:gs>
                  </a:gsLst>
                  <a:lin ang="5400000" scaled="1"/>
                </a:gradFill>
                <a:latin typeface="+mj-lt"/>
              </a:defRPr>
            </a:lvl1pPr>
          </a:lstStyle>
          <a:p>
            <a:pPr lvl="0"/>
            <a:r>
              <a:rPr lang="en-US" dirty="0" smtClean="0"/>
              <a:t>Click to edit Master text styles</a:t>
            </a:r>
          </a:p>
        </p:txBody>
      </p:sp>
      <p:sp>
        <p:nvSpPr>
          <p:cNvPr id="2" name="Date Placeholder 1"/>
          <p:cNvSpPr>
            <a:spLocks noGrp="1"/>
          </p:cNvSpPr>
          <p:nvPr>
            <p:ph type="dt" sz="half" idx="10"/>
          </p:nvPr>
        </p:nvSpPr>
        <p:spPr/>
        <p:txBody>
          <a:bodyPr/>
          <a:lstStyle>
            <a:lvl1pPr>
              <a:defRPr>
                <a:solidFill>
                  <a:schemeClr val="tx1"/>
                </a:solidFill>
              </a:defRPr>
            </a:lvl1pPr>
          </a:lstStyle>
          <a:p>
            <a:fld id="{12D59B0B-D6E5-4BDC-9E0B-C710AD588464}" type="datetime1">
              <a:rPr lang="en-US" smtClean="0"/>
              <a:t>8/23/2023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7551D81F-4482-42CC-B2ED-BA649EBAEC1E}" type="slidenum">
              <a:rPr lang="en-US" smtClean="0"/>
              <a:pPr/>
              <a:t>‹#›</a:t>
            </a:fld>
            <a:endParaRPr lang="en-US" dirty="0"/>
          </a:p>
        </p:txBody>
      </p:sp>
    </p:spTree>
    <p:extLst>
      <p:ext uri="{BB962C8B-B14F-4D97-AF65-F5344CB8AC3E}">
        <p14:creationId xmlns:p14="http://schemas.microsoft.com/office/powerpoint/2010/main" val="263553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8FB962-B82F-481F-8F49-BE9C941E460A}"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dirty="0"/>
          </a:p>
        </p:txBody>
      </p:sp>
    </p:spTree>
    <p:extLst>
      <p:ext uri="{BB962C8B-B14F-4D97-AF65-F5344CB8AC3E}">
        <p14:creationId xmlns:p14="http://schemas.microsoft.com/office/powerpoint/2010/main" val="380667412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862736-9EB1-4ACF-8A30-D3C55F1437F1}"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6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8FB962-B82F-481F-8F49-BE9C941E460A}"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dirty="0"/>
          </a:p>
        </p:txBody>
      </p:sp>
    </p:spTree>
    <p:extLst>
      <p:ext uri="{BB962C8B-B14F-4D97-AF65-F5344CB8AC3E}">
        <p14:creationId xmlns:p14="http://schemas.microsoft.com/office/powerpoint/2010/main" val="243087139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8FB962-B82F-481F-8F49-BE9C941E460A}" type="datetime1">
              <a:rPr lang="en-US" smtClean="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0D9605-A831-4471-A4C4-EBFA8615ADCD}" type="slidenum">
              <a:rPr lang="en-US" smtClean="0"/>
              <a:t>‹#›</a:t>
            </a:fld>
            <a:endParaRPr lang="en-US" dirty="0"/>
          </a:p>
        </p:txBody>
      </p:sp>
    </p:spTree>
    <p:extLst>
      <p:ext uri="{BB962C8B-B14F-4D97-AF65-F5344CB8AC3E}">
        <p14:creationId xmlns:p14="http://schemas.microsoft.com/office/powerpoint/2010/main" val="302563902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7D78DB-0E42-49A5-8897-EB49C95FC7EC}" type="datetime1">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0D9605-A831-4471-A4C4-EBFA8615ADCD}" type="slidenum">
              <a:rPr lang="en-US" smtClean="0"/>
              <a:t>‹#›</a:t>
            </a:fld>
            <a:endParaRPr lang="en-US" dirty="0"/>
          </a:p>
        </p:txBody>
      </p:sp>
    </p:spTree>
    <p:extLst>
      <p:ext uri="{BB962C8B-B14F-4D97-AF65-F5344CB8AC3E}">
        <p14:creationId xmlns:p14="http://schemas.microsoft.com/office/powerpoint/2010/main" val="34940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4B79F-F55A-49B9-B734-85D357A5C996}" type="datetime1">
              <a:rPr lang="en-US" smtClean="0"/>
              <a:t>8/23/2023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0D9605-A831-4471-A4C4-EBFA8615ADCD}" type="slidenum">
              <a:rPr lang="en-US" smtClean="0"/>
              <a:t>‹#›</a:t>
            </a:fld>
            <a:endParaRPr lang="en-US" dirty="0"/>
          </a:p>
        </p:txBody>
      </p:sp>
      <p:sp>
        <p:nvSpPr>
          <p:cNvPr id="5" name="Rectangle 4"/>
          <p:cNvSpPr/>
          <p:nvPr userDrawn="1"/>
        </p:nvSpPr>
        <p:spPr>
          <a:xfrm>
            <a:off x="0" y="6238874"/>
            <a:ext cx="12192000" cy="619125"/>
          </a:xfrm>
          <a:prstGeom prst="rect">
            <a:avLst/>
          </a:prstGeom>
          <a:gradFill>
            <a:gsLst>
              <a:gs pos="100000">
                <a:srgbClr val="BFBEBE"/>
              </a:gs>
              <a:gs pos="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0"/>
          <p:cNvGrpSpPr>
            <a:grpSpLocks noChangeAspect="1"/>
          </p:cNvGrpSpPr>
          <p:nvPr userDrawn="1"/>
        </p:nvGrpSpPr>
        <p:grpSpPr bwMode="auto">
          <a:xfrm flipV="1">
            <a:off x="1" y="-599232"/>
            <a:ext cx="2407278" cy="396032"/>
            <a:chOff x="0" y="0"/>
            <a:chExt cx="5963" cy="981"/>
          </a:xfrm>
        </p:grpSpPr>
        <p:sp>
          <p:nvSpPr>
            <p:cNvPr id="7" name="Oval 21"/>
            <p:cNvSpPr>
              <a:spLocks noChangeArrowheads="1"/>
            </p:cNvSpPr>
            <p:nvPr/>
          </p:nvSpPr>
          <p:spPr bwMode="auto">
            <a:xfrm>
              <a:off x="1246" y="0"/>
              <a:ext cx="978" cy="981"/>
            </a:xfrm>
            <a:prstGeom prst="ellipse">
              <a:avLst/>
            </a:prstGeom>
            <a:solidFill>
              <a:srgbClr val="0C3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Oval 22"/>
            <p:cNvSpPr>
              <a:spLocks noChangeArrowheads="1"/>
            </p:cNvSpPr>
            <p:nvPr/>
          </p:nvSpPr>
          <p:spPr bwMode="auto">
            <a:xfrm>
              <a:off x="0" y="0"/>
              <a:ext cx="978" cy="981"/>
            </a:xfrm>
            <a:prstGeom prst="ellipse">
              <a:avLst/>
            </a:prstGeom>
            <a:solidFill>
              <a:srgbClr val="D80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Oval 23"/>
            <p:cNvSpPr>
              <a:spLocks noChangeArrowheads="1"/>
            </p:cNvSpPr>
            <p:nvPr/>
          </p:nvSpPr>
          <p:spPr bwMode="auto">
            <a:xfrm>
              <a:off x="2493" y="0"/>
              <a:ext cx="977" cy="981"/>
            </a:xfrm>
            <a:prstGeom prst="ellipse">
              <a:avLst/>
            </a:prstGeom>
            <a:solidFill>
              <a:srgbClr val="196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Oval 24"/>
            <p:cNvSpPr>
              <a:spLocks noChangeArrowheads="1"/>
            </p:cNvSpPr>
            <p:nvPr/>
          </p:nvSpPr>
          <p:spPr bwMode="auto">
            <a:xfrm>
              <a:off x="3739" y="0"/>
              <a:ext cx="978" cy="981"/>
            </a:xfrm>
            <a:prstGeom prst="ellipse">
              <a:avLst/>
            </a:prstGeom>
            <a:solidFill>
              <a:srgbClr val="6F8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Oval 25"/>
            <p:cNvSpPr>
              <a:spLocks noChangeArrowheads="1"/>
            </p:cNvSpPr>
            <p:nvPr/>
          </p:nvSpPr>
          <p:spPr bwMode="auto">
            <a:xfrm>
              <a:off x="4986" y="0"/>
              <a:ext cx="977" cy="981"/>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Freeform 11"/>
          <p:cNvSpPr>
            <a:spLocks/>
          </p:cNvSpPr>
          <p:nvPr userDrawn="1"/>
        </p:nvSpPr>
        <p:spPr bwMode="auto">
          <a:xfrm flipH="1">
            <a:off x="8620125" y="0"/>
            <a:ext cx="3571875" cy="3567112"/>
          </a:xfrm>
          <a:custGeom>
            <a:avLst/>
            <a:gdLst>
              <a:gd name="T0" fmla="*/ 0 w 2250"/>
              <a:gd name="T1" fmla="*/ 0 h 2247"/>
              <a:gd name="T2" fmla="*/ 2250 w 2250"/>
              <a:gd name="T3" fmla="*/ 0 h 2247"/>
              <a:gd name="T4" fmla="*/ 0 w 2250"/>
              <a:gd name="T5" fmla="*/ 2247 h 2247"/>
              <a:gd name="T6" fmla="*/ 0 w 2250"/>
              <a:gd name="T7" fmla="*/ 0 h 2247"/>
            </a:gdLst>
            <a:ahLst/>
            <a:cxnLst>
              <a:cxn ang="0">
                <a:pos x="T0" y="T1"/>
              </a:cxn>
              <a:cxn ang="0">
                <a:pos x="T2" y="T3"/>
              </a:cxn>
              <a:cxn ang="0">
                <a:pos x="T4" y="T5"/>
              </a:cxn>
              <a:cxn ang="0">
                <a:pos x="T6" y="T7"/>
              </a:cxn>
            </a:cxnLst>
            <a:rect l="0" t="0" r="r" b="b"/>
            <a:pathLst>
              <a:path w="2250" h="2247">
                <a:moveTo>
                  <a:pt x="0" y="0"/>
                </a:moveTo>
                <a:lnTo>
                  <a:pt x="2250" y="0"/>
                </a:lnTo>
                <a:lnTo>
                  <a:pt x="0" y="2247"/>
                </a:lnTo>
                <a:lnTo>
                  <a:pt x="0" y="0"/>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3" name="Freeform 7"/>
          <p:cNvSpPr>
            <a:spLocks/>
          </p:cNvSpPr>
          <p:nvPr userDrawn="1"/>
        </p:nvSpPr>
        <p:spPr bwMode="auto">
          <a:xfrm flipH="1">
            <a:off x="7964488" y="273051"/>
            <a:ext cx="4227512" cy="4213225"/>
          </a:xfrm>
          <a:custGeom>
            <a:avLst/>
            <a:gdLst>
              <a:gd name="T0" fmla="*/ 0 w 3264"/>
              <a:gd name="T1" fmla="*/ 2218 h 3253"/>
              <a:gd name="T2" fmla="*/ 2220 w 3264"/>
              <a:gd name="T3" fmla="*/ 0 h 3253"/>
              <a:gd name="T4" fmla="*/ 3264 w 3264"/>
              <a:gd name="T5" fmla="*/ 0 h 3253"/>
              <a:gd name="T6" fmla="*/ 5 w 3264"/>
              <a:gd name="T7" fmla="*/ 3253 h 3253"/>
              <a:gd name="T8" fmla="*/ 0 w 3264"/>
              <a:gd name="T9" fmla="*/ 2218 h 3253"/>
            </a:gdLst>
            <a:ahLst/>
            <a:cxnLst>
              <a:cxn ang="0">
                <a:pos x="T0" y="T1"/>
              </a:cxn>
              <a:cxn ang="0">
                <a:pos x="T2" y="T3"/>
              </a:cxn>
              <a:cxn ang="0">
                <a:pos x="T4" y="T5"/>
              </a:cxn>
              <a:cxn ang="0">
                <a:pos x="T6" y="T7"/>
              </a:cxn>
              <a:cxn ang="0">
                <a:pos x="T8" y="T9"/>
              </a:cxn>
            </a:cxnLst>
            <a:rect l="0" t="0" r="r" b="b"/>
            <a:pathLst>
              <a:path w="3264" h="3253">
                <a:moveTo>
                  <a:pt x="0" y="2218"/>
                </a:moveTo>
                <a:lnTo>
                  <a:pt x="2220" y="0"/>
                </a:lnTo>
                <a:lnTo>
                  <a:pt x="3264" y="0"/>
                </a:lnTo>
                <a:lnTo>
                  <a:pt x="5" y="3253"/>
                </a:lnTo>
                <a:lnTo>
                  <a:pt x="0" y="2218"/>
                </a:lnTo>
                <a:close/>
              </a:path>
            </a:pathLst>
          </a:custGeom>
          <a:gradFill>
            <a:gsLst>
              <a:gs pos="0">
                <a:schemeClr val="bg1">
                  <a:lumMod val="95000"/>
                </a:schemeClr>
              </a:gs>
              <a:gs pos="100000">
                <a:schemeClr val="bg1">
                  <a:lumMod val="85000"/>
                  <a:alpha val="26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4" name="Freeform 8"/>
          <p:cNvSpPr>
            <a:spLocks/>
          </p:cNvSpPr>
          <p:nvPr userDrawn="1"/>
        </p:nvSpPr>
        <p:spPr bwMode="auto">
          <a:xfrm flipH="1">
            <a:off x="11422063" y="1474788"/>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gradFill flip="none" rotWithShape="1">
            <a:gsLst>
              <a:gs pos="0">
                <a:schemeClr val="bg1"/>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userDrawn="1"/>
        </p:nvSpPr>
        <p:spPr bwMode="auto">
          <a:xfrm flipH="1">
            <a:off x="7288212" y="-1"/>
            <a:ext cx="3290748" cy="2581275"/>
          </a:xfrm>
          <a:custGeom>
            <a:avLst/>
            <a:gdLst>
              <a:gd name="T0" fmla="*/ 0 w 1744"/>
              <a:gd name="T1" fmla="*/ 1368 h 1368"/>
              <a:gd name="T2" fmla="*/ 1369 w 1744"/>
              <a:gd name="T3" fmla="*/ 0 h 1368"/>
              <a:gd name="T4" fmla="*/ 1744 w 1744"/>
              <a:gd name="T5" fmla="*/ 0 h 1368"/>
              <a:gd name="T6" fmla="*/ 375 w 1744"/>
              <a:gd name="T7" fmla="*/ 1368 h 1368"/>
              <a:gd name="T8" fmla="*/ 0 w 1744"/>
              <a:gd name="T9" fmla="*/ 1368 h 1368"/>
            </a:gdLst>
            <a:ahLst/>
            <a:cxnLst>
              <a:cxn ang="0">
                <a:pos x="T0" y="T1"/>
              </a:cxn>
              <a:cxn ang="0">
                <a:pos x="T2" y="T3"/>
              </a:cxn>
              <a:cxn ang="0">
                <a:pos x="T4" y="T5"/>
              </a:cxn>
              <a:cxn ang="0">
                <a:pos x="T6" y="T7"/>
              </a:cxn>
              <a:cxn ang="0">
                <a:pos x="T8" y="T9"/>
              </a:cxn>
            </a:cxnLst>
            <a:rect l="0" t="0" r="r" b="b"/>
            <a:pathLst>
              <a:path w="1744" h="1368">
                <a:moveTo>
                  <a:pt x="0" y="1368"/>
                </a:moveTo>
                <a:lnTo>
                  <a:pt x="1369" y="0"/>
                </a:lnTo>
                <a:lnTo>
                  <a:pt x="1744" y="0"/>
                </a:lnTo>
                <a:lnTo>
                  <a:pt x="375" y="1368"/>
                </a:lnTo>
                <a:lnTo>
                  <a:pt x="0" y="1368"/>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6" name="Freeform 5"/>
          <p:cNvSpPr>
            <a:spLocks/>
          </p:cNvSpPr>
          <p:nvPr userDrawn="1"/>
        </p:nvSpPr>
        <p:spPr bwMode="auto">
          <a:xfrm flipH="1">
            <a:off x="10839451" y="0"/>
            <a:ext cx="1352549" cy="1350748"/>
          </a:xfrm>
          <a:custGeom>
            <a:avLst/>
            <a:gdLst>
              <a:gd name="T0" fmla="*/ 6 w 2253"/>
              <a:gd name="T1" fmla="*/ 0 h 2250"/>
              <a:gd name="T2" fmla="*/ 2253 w 2253"/>
              <a:gd name="T3" fmla="*/ 0 h 2250"/>
              <a:gd name="T4" fmla="*/ 0 w 2253"/>
              <a:gd name="T5" fmla="*/ 2250 h 2250"/>
              <a:gd name="T6" fmla="*/ 6 w 2253"/>
              <a:gd name="T7" fmla="*/ 0 h 2250"/>
            </a:gdLst>
            <a:ahLst/>
            <a:cxnLst>
              <a:cxn ang="0">
                <a:pos x="T0" y="T1"/>
              </a:cxn>
              <a:cxn ang="0">
                <a:pos x="T2" y="T3"/>
              </a:cxn>
              <a:cxn ang="0">
                <a:pos x="T4" y="T5"/>
              </a:cxn>
              <a:cxn ang="0">
                <a:pos x="T6" y="T7"/>
              </a:cxn>
            </a:cxnLst>
            <a:rect l="0" t="0" r="r" b="b"/>
            <a:pathLst>
              <a:path w="2253" h="2250">
                <a:moveTo>
                  <a:pt x="6" y="0"/>
                </a:moveTo>
                <a:lnTo>
                  <a:pt x="2253" y="0"/>
                </a:lnTo>
                <a:lnTo>
                  <a:pt x="0" y="2250"/>
                </a:lnTo>
                <a:lnTo>
                  <a:pt x="6" y="0"/>
                </a:lnTo>
                <a:close/>
              </a:path>
            </a:pathLst>
          </a:custGeom>
          <a:gradFill>
            <a:gsLst>
              <a:gs pos="0">
                <a:schemeClr val="bg1"/>
              </a:gs>
              <a:gs pos="100000">
                <a:schemeClr val="bg1">
                  <a:lumMod val="8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7" name="Freeform 17"/>
          <p:cNvSpPr>
            <a:spLocks/>
          </p:cNvSpPr>
          <p:nvPr userDrawn="1"/>
        </p:nvSpPr>
        <p:spPr bwMode="auto">
          <a:xfrm flipH="1">
            <a:off x="6566932" y="1588"/>
            <a:ext cx="2582386" cy="2579687"/>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212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8FB962-B82F-481F-8F49-BE9C941E460A}"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dirty="0"/>
          </a:p>
        </p:txBody>
      </p:sp>
    </p:spTree>
    <p:extLst>
      <p:ext uri="{BB962C8B-B14F-4D97-AF65-F5344CB8AC3E}">
        <p14:creationId xmlns:p14="http://schemas.microsoft.com/office/powerpoint/2010/main" val="112294510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7EE3CE-5128-4B7F-9D84-08971EDFD7B9}"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dirty="0"/>
          </a:p>
        </p:txBody>
      </p:sp>
    </p:spTree>
    <p:extLst>
      <p:ext uri="{BB962C8B-B14F-4D97-AF65-F5344CB8AC3E}">
        <p14:creationId xmlns:p14="http://schemas.microsoft.com/office/powerpoint/2010/main" val="370551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58FB962-B82F-481F-8F49-BE9C941E460A}" type="datetime1">
              <a:rPr lang="en-US" smtClean="0"/>
              <a:t>8/23/2023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F0D9605-A831-4471-A4C4-EBFA8615ADCD}" type="slidenum">
              <a:rPr lang="en-US" smtClean="0"/>
              <a:t>‹#›</a:t>
            </a:fld>
            <a:endParaRPr lang="en-US" dirty="0"/>
          </a:p>
        </p:txBody>
      </p:sp>
    </p:spTree>
    <p:extLst>
      <p:ext uri="{BB962C8B-B14F-4D97-AF65-F5344CB8AC3E}">
        <p14:creationId xmlns:p14="http://schemas.microsoft.com/office/powerpoint/2010/main" val="2315897322"/>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Lst>
  <p:hf sldNum="0"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orient="horz" pos="346"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s://epilepsyontario.org/wp-content/uploads/articulate_uploads/Supporting-Students-With-Epilepsy-Section-3/story_html5.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epilepsyontario.org/at-work-school/epilepsy-and-education/for-educato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pilepsyontario.org/at-work-school/epilepsy-and-education/for-educator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www.interiorhealth.ca/YourHealth/SchoolHealth/SchoolMedicalConditions/Pages/default.aspx" TargetMode="External"/><Relationship Id="rId4" Type="http://schemas.openxmlformats.org/officeDocument/2006/relationships/hyperlink" Target="https://www.interiorhealth.ca/health-and-wellness/infant-child-and-youth-health/school-health/medical-conditions-at-school#seizures-and-epilepsy-re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s://www.youtube.com/watch?v=MZBGNVlaa2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28575" y="0"/>
            <a:ext cx="12134850" cy="6858000"/>
          </a:xfrm>
          <a:prstGeom prst="rect">
            <a:avLst/>
          </a:prstGeom>
        </p:spPr>
      </p:pic>
      <p:sp>
        <p:nvSpPr>
          <p:cNvPr id="6" name="TextBox 5"/>
          <p:cNvSpPr txBox="1"/>
          <p:nvPr/>
        </p:nvSpPr>
        <p:spPr>
          <a:xfrm>
            <a:off x="4956488" y="5021179"/>
            <a:ext cx="2245894" cy="461665"/>
          </a:xfrm>
          <a:prstGeom prst="rect">
            <a:avLst/>
          </a:prstGeom>
          <a:solidFill>
            <a:srgbClr val="2F4F88"/>
          </a:solidFill>
        </p:spPr>
        <p:txBody>
          <a:bodyPr wrap="square" rtlCol="0">
            <a:spAutoFit/>
          </a:bodyPr>
          <a:lstStyle/>
          <a:p>
            <a:pPr algn="ctr"/>
            <a:r>
              <a:rPr lang="en-CA" sz="2400" dirty="0" smtClean="0">
                <a:solidFill>
                  <a:schemeClr val="bg1"/>
                </a:solidFill>
              </a:rPr>
              <a:t>August 2023</a:t>
            </a:r>
            <a:endParaRPr lang="en-CA" sz="2400" dirty="0">
              <a:solidFill>
                <a:schemeClr val="bg1"/>
              </a:solidFill>
            </a:endParaRPr>
          </a:p>
        </p:txBody>
      </p:sp>
    </p:spTree>
    <p:extLst>
      <p:ext uri="{BB962C8B-B14F-4D97-AF65-F5344CB8AC3E}">
        <p14:creationId xmlns:p14="http://schemas.microsoft.com/office/powerpoint/2010/main" val="3660343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Treatment</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629956" y="1008027"/>
            <a:ext cx="11187393" cy="5086008"/>
          </a:xfrm>
          <a:prstGeom prst="rect">
            <a:avLst/>
          </a:prstGeom>
        </p:spPr>
        <p:txBody>
          <a:bodyPr wrap="square">
            <a:spAutoFit/>
          </a:bodyPr>
          <a:lstStyle/>
          <a:p>
            <a:pPr marL="365760" indent="-256032">
              <a:buFont typeface="Wingdings" panose="05000000000000000000" pitchFamily="2" charset="2"/>
              <a:buChar char="Ø"/>
              <a:defRPr/>
            </a:pPr>
            <a:r>
              <a:rPr lang="en-US" altLang="en-US" sz="2800" b="1" dirty="0" smtClean="0">
                <a:latin typeface="Gill Sans MT" panose="020B0502020104020203" pitchFamily="34" charset="0"/>
              </a:rPr>
              <a:t>Medication</a:t>
            </a:r>
          </a:p>
          <a:p>
            <a:pPr marL="621792" lvl="1">
              <a:spcBef>
                <a:spcPts val="324"/>
              </a:spcBef>
              <a:buFont typeface="Verdana"/>
              <a:buChar char="◦"/>
              <a:defRPr/>
            </a:pPr>
            <a:r>
              <a:rPr lang="en-US" altLang="en-US" sz="2800" dirty="0">
                <a:latin typeface="Gill Sans MT" panose="020B0502020104020203" pitchFamily="34" charset="0"/>
              </a:rPr>
              <a:t>Most common </a:t>
            </a:r>
          </a:p>
          <a:p>
            <a:pPr marL="621792" lvl="1">
              <a:spcBef>
                <a:spcPts val="324"/>
              </a:spcBef>
              <a:buFont typeface="Verdana"/>
              <a:buChar char="◦"/>
              <a:defRPr/>
            </a:pPr>
            <a:r>
              <a:rPr lang="en-US" altLang="en-US" sz="2800" dirty="0">
                <a:latin typeface="Gill Sans MT" panose="020B0502020104020203" pitchFamily="34" charset="0"/>
              </a:rPr>
              <a:t>Seizures can be completely controlled in </a:t>
            </a:r>
            <a:r>
              <a:rPr lang="en-US" altLang="en-US" sz="2800" dirty="0" smtClean="0">
                <a:latin typeface="Gill Sans MT" panose="020B0502020104020203" pitchFamily="34" charset="0"/>
              </a:rPr>
              <a:t>about 70</a:t>
            </a:r>
            <a:r>
              <a:rPr lang="en-US" altLang="en-US" sz="2800" dirty="0">
                <a:latin typeface="Gill Sans MT" panose="020B0502020104020203" pitchFamily="34" charset="0"/>
              </a:rPr>
              <a:t>% of all cases</a:t>
            </a:r>
          </a:p>
          <a:p>
            <a:pPr marL="621792" lvl="1">
              <a:spcBef>
                <a:spcPts val="324"/>
              </a:spcBef>
              <a:buFont typeface="Verdana"/>
              <a:buChar char="◦"/>
              <a:defRPr/>
            </a:pPr>
            <a:r>
              <a:rPr lang="en-US" altLang="en-US" sz="2800" dirty="0">
                <a:latin typeface="Gill Sans MT" panose="020B0502020104020203" pitchFamily="34" charset="0"/>
              </a:rPr>
              <a:t>A control, not a </a:t>
            </a:r>
            <a:r>
              <a:rPr lang="en-US" altLang="en-US" sz="2800" dirty="0" smtClean="0">
                <a:latin typeface="Gill Sans MT" panose="020B0502020104020203" pitchFamily="34" charset="0"/>
              </a:rPr>
              <a:t>cure</a:t>
            </a:r>
          </a:p>
          <a:p>
            <a:pPr marL="621792" lvl="1">
              <a:spcBef>
                <a:spcPts val="324"/>
              </a:spcBef>
              <a:defRPr/>
            </a:pPr>
            <a:endParaRPr lang="en-US" altLang="en-US" sz="2800" dirty="0">
              <a:latin typeface="Gill Sans MT" panose="020B0502020104020203" pitchFamily="34" charset="0"/>
            </a:endParaRPr>
          </a:p>
          <a:p>
            <a:pPr marL="109728">
              <a:defRPr/>
            </a:pPr>
            <a:r>
              <a:rPr lang="en-US" altLang="en-US" sz="2400" dirty="0" smtClean="0">
                <a:latin typeface="Gill Sans MT" panose="020B0502020104020203" pitchFamily="34" charset="0"/>
              </a:rPr>
              <a:t>*Goal: To use the least amount of drugs and to have the least amount of side effects</a:t>
            </a:r>
          </a:p>
          <a:p>
            <a:pPr marL="109728">
              <a:defRPr/>
            </a:pPr>
            <a:endParaRPr lang="en-US" altLang="en-US" sz="2800" dirty="0" smtClean="0">
              <a:latin typeface="Gill Sans MT" panose="020B0502020104020203" pitchFamily="34" charset="0"/>
            </a:endParaRPr>
          </a:p>
          <a:p>
            <a:pPr marL="365760" indent="-256032">
              <a:buFont typeface="Wingdings" panose="05000000000000000000" pitchFamily="2" charset="2"/>
              <a:buChar char="Ø"/>
              <a:defRPr/>
            </a:pPr>
            <a:r>
              <a:rPr lang="en-US" altLang="en-US" sz="2800" b="1" dirty="0" smtClean="0">
                <a:latin typeface="Gill Sans MT" panose="020B0502020104020203" pitchFamily="34" charset="0"/>
              </a:rPr>
              <a:t>Surgery may be effective for some children</a:t>
            </a:r>
          </a:p>
          <a:p>
            <a:pPr marL="365760" indent="-256032">
              <a:buFont typeface="Wingdings" panose="05000000000000000000" pitchFamily="2" charset="2"/>
              <a:buChar char="Ø"/>
              <a:defRPr/>
            </a:pPr>
            <a:endParaRPr lang="en-US" altLang="en-US" sz="2800" b="1" dirty="0" smtClean="0">
              <a:latin typeface="Gill Sans MT" panose="020B0502020104020203" pitchFamily="34" charset="0"/>
            </a:endParaRPr>
          </a:p>
          <a:p>
            <a:pPr marL="365760" indent="-256032">
              <a:buFont typeface="Wingdings" panose="05000000000000000000" pitchFamily="2" charset="2"/>
              <a:buChar char="Ø"/>
              <a:defRPr/>
            </a:pPr>
            <a:r>
              <a:rPr lang="en-US" altLang="en-US" sz="2800" b="1" dirty="0" smtClean="0">
                <a:latin typeface="Gill Sans MT" panose="020B0502020104020203" pitchFamily="34" charset="0"/>
              </a:rPr>
              <a:t>Special diet may be used in some cases</a:t>
            </a:r>
            <a:endParaRPr lang="en-US" altLang="en-US" sz="2800" b="1" dirty="0">
              <a:latin typeface="Gill Sans MT" panose="020B0502020104020203" pitchFamily="34" charset="0"/>
            </a:endParaRPr>
          </a:p>
          <a:p>
            <a:pPr marL="365760" indent="-256032">
              <a:defRPr/>
            </a:pPr>
            <a:endParaRPr lang="en-US" altLang="en-US" b="1" u="sng" dirty="0" smtClean="0">
              <a:latin typeface="Calibri" panose="020F0502020204030204" pitchFamily="34" charset="0"/>
            </a:endParaRPr>
          </a:p>
          <a:p>
            <a:pPr marL="393192" lvl="1">
              <a:spcBef>
                <a:spcPts val="324"/>
              </a:spcBef>
              <a:defRPr/>
            </a:pPr>
            <a:endParaRPr lang="en-US" altLang="en-US" dirty="0" smtClean="0">
              <a:latin typeface="Calibri" panose="020F0502020204030204" pitchFamily="34" charset="0"/>
            </a:endParaRPr>
          </a:p>
        </p:txBody>
      </p:sp>
      <p:pic>
        <p:nvPicPr>
          <p:cNvPr id="3074" name="Picture 2" descr="http://insidenet.interiorhealth.ca/printing/iStock%20Images/iStock-627349926.jpg?ImageRetrieveMethod=Download"/>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31765" y="4103370"/>
            <a:ext cx="1941829" cy="199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9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1323439"/>
          </a:xfrm>
        </p:spPr>
        <p:txBody>
          <a:bodyPr/>
          <a:lstStyle/>
          <a:p>
            <a:r>
              <a:rPr lang="en-CA" sz="3600" dirty="0">
                <a:solidFill>
                  <a:srgbClr val="2F4F88"/>
                </a:solidFill>
              </a:rPr>
              <a:t>How does epilepsy affect a child</a:t>
            </a:r>
            <a:r>
              <a:rPr lang="en-CA" sz="4400" dirty="0">
                <a:solidFill>
                  <a:srgbClr val="2F4F88"/>
                </a:solidFill>
              </a:rPr>
              <a:t> </a:t>
            </a:r>
            <a:r>
              <a:rPr lang="en-CA" sz="3600" dirty="0" smtClean="0">
                <a:solidFill>
                  <a:srgbClr val="2F4F88"/>
                </a:solidFill>
              </a:rPr>
              <a:t>at school?</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629956" y="1008027"/>
            <a:ext cx="11187393" cy="6771084"/>
          </a:xfrm>
          <a:prstGeom prst="rect">
            <a:avLst/>
          </a:prstGeom>
        </p:spPr>
        <p:txBody>
          <a:bodyPr wrap="square">
            <a:spAutoFit/>
          </a:bodyPr>
          <a:lstStyle/>
          <a:p>
            <a:pPr marL="365760" indent="-256032">
              <a:buFont typeface="Wingdings" panose="05000000000000000000" pitchFamily="2" charset="2"/>
              <a:buChar char="Ø"/>
              <a:defRPr/>
            </a:pPr>
            <a:endParaRPr lang="en-US" altLang="en-US" sz="2800" b="1" u="sng" dirty="0" smtClean="0">
              <a:latin typeface="Calibri" panose="020F0502020204030204" pitchFamily="34" charset="0"/>
            </a:endParaRPr>
          </a:p>
          <a:p>
            <a:pPr marL="365760" indent="-256032">
              <a:buFont typeface="Wingdings" panose="05000000000000000000" pitchFamily="2" charset="2"/>
              <a:buChar char="Ø"/>
              <a:defRPr/>
            </a:pPr>
            <a:endParaRPr lang="en-US" altLang="en-US" sz="2800" b="1" dirty="0" smtClean="0">
              <a:latin typeface="Calibri" panose="020F0502020204030204" pitchFamily="34" charset="0"/>
            </a:endParaRPr>
          </a:p>
          <a:p>
            <a:pPr marL="365760" indent="-256032">
              <a:buFont typeface="Wingdings" panose="05000000000000000000" pitchFamily="2" charset="2"/>
              <a:buChar char="Ø"/>
              <a:defRPr/>
            </a:pPr>
            <a:endParaRPr lang="en-US" altLang="en-US" sz="2800" b="1" dirty="0">
              <a:latin typeface="Calibri" panose="020F0502020204030204" pitchFamily="34" charset="0"/>
            </a:endParaRPr>
          </a:p>
          <a:p>
            <a:pPr marL="365760" indent="-256032">
              <a:buFont typeface="Wingdings" panose="05000000000000000000" pitchFamily="2" charset="2"/>
              <a:buChar char="Ø"/>
              <a:defRPr/>
            </a:pPr>
            <a:r>
              <a:rPr lang="en-US" sz="2800" dirty="0" smtClean="0">
                <a:latin typeface="Gill Sans MT" panose="020B0502020104020203" pitchFamily="34" charset="0"/>
              </a:rPr>
              <a:t>When </a:t>
            </a:r>
            <a:r>
              <a:rPr lang="en-US" sz="2800" dirty="0">
                <a:latin typeface="Gill Sans MT" panose="020B0502020104020203" pitchFamily="34" charset="0"/>
              </a:rPr>
              <a:t>managed effectively, and with support and planning, students with epilepsy should be encouraged to participate in all school </a:t>
            </a:r>
            <a:r>
              <a:rPr lang="en-US" sz="2800" dirty="0" smtClean="0">
                <a:latin typeface="Gill Sans MT" panose="020B0502020104020203" pitchFamily="34" charset="0"/>
              </a:rPr>
              <a:t>activities.</a:t>
            </a:r>
            <a:endParaRPr lang="en-US" altLang="en-US" sz="2800" dirty="0" smtClean="0">
              <a:latin typeface="Gill Sans MT" panose="020B0502020104020203" pitchFamily="34" charset="0"/>
            </a:endParaRPr>
          </a:p>
          <a:p>
            <a:pPr marL="109728">
              <a:defRPr/>
            </a:pPr>
            <a:endParaRPr lang="en-US" altLang="en-US" sz="2800" dirty="0" smtClean="0">
              <a:latin typeface="Gill Sans MT" panose="020B0502020104020203" pitchFamily="34" charset="0"/>
            </a:endParaRPr>
          </a:p>
          <a:p>
            <a:pPr marL="365760" indent="-256032">
              <a:buFont typeface="Wingdings" panose="05000000000000000000" pitchFamily="2" charset="2"/>
              <a:buChar char="Ø"/>
              <a:defRPr/>
            </a:pPr>
            <a:r>
              <a:rPr lang="en-US" sz="2800" dirty="0">
                <a:latin typeface="Gill Sans MT" panose="020B0502020104020203" pitchFamily="34" charset="0"/>
              </a:rPr>
              <a:t>Some students may need extra support at school due to difficulties with learning, behaviour and/or </a:t>
            </a:r>
            <a:r>
              <a:rPr lang="en-US" sz="2800" dirty="0" smtClean="0">
                <a:latin typeface="Gill Sans MT" panose="020B0502020104020203" pitchFamily="34" charset="0"/>
              </a:rPr>
              <a:t>mobility.</a:t>
            </a:r>
            <a:endParaRPr lang="en-US" altLang="en-US" sz="2800" b="1" dirty="0" smtClean="0">
              <a:latin typeface="Gill Sans MT" panose="020B0502020104020203" pitchFamily="34" charset="0"/>
            </a:endParaRPr>
          </a:p>
          <a:p>
            <a:pPr marL="365760" indent="-256032">
              <a:buFont typeface="Wingdings" panose="05000000000000000000" pitchFamily="2" charset="2"/>
              <a:buChar char="Ø"/>
              <a:defRPr/>
            </a:pPr>
            <a:endParaRPr lang="en-US" altLang="en-US" sz="2800" b="1" dirty="0" smtClean="0">
              <a:latin typeface="Gill Sans MT" panose="020B0502020104020203" pitchFamily="34" charset="0"/>
            </a:endParaRPr>
          </a:p>
          <a:p>
            <a:pPr marL="365760" indent="-256032">
              <a:buFont typeface="Wingdings" panose="05000000000000000000" pitchFamily="2" charset="2"/>
              <a:buChar char="Ø"/>
              <a:defRPr/>
            </a:pPr>
            <a:r>
              <a:rPr lang="en-US" sz="2800" dirty="0" smtClean="0">
                <a:latin typeface="Gill Sans MT" panose="020B0502020104020203" pitchFamily="34" charset="0"/>
              </a:rPr>
              <a:t>Some </a:t>
            </a:r>
            <a:r>
              <a:rPr lang="en-US" sz="2800" dirty="0">
                <a:latin typeface="Gill Sans MT" panose="020B0502020104020203" pitchFamily="34" charset="0"/>
              </a:rPr>
              <a:t>children may occasionally be more sleepy than usual due to a recent medication adjustment. This should be temporary</a:t>
            </a:r>
            <a:r>
              <a:rPr lang="en-US" sz="2800" dirty="0" smtClean="0">
                <a:latin typeface="Gill Sans MT" panose="020B0502020104020203" pitchFamily="34" charset="0"/>
              </a:rPr>
              <a:t>. </a:t>
            </a:r>
          </a:p>
          <a:p>
            <a:pPr marL="365760" indent="-256032">
              <a:buFont typeface="Wingdings" panose="05000000000000000000" pitchFamily="2" charset="2"/>
              <a:buChar char="Ø"/>
              <a:defRPr/>
            </a:pPr>
            <a:endParaRPr lang="en-US" altLang="en-US" dirty="0">
              <a:latin typeface="Calibri" panose="020F0502020204030204" pitchFamily="34" charset="0"/>
            </a:endParaRPr>
          </a:p>
          <a:p>
            <a:pPr marL="365760" indent="-256032">
              <a:buFont typeface="Wingdings" panose="05000000000000000000" pitchFamily="2" charset="2"/>
              <a:buChar char="Ø"/>
              <a:defRPr/>
            </a:pPr>
            <a:endParaRPr lang="en-US" altLang="en-US" dirty="0" smtClean="0">
              <a:latin typeface="Calibri" panose="020F0502020204030204" pitchFamily="34" charset="0"/>
            </a:endParaRPr>
          </a:p>
          <a:p>
            <a:pPr marL="365760" indent="-256032">
              <a:buFont typeface="Wingdings" panose="05000000000000000000" pitchFamily="2" charset="2"/>
              <a:buChar char="Ø"/>
              <a:defRPr/>
            </a:pPr>
            <a:endParaRPr lang="en-US" altLang="en-US" dirty="0">
              <a:latin typeface="Calibri" panose="020F0502020204030204" pitchFamily="34" charset="0"/>
            </a:endParaRPr>
          </a:p>
          <a:p>
            <a:pPr marL="365760" indent="-256032">
              <a:buFont typeface="Wingdings" panose="05000000000000000000" pitchFamily="2" charset="2"/>
              <a:buChar char="Ø"/>
              <a:defRPr/>
            </a:pPr>
            <a:endParaRPr lang="en-US" altLang="en-US" dirty="0" smtClean="0">
              <a:latin typeface="Calibri" panose="020F0502020204030204" pitchFamily="34" charset="0"/>
            </a:endParaRPr>
          </a:p>
          <a:p>
            <a:pPr marL="365760" indent="-256032">
              <a:buFont typeface="Wingdings" panose="05000000000000000000" pitchFamily="2" charset="2"/>
              <a:buChar char="Ø"/>
              <a:defRPr/>
            </a:pPr>
            <a:endParaRPr lang="en-US" altLang="en-US" dirty="0">
              <a:latin typeface="Calibri" panose="020F0502020204030204" pitchFamily="34" charset="0"/>
            </a:endParaRPr>
          </a:p>
          <a:p>
            <a:pPr marL="365760" indent="-256032">
              <a:buFont typeface="Wingdings" panose="05000000000000000000" pitchFamily="2" charset="2"/>
              <a:buChar char="Ø"/>
              <a:defRPr/>
            </a:pPr>
            <a:endParaRPr lang="en-US" altLang="en-US" dirty="0" smtClean="0">
              <a:latin typeface="Calibri" panose="020F0502020204030204" pitchFamily="34" charset="0"/>
            </a:endParaRPr>
          </a:p>
          <a:p>
            <a:pPr marL="365760" indent="-256032">
              <a:buFont typeface="Wingdings" panose="05000000000000000000" pitchFamily="2" charset="2"/>
              <a:buChar char="Ø"/>
              <a:defRPr/>
            </a:pPr>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802860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Classroom Considerations</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028700" y="1467921"/>
            <a:ext cx="8349768" cy="5262979"/>
          </a:xfrm>
          <a:prstGeom prst="rect">
            <a:avLst/>
          </a:prstGeom>
          <a:noFill/>
        </p:spPr>
        <p:txBody>
          <a:bodyPr wrap="square" rtlCol="0">
            <a:spAutoFit/>
          </a:bodyPr>
          <a:lstStyle/>
          <a:p>
            <a:r>
              <a:rPr lang="en-CA" altLang="en-US" sz="2800" dirty="0" smtClean="0">
                <a:latin typeface="Gill Sans MT" panose="020B0502020104020203" pitchFamily="34" charset="0"/>
              </a:rPr>
              <a:t>Because </a:t>
            </a:r>
            <a:r>
              <a:rPr lang="en-CA" altLang="en-US" sz="2800" dirty="0">
                <a:latin typeface="Gill Sans MT" panose="020B0502020104020203" pitchFamily="34" charset="0"/>
              </a:rPr>
              <a:t>epilepsy affects the brain, it can affect the learning process. Accommodate varied attention spans and processing speeds by making provisions for</a:t>
            </a:r>
            <a:r>
              <a:rPr lang="en-CA" altLang="en-US" sz="2800" dirty="0" smtClean="0">
                <a:latin typeface="Gill Sans MT" panose="020B0502020104020203" pitchFamily="34" charset="0"/>
              </a:rPr>
              <a:t>:</a:t>
            </a:r>
          </a:p>
          <a:p>
            <a:endParaRPr lang="en-CA" altLang="en-US" sz="2000" dirty="0" smtClean="0">
              <a:latin typeface="Gill Sans MT" panose="020B0502020104020203" pitchFamily="34" charset="0"/>
            </a:endParaRPr>
          </a:p>
          <a:p>
            <a:r>
              <a:rPr lang="en-CA" altLang="en-US" sz="2000" dirty="0" smtClean="0">
                <a:latin typeface="Gill Sans MT" panose="020B0502020104020203" pitchFamily="34" charset="0"/>
              </a:rPr>
              <a:t>-access </a:t>
            </a:r>
            <a:r>
              <a:rPr lang="en-CA" altLang="en-US" sz="2000" dirty="0">
                <a:latin typeface="Gill Sans MT" panose="020B0502020104020203" pitchFamily="34" charset="0"/>
              </a:rPr>
              <a:t>to alternative, quiet work areas</a:t>
            </a:r>
          </a:p>
          <a:p>
            <a:r>
              <a:rPr lang="en-CA" altLang="en-US" sz="2000" dirty="0" smtClean="0">
                <a:latin typeface="Gill Sans MT" panose="020B0502020104020203" pitchFamily="34" charset="0"/>
              </a:rPr>
              <a:t>-</a:t>
            </a:r>
            <a:r>
              <a:rPr lang="en-CA" altLang="en-US" sz="2000" dirty="0">
                <a:latin typeface="Gill Sans MT" panose="020B0502020104020203" pitchFamily="34" charset="0"/>
              </a:rPr>
              <a:t>use of clear, explicit and visual instructions</a:t>
            </a:r>
          </a:p>
          <a:p>
            <a:r>
              <a:rPr lang="en-CA" altLang="en-US" sz="2000" dirty="0">
                <a:latin typeface="Gill Sans MT" panose="020B0502020104020203" pitchFamily="34" charset="0"/>
              </a:rPr>
              <a:t>-regular breaks as needed</a:t>
            </a:r>
          </a:p>
          <a:p>
            <a:r>
              <a:rPr lang="en-CA" altLang="en-US" sz="2000" dirty="0">
                <a:latin typeface="Gill Sans MT" panose="020B0502020104020203" pitchFamily="34" charset="0"/>
              </a:rPr>
              <a:t>-scheduling important and demanding activities after breaks</a:t>
            </a:r>
          </a:p>
          <a:p>
            <a:r>
              <a:rPr lang="en-CA" altLang="en-US" sz="2000" dirty="0">
                <a:latin typeface="Gill Sans MT" panose="020B0502020104020203" pitchFamily="34" charset="0"/>
              </a:rPr>
              <a:t>-presenting 1 activity or idea at a time</a:t>
            </a:r>
          </a:p>
          <a:p>
            <a:r>
              <a:rPr lang="en-CA" altLang="en-US" sz="2000" dirty="0">
                <a:latin typeface="Gill Sans MT" panose="020B0502020104020203" pitchFamily="34" charset="0"/>
              </a:rPr>
              <a:t>-provision of notes in advance or use of technology to record lessons</a:t>
            </a:r>
          </a:p>
          <a:p>
            <a:r>
              <a:rPr lang="en-CA" altLang="en-US" sz="2000" dirty="0">
                <a:latin typeface="Gill Sans MT" panose="020B0502020104020203" pitchFamily="34" charset="0"/>
              </a:rPr>
              <a:t>-time extensions for tests and assignments</a:t>
            </a:r>
          </a:p>
          <a:p>
            <a:r>
              <a:rPr lang="en-CA" altLang="en-US" sz="2000" dirty="0">
                <a:latin typeface="Gill Sans MT" panose="020B0502020104020203" pitchFamily="34" charset="0"/>
              </a:rPr>
              <a:t>-additional means for filing in potential gaps of missed </a:t>
            </a:r>
            <a:r>
              <a:rPr lang="en-CA" altLang="en-US" sz="2000" dirty="0" smtClean="0">
                <a:latin typeface="Gill Sans MT" panose="020B0502020104020203" pitchFamily="34" charset="0"/>
              </a:rPr>
              <a:t>content</a:t>
            </a:r>
          </a:p>
          <a:p>
            <a:r>
              <a:rPr lang="en-CA" altLang="en-US" sz="2000" dirty="0" smtClean="0">
                <a:latin typeface="Gill Sans MT" panose="020B0502020104020203" pitchFamily="34" charset="0"/>
              </a:rPr>
              <a:t>-consider participating in “Purple Day”  in March and raising school awareness</a:t>
            </a:r>
          </a:p>
          <a:p>
            <a:endParaRPr lang="en-CA" altLang="en-US" sz="2000" dirty="0">
              <a:latin typeface="Gill Sans MT" panose="020B0502020104020203" pitchFamily="34" charset="0"/>
            </a:endParaRPr>
          </a:p>
          <a:p>
            <a:r>
              <a:rPr lang="en-CA" altLang="en-US" sz="1400" dirty="0" smtClean="0">
                <a:latin typeface="Gill Sans MT" panose="020B0502020104020203" pitchFamily="34" charset="0"/>
              </a:rPr>
              <a:t>Source</a:t>
            </a:r>
            <a:r>
              <a:rPr lang="en-CA" altLang="en-US" sz="1400" dirty="0">
                <a:latin typeface="Gill Sans MT" panose="020B0502020104020203" pitchFamily="34" charset="0"/>
              </a:rPr>
              <a:t>: </a:t>
            </a:r>
            <a:r>
              <a:rPr lang="en-US" sz="1400" dirty="0">
                <a:latin typeface="Gill Sans MT" panose="020B0502020104020203" pitchFamily="34" charset="0"/>
                <a:hlinkClick r:id="rId4"/>
              </a:rPr>
              <a:t>Supporting Students With Epilepsy Section 3 (epilepsyontario.org)</a:t>
            </a:r>
            <a:endParaRPr lang="en-CA" altLang="en-US" sz="1400" dirty="0">
              <a:latin typeface="Gill Sans MT" panose="020B0502020104020203" pitchFamily="34" charset="0"/>
            </a:endParaRPr>
          </a:p>
          <a:p>
            <a:endParaRPr lang="en-CA" altLang="en-US" dirty="0"/>
          </a:p>
        </p:txBody>
      </p:sp>
      <p:pic>
        <p:nvPicPr>
          <p:cNvPr id="9" name="Picture 8"/>
          <p:cNvPicPr>
            <a:picLocks noChangeAspect="1"/>
          </p:cNvPicPr>
          <p:nvPr/>
        </p:nvPicPr>
        <p:blipFill>
          <a:blip r:embed="rId5"/>
          <a:stretch>
            <a:fillRect/>
          </a:stretch>
        </p:blipFill>
        <p:spPr>
          <a:xfrm>
            <a:off x="9379720" y="2197109"/>
            <a:ext cx="2209800" cy="3333750"/>
          </a:xfrm>
          <a:prstGeom prst="rect">
            <a:avLst/>
          </a:prstGeom>
        </p:spPr>
      </p:pic>
    </p:spTree>
    <p:extLst>
      <p:ext uri="{BB962C8B-B14F-4D97-AF65-F5344CB8AC3E}">
        <p14:creationId xmlns:p14="http://schemas.microsoft.com/office/powerpoint/2010/main" val="8389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First Aid</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519289" y="1394597"/>
            <a:ext cx="8624711" cy="4869025"/>
          </a:xfrm>
          <a:prstGeom prst="rect">
            <a:avLst/>
          </a:prstGeom>
        </p:spPr>
        <p:txBody>
          <a:bodyPr wrap="square">
            <a:spAutoFit/>
          </a:bodyPr>
          <a:lstStyle/>
          <a:p>
            <a:pPr marL="533400" indent="-533400">
              <a:lnSpc>
                <a:spcPct val="80000"/>
              </a:lnSpc>
              <a:buFont typeface="Wingdings" pitchFamily="2" charset="2"/>
              <a:buAutoNum type="arabicPeriod"/>
              <a:defRPr/>
            </a:pPr>
            <a:r>
              <a:rPr lang="en-US" altLang="en-US" sz="3600" b="1" dirty="0" smtClean="0">
                <a:latin typeface="Gill Sans MT" panose="020B0502020104020203" pitchFamily="34" charset="0"/>
              </a:rPr>
              <a:t>Stay calm</a:t>
            </a:r>
          </a:p>
          <a:p>
            <a:pPr marL="533400" indent="-533400">
              <a:lnSpc>
                <a:spcPct val="80000"/>
              </a:lnSpc>
              <a:buFont typeface="Wingdings" pitchFamily="2" charset="2"/>
              <a:buAutoNum type="arabicPeriod"/>
              <a:defRPr/>
            </a:pPr>
            <a:endParaRPr lang="en-US" altLang="en-US" sz="3600" b="1" dirty="0" smtClean="0">
              <a:latin typeface="Gill Sans MT" panose="020B0502020104020203" pitchFamily="34" charset="0"/>
            </a:endParaRPr>
          </a:p>
          <a:p>
            <a:pPr>
              <a:lnSpc>
                <a:spcPct val="80000"/>
              </a:lnSpc>
              <a:defRPr/>
            </a:pPr>
            <a:r>
              <a:rPr lang="en-US" altLang="en-US" sz="2800" dirty="0" smtClean="0">
                <a:latin typeface="Gill Sans MT" panose="020B0502020104020203" pitchFamily="34" charset="0"/>
              </a:rPr>
              <a:t>        </a:t>
            </a:r>
            <a:endParaRPr lang="en-US" altLang="en-US" sz="2600" dirty="0">
              <a:solidFill>
                <a:srgbClr val="FF0000"/>
              </a:solidFill>
              <a:latin typeface="Gill Sans MT" panose="020B0502020104020203" pitchFamily="34" charset="0"/>
            </a:endParaRPr>
          </a:p>
          <a:p>
            <a:pPr marL="533400" indent="-533400">
              <a:lnSpc>
                <a:spcPct val="80000"/>
              </a:lnSpc>
              <a:buFont typeface="Wingdings" pitchFamily="2" charset="2"/>
              <a:buAutoNum type="arabicPeriod" startAt="2"/>
              <a:defRPr/>
            </a:pPr>
            <a:r>
              <a:rPr lang="en-US" altLang="en-US" sz="3600" b="1" dirty="0" smtClean="0">
                <a:latin typeface="Gill Sans MT" panose="020B0502020104020203" pitchFamily="34" charset="0"/>
              </a:rPr>
              <a:t>Time the seizure</a:t>
            </a:r>
          </a:p>
          <a:p>
            <a:pPr marL="990600" lvl="1" indent="-533400">
              <a:lnSpc>
                <a:spcPct val="80000"/>
              </a:lnSpc>
              <a:buFont typeface="Wingdings" panose="05000000000000000000" pitchFamily="2" charset="2"/>
              <a:buChar char="Ø"/>
              <a:defRPr/>
            </a:pPr>
            <a:r>
              <a:rPr lang="en-US" altLang="en-US" sz="2800" u="sng" dirty="0">
                <a:solidFill>
                  <a:srgbClr val="000000"/>
                </a:solidFill>
                <a:latin typeface="Gill Sans MT" panose="020B0502020104020203" pitchFamily="34" charset="0"/>
              </a:rPr>
              <a:t>Note the time </a:t>
            </a:r>
            <a:r>
              <a:rPr lang="en-US" altLang="en-US" sz="2800" dirty="0">
                <a:solidFill>
                  <a:srgbClr val="000000"/>
                </a:solidFill>
                <a:latin typeface="Gill Sans MT" panose="020B0502020104020203" pitchFamily="34" charset="0"/>
              </a:rPr>
              <a:t>that the seizure </a:t>
            </a:r>
            <a:r>
              <a:rPr lang="en-US" altLang="en-US" sz="2800" dirty="0" smtClean="0">
                <a:solidFill>
                  <a:srgbClr val="000000"/>
                </a:solidFill>
                <a:latin typeface="Gill Sans MT" panose="020B0502020104020203" pitchFamily="34" charset="0"/>
              </a:rPr>
              <a:t>starts and ends</a:t>
            </a:r>
            <a:endParaRPr lang="en-US" altLang="en-US" sz="2800" dirty="0">
              <a:solidFill>
                <a:srgbClr val="000000"/>
              </a:solidFill>
              <a:latin typeface="Gill Sans MT" panose="020B0502020104020203" pitchFamily="34" charset="0"/>
            </a:endParaRPr>
          </a:p>
          <a:p>
            <a:pPr marL="990600" lvl="1" indent="-533400">
              <a:lnSpc>
                <a:spcPct val="80000"/>
              </a:lnSpc>
              <a:buFont typeface="Wingdings" panose="05000000000000000000" pitchFamily="2" charset="2"/>
              <a:buChar char="Ø"/>
              <a:defRPr/>
            </a:pPr>
            <a:r>
              <a:rPr lang="en-US" altLang="en-US" sz="2800" dirty="0">
                <a:solidFill>
                  <a:srgbClr val="000000"/>
                </a:solidFill>
                <a:latin typeface="Gill Sans MT" panose="020B0502020104020203" pitchFamily="34" charset="0"/>
              </a:rPr>
              <a:t>Most seizures last less than 5 minutes</a:t>
            </a:r>
          </a:p>
          <a:p>
            <a:pPr>
              <a:lnSpc>
                <a:spcPct val="80000"/>
              </a:lnSpc>
              <a:defRPr/>
            </a:pPr>
            <a:endParaRPr lang="en-US" altLang="en-US" sz="2800" dirty="0" smtClean="0">
              <a:latin typeface="Gill Sans MT" panose="020B0502020104020203" pitchFamily="34" charset="0"/>
            </a:endParaRPr>
          </a:p>
          <a:p>
            <a:pPr>
              <a:lnSpc>
                <a:spcPct val="80000"/>
              </a:lnSpc>
              <a:defRPr/>
            </a:pPr>
            <a:endParaRPr lang="en-US" altLang="en-US" sz="2800" dirty="0">
              <a:latin typeface="Gill Sans MT" panose="020B0502020104020203" pitchFamily="34" charset="0"/>
            </a:endParaRPr>
          </a:p>
          <a:p>
            <a:pPr marL="533400" indent="-533400">
              <a:lnSpc>
                <a:spcPct val="80000"/>
              </a:lnSpc>
              <a:buFont typeface="Wingdings" pitchFamily="2" charset="2"/>
              <a:buAutoNum type="arabicPeriod" startAt="2"/>
              <a:defRPr/>
            </a:pPr>
            <a:endParaRPr lang="en-US" altLang="en-US" sz="2000" dirty="0">
              <a:latin typeface="Gill Sans MT" panose="020B0502020104020203" pitchFamily="34" charset="0"/>
            </a:endParaRPr>
          </a:p>
          <a:p>
            <a:pPr marL="533400" indent="-533400">
              <a:lnSpc>
                <a:spcPct val="80000"/>
              </a:lnSpc>
              <a:buFont typeface="Wingdings" pitchFamily="2" charset="2"/>
              <a:buAutoNum type="arabicPeriod" startAt="3"/>
              <a:defRPr/>
            </a:pPr>
            <a:r>
              <a:rPr lang="en-US" altLang="en-US" sz="3600" b="1" dirty="0" smtClean="0">
                <a:latin typeface="Gill Sans MT" panose="020B0502020104020203" pitchFamily="34" charset="0"/>
              </a:rPr>
              <a:t>Protect from harm</a:t>
            </a:r>
            <a:r>
              <a:rPr lang="en-US" altLang="en-US" sz="2000" b="1" dirty="0" smtClean="0">
                <a:latin typeface="Gill Sans MT" panose="020B0502020104020203" pitchFamily="34" charset="0"/>
              </a:rPr>
              <a:t>:</a:t>
            </a:r>
            <a:endParaRPr lang="en-US" altLang="en-US" sz="2000" b="1" dirty="0">
              <a:latin typeface="Gill Sans MT" panose="020B0502020104020203" pitchFamily="34" charset="0"/>
            </a:endParaRPr>
          </a:p>
          <a:p>
            <a:pPr marL="836613" lvl="2" indent="-342900">
              <a:lnSpc>
                <a:spcPct val="80000"/>
              </a:lnSpc>
              <a:buFont typeface="Wingdings" panose="05000000000000000000" pitchFamily="2" charset="2"/>
              <a:buChar char="Ø"/>
              <a:defRPr/>
            </a:pPr>
            <a:r>
              <a:rPr lang="en-US" altLang="en-US" sz="2800" dirty="0" smtClean="0">
                <a:latin typeface="Gill Sans MT" panose="020B0502020104020203" pitchFamily="34" charset="0"/>
              </a:rPr>
              <a:t>Move </a:t>
            </a:r>
            <a:r>
              <a:rPr lang="en-US" altLang="en-US" sz="2800" dirty="0">
                <a:latin typeface="Gill Sans MT" panose="020B0502020104020203" pitchFamily="34" charset="0"/>
              </a:rPr>
              <a:t>hazardous objects out of </a:t>
            </a:r>
            <a:r>
              <a:rPr lang="en-US" altLang="en-US" sz="2800" dirty="0" smtClean="0">
                <a:latin typeface="Gill Sans MT" panose="020B0502020104020203" pitchFamily="34" charset="0"/>
              </a:rPr>
              <a:t>the way</a:t>
            </a:r>
          </a:p>
          <a:p>
            <a:pPr marL="836613" lvl="2" indent="-342900">
              <a:lnSpc>
                <a:spcPct val="80000"/>
              </a:lnSpc>
              <a:buFont typeface="Wingdings" panose="05000000000000000000" pitchFamily="2" charset="2"/>
              <a:buChar char="Ø"/>
              <a:defRPr/>
            </a:pPr>
            <a:r>
              <a:rPr lang="en-US" altLang="en-US" sz="2800" b="1" dirty="0" smtClean="0">
                <a:latin typeface="Gill Sans MT" panose="020B0502020104020203" pitchFamily="34" charset="0"/>
              </a:rPr>
              <a:t>Do </a:t>
            </a:r>
            <a:r>
              <a:rPr lang="en-US" altLang="en-US" sz="2800" b="1" dirty="0">
                <a:latin typeface="Gill Sans MT" panose="020B0502020104020203" pitchFamily="34" charset="0"/>
              </a:rPr>
              <a:t>not </a:t>
            </a:r>
            <a:r>
              <a:rPr lang="en-US" altLang="en-US" sz="2800" dirty="0">
                <a:latin typeface="Gill Sans MT" panose="020B0502020104020203" pitchFamily="34" charset="0"/>
              </a:rPr>
              <a:t>put anything in </a:t>
            </a:r>
            <a:r>
              <a:rPr lang="en-US" altLang="en-US" sz="2800" dirty="0" smtClean="0">
                <a:latin typeface="Gill Sans MT" panose="020B0502020104020203" pitchFamily="34" charset="0"/>
              </a:rPr>
              <a:t>students mouth</a:t>
            </a:r>
          </a:p>
          <a:p>
            <a:pPr marL="493713" lvl="2">
              <a:lnSpc>
                <a:spcPct val="80000"/>
              </a:lnSpc>
              <a:defRPr/>
            </a:pPr>
            <a:endParaRPr lang="en-US" altLang="en-US" sz="2800" dirty="0">
              <a:latin typeface="Calibri" panose="020F0502020204030204" pitchFamily="34" charset="0"/>
            </a:endParaRPr>
          </a:p>
        </p:txBody>
      </p:sp>
      <p:pic>
        <p:nvPicPr>
          <p:cNvPr id="4100" name="Picture 4" descr="http://insidenet.interiorhealth.ca/printing/iStock%20Images/iStock_20653479_LARGE.jpg?ImageRetrieveMethod=Download"/>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91270" y="2134331"/>
            <a:ext cx="2537459" cy="287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608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First Aid</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490654" y="1320731"/>
            <a:ext cx="8653346" cy="4154984"/>
          </a:xfrm>
          <a:prstGeom prst="rect">
            <a:avLst/>
          </a:prstGeom>
        </p:spPr>
        <p:txBody>
          <a:bodyPr wrap="square">
            <a:spAutoFit/>
          </a:bodyPr>
          <a:lstStyle/>
          <a:p>
            <a:pPr marL="533400" indent="-533400">
              <a:buFont typeface="Wingdings" pitchFamily="2" charset="2"/>
              <a:buAutoNum type="arabicPeriod" startAt="4"/>
              <a:defRPr/>
            </a:pPr>
            <a:r>
              <a:rPr lang="en-US" altLang="en-US" sz="2400" b="1" dirty="0">
                <a:latin typeface="Gill Sans MT" panose="020B0502020104020203" pitchFamily="34" charset="0"/>
              </a:rPr>
              <a:t>Put the child into the recovery position</a:t>
            </a:r>
            <a:r>
              <a:rPr lang="en-US" altLang="en-US" sz="2400" dirty="0">
                <a:latin typeface="Gill Sans MT" panose="020B0502020104020203" pitchFamily="34" charset="0"/>
              </a:rPr>
              <a:t> </a:t>
            </a:r>
          </a:p>
          <a:p>
            <a:pPr lvl="2" indent="-342900">
              <a:buFont typeface="Wingdings" panose="05000000000000000000" pitchFamily="2" charset="2"/>
              <a:buChar char="Ø"/>
              <a:defRPr/>
            </a:pPr>
            <a:r>
              <a:rPr lang="en-US" altLang="en-US" sz="2400" dirty="0">
                <a:latin typeface="Gill Sans MT" panose="020B0502020104020203" pitchFamily="34" charset="0"/>
              </a:rPr>
              <a:t>Place something soft under their head</a:t>
            </a:r>
          </a:p>
          <a:p>
            <a:pPr lvl="2" indent="-342900">
              <a:buFont typeface="Wingdings" panose="05000000000000000000" pitchFamily="2" charset="2"/>
              <a:buChar char="Ø"/>
              <a:defRPr/>
            </a:pPr>
            <a:r>
              <a:rPr lang="en-US" altLang="en-US" sz="2400" dirty="0" smtClean="0">
                <a:latin typeface="Gill Sans MT" panose="020B0502020104020203" pitchFamily="34" charset="0"/>
              </a:rPr>
              <a:t>Roll </a:t>
            </a:r>
            <a:r>
              <a:rPr lang="en-US" altLang="en-US" sz="2400" dirty="0">
                <a:latin typeface="Gill Sans MT" panose="020B0502020104020203" pitchFamily="34" charset="0"/>
              </a:rPr>
              <a:t>child on their side once seizure is ended </a:t>
            </a:r>
            <a:r>
              <a:rPr lang="en-US" altLang="en-US" sz="2400" dirty="0" smtClean="0">
                <a:latin typeface="Gill Sans MT" panose="020B0502020104020203" pitchFamily="34" charset="0"/>
              </a:rPr>
              <a:t>and</a:t>
            </a:r>
          </a:p>
          <a:p>
            <a:pPr marL="571500" lvl="2">
              <a:defRPr/>
            </a:pPr>
            <a:r>
              <a:rPr lang="en-US" altLang="en-US" sz="2400" dirty="0">
                <a:latin typeface="Gill Sans MT" panose="020B0502020104020203" pitchFamily="34" charset="0"/>
              </a:rPr>
              <a:t> </a:t>
            </a:r>
            <a:r>
              <a:rPr lang="en-US" altLang="en-US" sz="2400" dirty="0" smtClean="0">
                <a:latin typeface="Gill Sans MT" panose="020B0502020104020203" pitchFamily="34" charset="0"/>
              </a:rPr>
              <a:t>   </a:t>
            </a:r>
            <a:r>
              <a:rPr lang="en-US" altLang="en-US" sz="2400" dirty="0">
                <a:latin typeface="Gill Sans MT" panose="020B0502020104020203" pitchFamily="34" charset="0"/>
              </a:rPr>
              <a:t>it is safe to do so.</a:t>
            </a:r>
          </a:p>
          <a:p>
            <a:pPr marL="779463" lvl="2" indent="-285750">
              <a:buFont typeface="Wingdings" panose="05000000000000000000" pitchFamily="2" charset="2"/>
              <a:buChar char="Ø"/>
              <a:defRPr/>
            </a:pPr>
            <a:r>
              <a:rPr lang="en-US" altLang="en-US" sz="2400" dirty="0" smtClean="0">
                <a:latin typeface="Gill Sans MT" panose="020B0502020104020203" pitchFamily="34" charset="0"/>
              </a:rPr>
              <a:t>Loosen </a:t>
            </a:r>
            <a:r>
              <a:rPr lang="en-US" altLang="en-US" sz="2400" dirty="0">
                <a:latin typeface="Gill Sans MT" panose="020B0502020104020203" pitchFamily="34" charset="0"/>
              </a:rPr>
              <a:t>tight clothing, remove objects (i.e. glasses).</a:t>
            </a:r>
          </a:p>
          <a:p>
            <a:pPr marL="533400" indent="-533400">
              <a:buFont typeface="Wingdings" pitchFamily="2" charset="2"/>
              <a:buAutoNum type="arabicPeriod" startAt="4"/>
              <a:defRPr/>
            </a:pPr>
            <a:endParaRPr lang="en-US" altLang="en-US" sz="2400" dirty="0">
              <a:latin typeface="Gill Sans MT" panose="020B0502020104020203" pitchFamily="34" charset="0"/>
            </a:endParaRPr>
          </a:p>
          <a:p>
            <a:pPr>
              <a:defRPr/>
            </a:pPr>
            <a:r>
              <a:rPr lang="en-US" altLang="en-US" sz="2400" b="1" dirty="0">
                <a:latin typeface="Gill Sans MT" panose="020B0502020104020203" pitchFamily="34" charset="0"/>
              </a:rPr>
              <a:t>5. Document </a:t>
            </a:r>
            <a:r>
              <a:rPr lang="en-US" altLang="en-US" sz="2400" dirty="0">
                <a:latin typeface="Gill Sans MT" panose="020B0502020104020203" pitchFamily="34" charset="0"/>
              </a:rPr>
              <a:t>on the Seizure Record Form:</a:t>
            </a:r>
          </a:p>
          <a:p>
            <a:pPr marL="836613" lvl="2" indent="-342900">
              <a:buFont typeface="Wingdings" panose="05000000000000000000" pitchFamily="2" charset="2"/>
              <a:buChar char="Ø"/>
              <a:defRPr/>
            </a:pPr>
            <a:r>
              <a:rPr lang="en-US" altLang="en-US" sz="2400" dirty="0">
                <a:latin typeface="Gill Sans MT" panose="020B0502020104020203" pitchFamily="34" charset="0"/>
              </a:rPr>
              <a:t>Describe the seizure .</a:t>
            </a:r>
          </a:p>
          <a:p>
            <a:pPr marL="836613" lvl="2" indent="-342900">
              <a:buFont typeface="Wingdings" panose="05000000000000000000" pitchFamily="2" charset="2"/>
              <a:buChar char="Ø"/>
              <a:defRPr/>
            </a:pPr>
            <a:r>
              <a:rPr lang="en-US" altLang="en-US" sz="2400" dirty="0">
                <a:latin typeface="Gill Sans MT" panose="020B0502020104020203" pitchFamily="34" charset="0"/>
              </a:rPr>
              <a:t>How long the seizure lasted .</a:t>
            </a:r>
          </a:p>
          <a:p>
            <a:pPr marL="836613" lvl="2" indent="-342900">
              <a:buFont typeface="Wingdings" panose="05000000000000000000" pitchFamily="2" charset="2"/>
              <a:buChar char="Ø"/>
              <a:defRPr/>
            </a:pPr>
            <a:r>
              <a:rPr lang="en-US" altLang="en-US" sz="2400" dirty="0">
                <a:latin typeface="Gill Sans MT" panose="020B0502020104020203" pitchFamily="34" charset="0"/>
              </a:rPr>
              <a:t>How the person acted immediately before and </a:t>
            </a:r>
            <a:r>
              <a:rPr lang="en-US" altLang="en-US" sz="2400" dirty="0" smtClean="0">
                <a:latin typeface="Gill Sans MT" panose="020B0502020104020203" pitchFamily="34" charset="0"/>
              </a:rPr>
              <a:t>after</a:t>
            </a:r>
          </a:p>
          <a:p>
            <a:pPr marL="493713" lvl="2">
              <a:defRPr/>
            </a:pPr>
            <a:r>
              <a:rPr lang="en-US" altLang="en-US" sz="2400" dirty="0">
                <a:latin typeface="Gill Sans MT" panose="020B0502020104020203" pitchFamily="34" charset="0"/>
              </a:rPr>
              <a:t> </a:t>
            </a:r>
            <a:r>
              <a:rPr lang="en-US" altLang="en-US" sz="2400" dirty="0" smtClean="0">
                <a:latin typeface="Gill Sans MT" panose="020B0502020104020203" pitchFamily="34" charset="0"/>
              </a:rPr>
              <a:t>   </a:t>
            </a:r>
            <a:r>
              <a:rPr lang="en-US" altLang="en-US" sz="2400" dirty="0">
                <a:latin typeface="Gill Sans MT" panose="020B0502020104020203" pitchFamily="34" charset="0"/>
              </a:rPr>
              <a:t>the seizure.</a:t>
            </a: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62608" y="1593483"/>
            <a:ext cx="3839210" cy="3882232"/>
          </a:xfrm>
          <a:prstGeom prst="rect">
            <a:avLst/>
          </a:prstGeom>
        </p:spPr>
      </p:pic>
    </p:spTree>
    <p:extLst>
      <p:ext uri="{BB962C8B-B14F-4D97-AF65-F5344CB8AC3E}">
        <p14:creationId xmlns:p14="http://schemas.microsoft.com/office/powerpoint/2010/main" val="1517500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Recovery</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379141" y="1101386"/>
            <a:ext cx="10745400" cy="4672048"/>
          </a:xfrm>
          <a:prstGeom prst="rect">
            <a:avLst/>
          </a:prstGeom>
        </p:spPr>
        <p:txBody>
          <a:bodyPr wrap="square">
            <a:spAutoFit/>
          </a:bodyPr>
          <a:lstStyle/>
          <a:p>
            <a:pPr marL="533400" indent="-533400">
              <a:lnSpc>
                <a:spcPct val="80000"/>
              </a:lnSpc>
              <a:defRPr/>
            </a:pPr>
            <a:endParaRPr lang="en-US" altLang="en-US" sz="2800" dirty="0">
              <a:latin typeface="Gill Sans MT" panose="020B0502020104020203" pitchFamily="34" charset="0"/>
            </a:endParaRPr>
          </a:p>
          <a:p>
            <a:pPr marL="533400" indent="-533400">
              <a:lnSpc>
                <a:spcPct val="80000"/>
              </a:lnSpc>
              <a:defRPr/>
            </a:pPr>
            <a:r>
              <a:rPr lang="en-US" altLang="en-US" sz="3600" b="1" dirty="0" smtClean="0">
                <a:latin typeface="Gill Sans MT" panose="020B0502020104020203" pitchFamily="34" charset="0"/>
              </a:rPr>
              <a:t>Reassure </a:t>
            </a:r>
            <a:r>
              <a:rPr lang="en-US" altLang="en-US" sz="3600" b="1" dirty="0">
                <a:latin typeface="Gill Sans MT" panose="020B0502020104020203" pitchFamily="34" charset="0"/>
              </a:rPr>
              <a:t>and provide </a:t>
            </a:r>
            <a:r>
              <a:rPr lang="en-US" altLang="en-US" sz="3600" b="1" dirty="0" smtClean="0">
                <a:latin typeface="Gill Sans MT" panose="020B0502020104020203" pitchFamily="34" charset="0"/>
              </a:rPr>
              <a:t>comfort</a:t>
            </a:r>
          </a:p>
          <a:p>
            <a:pPr marL="990600" lvl="1" indent="-533400">
              <a:lnSpc>
                <a:spcPct val="80000"/>
              </a:lnSpc>
              <a:buFont typeface="Wingdings" panose="05000000000000000000" pitchFamily="2" charset="2"/>
              <a:buChar char="Ø"/>
              <a:defRPr/>
            </a:pPr>
            <a:r>
              <a:rPr lang="en-US" altLang="en-US" sz="2800" dirty="0" smtClean="0">
                <a:latin typeface="Gill Sans MT" panose="020B0502020104020203" pitchFamily="34" charset="0"/>
              </a:rPr>
              <a:t>Talk </a:t>
            </a:r>
            <a:r>
              <a:rPr lang="en-US" altLang="en-US" sz="2800" dirty="0">
                <a:latin typeface="Gill Sans MT" panose="020B0502020104020203" pitchFamily="34" charset="0"/>
              </a:rPr>
              <a:t>gently to comfort and reassure the </a:t>
            </a:r>
            <a:r>
              <a:rPr lang="en-US" altLang="en-US" sz="2800" dirty="0" smtClean="0">
                <a:latin typeface="Gill Sans MT" panose="020B0502020104020203" pitchFamily="34" charset="0"/>
              </a:rPr>
              <a:t>student</a:t>
            </a:r>
          </a:p>
          <a:p>
            <a:pPr marL="990600" lvl="1" indent="-533400">
              <a:lnSpc>
                <a:spcPct val="80000"/>
              </a:lnSpc>
              <a:buFont typeface="Wingdings" panose="05000000000000000000" pitchFamily="2" charset="2"/>
              <a:buChar char="Ø"/>
              <a:defRPr/>
            </a:pPr>
            <a:r>
              <a:rPr lang="en-US" altLang="en-US" sz="2800" dirty="0" smtClean="0">
                <a:latin typeface="Gill Sans MT" panose="020B0502020104020203" pitchFamily="34" charset="0"/>
              </a:rPr>
              <a:t>Stay </a:t>
            </a:r>
            <a:r>
              <a:rPr lang="en-US" altLang="en-US" sz="2800" dirty="0">
                <a:latin typeface="Gill Sans MT" panose="020B0502020104020203" pitchFamily="34" charset="0"/>
              </a:rPr>
              <a:t>with them until they are re-oriented.  </a:t>
            </a:r>
          </a:p>
          <a:p>
            <a:pPr marL="533400" indent="-533400">
              <a:lnSpc>
                <a:spcPct val="80000"/>
              </a:lnSpc>
              <a:defRPr/>
            </a:pPr>
            <a:endParaRPr lang="en-US" altLang="en-US" sz="2800" b="1" dirty="0">
              <a:latin typeface="Gill Sans MT" panose="020B0502020104020203" pitchFamily="34" charset="0"/>
            </a:endParaRPr>
          </a:p>
          <a:p>
            <a:pPr marL="533400" indent="-533400">
              <a:lnSpc>
                <a:spcPct val="80000"/>
              </a:lnSpc>
              <a:defRPr/>
            </a:pPr>
            <a:r>
              <a:rPr lang="en-US" altLang="en-US" sz="2800" b="1" dirty="0">
                <a:latin typeface="Gill Sans MT" panose="020B0502020104020203" pitchFamily="34" charset="0"/>
              </a:rPr>
              <a:t>Post seizure period:</a:t>
            </a:r>
          </a:p>
          <a:p>
            <a:pPr marL="800100" lvl="1" indent="-342900">
              <a:lnSpc>
                <a:spcPct val="80000"/>
              </a:lnSpc>
              <a:buFont typeface="Wingdings" panose="05000000000000000000" pitchFamily="2" charset="2"/>
              <a:buChar char="Ø"/>
              <a:defRPr/>
            </a:pPr>
            <a:r>
              <a:rPr lang="en-US" altLang="en-US" sz="2800" dirty="0">
                <a:latin typeface="Gill Sans MT" panose="020B0502020104020203" pitchFamily="34" charset="0"/>
              </a:rPr>
              <a:t> </a:t>
            </a:r>
            <a:r>
              <a:rPr lang="en-US" altLang="en-US" sz="2800" dirty="0" smtClean="0">
                <a:latin typeface="Gill Sans MT" panose="020B0502020104020203" pitchFamily="34" charset="0"/>
              </a:rPr>
              <a:t> Check </a:t>
            </a:r>
            <a:r>
              <a:rPr lang="en-US" altLang="en-US" sz="2800" dirty="0">
                <a:latin typeface="Gill Sans MT" panose="020B0502020104020203" pitchFamily="34" charset="0"/>
              </a:rPr>
              <a:t>for injuries</a:t>
            </a:r>
          </a:p>
          <a:p>
            <a:pPr marL="952500" lvl="1" indent="-495300">
              <a:lnSpc>
                <a:spcPct val="80000"/>
              </a:lnSpc>
              <a:buFont typeface="Wingdings" panose="05000000000000000000" pitchFamily="2" charset="2"/>
              <a:buChar char="Ø"/>
              <a:defRPr/>
            </a:pPr>
            <a:r>
              <a:rPr lang="en-US" altLang="en-US" sz="2800" dirty="0">
                <a:latin typeface="Gill Sans MT" panose="020B0502020104020203" pitchFamily="34" charset="0"/>
              </a:rPr>
              <a:t>Call parents if </a:t>
            </a:r>
            <a:r>
              <a:rPr lang="en-US" altLang="en-US" sz="2800" dirty="0" smtClean="0">
                <a:latin typeface="Gill Sans MT" panose="020B0502020104020203" pitchFamily="34" charset="0"/>
              </a:rPr>
              <a:t>necessary/as per care plan</a:t>
            </a:r>
            <a:endParaRPr lang="en-US" altLang="en-US" sz="2800" dirty="0">
              <a:latin typeface="Gill Sans MT" panose="020B0502020104020203" pitchFamily="34" charset="0"/>
            </a:endParaRPr>
          </a:p>
          <a:p>
            <a:pPr marL="952500" lvl="1" indent="-495300">
              <a:lnSpc>
                <a:spcPct val="80000"/>
              </a:lnSpc>
              <a:buFont typeface="Wingdings" panose="05000000000000000000" pitchFamily="2" charset="2"/>
              <a:buChar char="Ø"/>
              <a:defRPr/>
            </a:pPr>
            <a:r>
              <a:rPr lang="en-US" altLang="en-US" sz="2800" dirty="0" smtClean="0">
                <a:latin typeface="Gill Sans MT" panose="020B0502020104020203" pitchFamily="34" charset="0"/>
              </a:rPr>
              <a:t>Allow student </a:t>
            </a:r>
            <a:r>
              <a:rPr lang="en-US" altLang="en-US" sz="2800" dirty="0">
                <a:latin typeface="Gill Sans MT" panose="020B0502020104020203" pitchFamily="34" charset="0"/>
              </a:rPr>
              <a:t>to change clothing if necessary</a:t>
            </a:r>
          </a:p>
          <a:p>
            <a:pPr marL="800100" lvl="1" indent="-342900">
              <a:lnSpc>
                <a:spcPct val="80000"/>
              </a:lnSpc>
              <a:buFont typeface="Wingdings" panose="05000000000000000000" pitchFamily="2" charset="2"/>
              <a:buChar char="Ø"/>
              <a:defRPr/>
            </a:pPr>
            <a:r>
              <a:rPr lang="en-US" altLang="en-US" sz="2800" dirty="0">
                <a:latin typeface="Gill Sans MT" panose="020B0502020104020203" pitchFamily="34" charset="0"/>
              </a:rPr>
              <a:t>  </a:t>
            </a:r>
            <a:r>
              <a:rPr lang="en-US" altLang="en-US" sz="2800" dirty="0" smtClean="0">
                <a:latin typeface="Gill Sans MT" panose="020B0502020104020203" pitchFamily="34" charset="0"/>
              </a:rPr>
              <a:t>Allow student </a:t>
            </a:r>
            <a:r>
              <a:rPr lang="en-US" altLang="en-US" sz="2800" dirty="0">
                <a:latin typeface="Gill Sans MT" panose="020B0502020104020203" pitchFamily="34" charset="0"/>
              </a:rPr>
              <a:t>to rest or sleep</a:t>
            </a:r>
          </a:p>
          <a:p>
            <a:pPr marL="800100" lvl="1" indent="-342900">
              <a:lnSpc>
                <a:spcPct val="80000"/>
              </a:lnSpc>
              <a:buFont typeface="Wingdings" panose="05000000000000000000" pitchFamily="2" charset="2"/>
              <a:buChar char="Ø"/>
              <a:defRPr/>
            </a:pPr>
            <a:r>
              <a:rPr lang="en-US" altLang="en-US" sz="2800" dirty="0" smtClean="0">
                <a:latin typeface="Gill Sans MT" panose="020B0502020104020203" pitchFamily="34" charset="0"/>
              </a:rPr>
              <a:t> Student </a:t>
            </a:r>
            <a:r>
              <a:rPr lang="en-US" altLang="en-US" sz="2800" dirty="0">
                <a:latin typeface="Gill Sans MT" panose="020B0502020104020203" pitchFamily="34" charset="0"/>
              </a:rPr>
              <a:t>may complain of headache or be confused</a:t>
            </a:r>
          </a:p>
          <a:p>
            <a:pPr marL="952500" lvl="1" indent="-495300">
              <a:lnSpc>
                <a:spcPct val="80000"/>
              </a:lnSpc>
              <a:buFont typeface="Wingdings" panose="05000000000000000000" pitchFamily="2" charset="2"/>
              <a:buChar char="Ø"/>
              <a:defRPr/>
            </a:pPr>
            <a:r>
              <a:rPr lang="en-US" altLang="en-US" sz="2800" dirty="0" smtClean="0">
                <a:latin typeface="Gill Sans MT" panose="020B0502020104020203" pitchFamily="34" charset="0"/>
              </a:rPr>
              <a:t>No food or </a:t>
            </a:r>
            <a:r>
              <a:rPr lang="en-US" altLang="en-US" sz="2800" dirty="0">
                <a:latin typeface="Gill Sans MT" panose="020B0502020104020203" pitchFamily="34" charset="0"/>
              </a:rPr>
              <a:t>drink until the </a:t>
            </a:r>
            <a:r>
              <a:rPr lang="en-US" altLang="en-US" sz="2800" dirty="0" smtClean="0">
                <a:latin typeface="Gill Sans MT" panose="020B0502020104020203" pitchFamily="34" charset="0"/>
              </a:rPr>
              <a:t>student is </a:t>
            </a:r>
            <a:r>
              <a:rPr lang="en-US" altLang="en-US" sz="2800" dirty="0">
                <a:latin typeface="Gill Sans MT" panose="020B0502020104020203" pitchFamily="34" charset="0"/>
              </a:rPr>
              <a:t>fully awake and alert </a:t>
            </a:r>
          </a:p>
          <a:p>
            <a:pPr marL="952500" lvl="1" indent="-495300">
              <a:lnSpc>
                <a:spcPct val="80000"/>
              </a:lnSpc>
              <a:buFont typeface="Wingdings" panose="05000000000000000000" pitchFamily="2" charset="2"/>
              <a:buChar char="Ø"/>
              <a:defRPr/>
            </a:pPr>
            <a:r>
              <a:rPr lang="en-US" altLang="en-US" sz="2800" dirty="0" smtClean="0">
                <a:latin typeface="Gill Sans MT" panose="020B0502020104020203" pitchFamily="34" charset="0"/>
              </a:rPr>
              <a:t>Have someone remain </a:t>
            </a:r>
            <a:r>
              <a:rPr lang="en-US" altLang="en-US" sz="2800" dirty="0">
                <a:latin typeface="Gill Sans MT" panose="020B0502020104020203" pitchFamily="34" charset="0"/>
              </a:rPr>
              <a:t>with </a:t>
            </a:r>
            <a:r>
              <a:rPr lang="en-US" altLang="en-US" sz="2800" dirty="0" smtClean="0">
                <a:latin typeface="Gill Sans MT" panose="020B0502020104020203" pitchFamily="34" charset="0"/>
              </a:rPr>
              <a:t>student </a:t>
            </a:r>
            <a:r>
              <a:rPr lang="en-US" altLang="en-US" sz="2800" dirty="0">
                <a:latin typeface="Gill Sans MT" panose="020B0502020104020203" pitchFamily="34" charset="0"/>
              </a:rPr>
              <a:t>until fully </a:t>
            </a:r>
            <a:r>
              <a:rPr lang="en-US" altLang="en-US" sz="2800" dirty="0" smtClean="0">
                <a:latin typeface="Gill Sans MT" panose="020B0502020104020203" pitchFamily="34" charset="0"/>
              </a:rPr>
              <a:t>recovered</a:t>
            </a:r>
            <a:endParaRPr lang="en-US" altLang="en-US" sz="2800" dirty="0">
              <a:latin typeface="Gill Sans MT" panose="020B0502020104020203" pitchFamily="34" charset="0"/>
            </a:endParaRPr>
          </a:p>
        </p:txBody>
      </p:sp>
    </p:spTree>
    <p:extLst>
      <p:ext uri="{BB962C8B-B14F-4D97-AF65-F5344CB8AC3E}">
        <p14:creationId xmlns:p14="http://schemas.microsoft.com/office/powerpoint/2010/main" val="1923412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70704" y="427024"/>
            <a:ext cx="8128000" cy="769441"/>
          </a:xfrm>
        </p:spPr>
        <p:txBody>
          <a:bodyPr/>
          <a:lstStyle/>
          <a:p>
            <a:r>
              <a:rPr lang="en-CA" sz="4400" dirty="0" smtClean="0">
                <a:solidFill>
                  <a:srgbClr val="2F4F88"/>
                </a:solidFill>
              </a:rPr>
              <a:t>When to call 911</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847492" y="1129909"/>
            <a:ext cx="9266663" cy="5509200"/>
          </a:xfrm>
          <a:prstGeom prst="rect">
            <a:avLst/>
          </a:prstGeom>
        </p:spPr>
        <p:txBody>
          <a:bodyPr wrap="square">
            <a:spAutoFit/>
          </a:bodyPr>
          <a:lstStyle/>
          <a:p>
            <a:pPr marL="365760" indent="-256032">
              <a:lnSpc>
                <a:spcPct val="80000"/>
              </a:lnSpc>
              <a:defRPr/>
            </a:pPr>
            <a:r>
              <a:rPr lang="en-CA" altLang="en-US" sz="2400" dirty="0">
                <a:latin typeface="Gill Sans MT" panose="020B0502020104020203" pitchFamily="34" charset="0"/>
              </a:rPr>
              <a:t>Seizures do not always require urgent care.</a:t>
            </a:r>
          </a:p>
          <a:p>
            <a:pPr marL="365760" indent="-256032">
              <a:lnSpc>
                <a:spcPct val="80000"/>
              </a:lnSpc>
              <a:defRPr/>
            </a:pPr>
            <a:r>
              <a:rPr lang="en-CA" altLang="en-US" sz="2400" dirty="0">
                <a:latin typeface="Gill Sans MT" panose="020B0502020104020203" pitchFamily="34" charset="0"/>
              </a:rPr>
              <a:t> </a:t>
            </a:r>
          </a:p>
          <a:p>
            <a:pPr marL="365760" indent="-256032">
              <a:lnSpc>
                <a:spcPct val="80000"/>
              </a:lnSpc>
              <a:defRPr/>
            </a:pPr>
            <a:r>
              <a:rPr lang="en-CA" altLang="en-US" sz="2800" b="1" dirty="0">
                <a:latin typeface="Gill Sans MT" panose="020B0502020104020203" pitchFamily="34" charset="0"/>
              </a:rPr>
              <a:t>Call 911 immediately</a:t>
            </a:r>
            <a:r>
              <a:rPr lang="en-CA" altLang="en-US" sz="2800" dirty="0">
                <a:latin typeface="Gill Sans MT" panose="020B0502020104020203" pitchFamily="34" charset="0"/>
              </a:rPr>
              <a:t> </a:t>
            </a:r>
            <a:r>
              <a:rPr lang="en-CA" altLang="en-US" sz="2800" b="1" dirty="0">
                <a:latin typeface="Gill Sans MT" panose="020B0502020104020203" pitchFamily="34" charset="0"/>
              </a:rPr>
              <a:t>if</a:t>
            </a:r>
            <a:r>
              <a:rPr lang="en-CA" altLang="en-US" sz="2800" b="1" dirty="0" smtClean="0">
                <a:latin typeface="Gill Sans MT" panose="020B0502020104020203" pitchFamily="34" charset="0"/>
              </a:rPr>
              <a:t>:</a:t>
            </a:r>
          </a:p>
          <a:p>
            <a:pPr marL="365760" indent="-256032">
              <a:lnSpc>
                <a:spcPct val="80000"/>
              </a:lnSpc>
              <a:defRPr/>
            </a:pPr>
            <a:endParaRPr lang="en-US" altLang="en-US" sz="2800" b="1" dirty="0">
              <a:solidFill>
                <a:srgbClr val="00B0F0"/>
              </a:solidFill>
              <a:latin typeface="Gill Sans MT" panose="020B0502020104020203" pitchFamily="34" charset="0"/>
            </a:endParaRPr>
          </a:p>
          <a:p>
            <a:pPr marL="365760" indent="-256032">
              <a:lnSpc>
                <a:spcPct val="80000"/>
              </a:lnSpc>
              <a:buFont typeface="Wingdings 3"/>
              <a:buChar char=""/>
              <a:defRPr/>
            </a:pPr>
            <a:r>
              <a:rPr lang="en-CA" altLang="en-US" sz="2400" dirty="0">
                <a:latin typeface="Gill Sans MT" panose="020B0502020104020203" pitchFamily="34" charset="0"/>
              </a:rPr>
              <a:t>The </a:t>
            </a:r>
            <a:r>
              <a:rPr lang="en-CA" altLang="en-US" sz="2400" b="1" dirty="0">
                <a:latin typeface="Gill Sans MT" panose="020B0502020104020203" pitchFamily="34" charset="0"/>
              </a:rPr>
              <a:t>person stops breathing </a:t>
            </a:r>
            <a:r>
              <a:rPr lang="en-CA" altLang="en-US" sz="2400" dirty="0">
                <a:latin typeface="Gill Sans MT" panose="020B0502020104020203" pitchFamily="34" charset="0"/>
              </a:rPr>
              <a:t>for longer than 30 seconds. </a:t>
            </a:r>
          </a:p>
          <a:p>
            <a:pPr marL="365760" indent="-256032">
              <a:lnSpc>
                <a:spcPct val="80000"/>
              </a:lnSpc>
              <a:defRPr/>
            </a:pPr>
            <a:r>
              <a:rPr lang="en-CA" altLang="en-US" sz="2400" dirty="0">
                <a:latin typeface="Gill Sans MT" panose="020B0502020104020203" pitchFamily="34" charset="0"/>
              </a:rPr>
              <a:t>	After calling 911 begin rescue breathing/CPR.</a:t>
            </a:r>
          </a:p>
          <a:p>
            <a:pPr marL="365760" indent="-256032">
              <a:lnSpc>
                <a:spcPct val="80000"/>
              </a:lnSpc>
              <a:defRPr/>
            </a:pPr>
            <a:endParaRPr lang="en-US" altLang="en-US" sz="2400" dirty="0">
              <a:latin typeface="Gill Sans MT" panose="020B0502020104020203" pitchFamily="34" charset="0"/>
            </a:endParaRPr>
          </a:p>
          <a:p>
            <a:pPr marL="365760" indent="-256032">
              <a:lnSpc>
                <a:spcPct val="80000"/>
              </a:lnSpc>
              <a:buFont typeface="Wingdings 3"/>
              <a:buChar char=""/>
              <a:defRPr/>
            </a:pPr>
            <a:r>
              <a:rPr lang="en-CA" altLang="en-US" sz="2400" dirty="0">
                <a:latin typeface="Gill Sans MT" panose="020B0502020104020203" pitchFamily="34" charset="0"/>
              </a:rPr>
              <a:t>The </a:t>
            </a:r>
            <a:r>
              <a:rPr lang="en-CA" altLang="en-US" sz="2400" b="1" dirty="0">
                <a:latin typeface="Gill Sans MT" panose="020B0502020104020203" pitchFamily="34" charset="0"/>
              </a:rPr>
              <a:t>seizure lasts longer than 5 minutes</a:t>
            </a:r>
            <a:r>
              <a:rPr lang="en-CA" altLang="en-US" sz="2400" dirty="0">
                <a:latin typeface="Gill Sans MT" panose="020B0502020104020203" pitchFamily="34" charset="0"/>
              </a:rPr>
              <a:t>. (The person may have entered a life-threatening state of prolonged seizure called status epilepticus). </a:t>
            </a:r>
          </a:p>
          <a:p>
            <a:pPr marL="365760" indent="-256032">
              <a:lnSpc>
                <a:spcPct val="80000"/>
              </a:lnSpc>
              <a:buFont typeface="Wingdings 3"/>
              <a:buChar char=""/>
              <a:defRPr/>
            </a:pPr>
            <a:endParaRPr lang="en-US" altLang="en-US" sz="2400" dirty="0">
              <a:latin typeface="Gill Sans MT" panose="020B0502020104020203" pitchFamily="34" charset="0"/>
            </a:endParaRPr>
          </a:p>
          <a:p>
            <a:pPr marL="365760" indent="-256032">
              <a:lnSpc>
                <a:spcPct val="80000"/>
              </a:lnSpc>
              <a:buFont typeface="Wingdings 3"/>
              <a:buChar char=""/>
              <a:defRPr/>
            </a:pPr>
            <a:r>
              <a:rPr lang="en-CA" altLang="en-US" sz="2400" b="1" dirty="0">
                <a:latin typeface="Gill Sans MT" panose="020B0502020104020203" pitchFamily="34" charset="0"/>
              </a:rPr>
              <a:t>More than one </a:t>
            </a:r>
            <a:r>
              <a:rPr lang="en-CA" altLang="en-US" sz="2400" dirty="0">
                <a:latin typeface="Gill Sans MT" panose="020B0502020104020203" pitchFamily="34" charset="0"/>
              </a:rPr>
              <a:t>seizure occurs within 24 hours, the person has diabetes or is pregnant. </a:t>
            </a:r>
          </a:p>
          <a:p>
            <a:pPr marL="109728">
              <a:lnSpc>
                <a:spcPct val="80000"/>
              </a:lnSpc>
              <a:defRPr/>
            </a:pPr>
            <a:endParaRPr lang="en-CA" altLang="en-US" sz="2400" dirty="0">
              <a:latin typeface="Gill Sans MT" panose="020B0502020104020203" pitchFamily="34" charset="0"/>
            </a:endParaRPr>
          </a:p>
          <a:p>
            <a:pPr marL="365760" indent="-256032">
              <a:lnSpc>
                <a:spcPct val="80000"/>
              </a:lnSpc>
              <a:buFont typeface="Wingdings 3"/>
              <a:buChar char=""/>
              <a:defRPr/>
            </a:pPr>
            <a:r>
              <a:rPr lang="en-US" altLang="en-US" sz="2400" dirty="0">
                <a:latin typeface="Gill Sans MT" panose="020B0502020104020203" pitchFamily="34" charset="0"/>
              </a:rPr>
              <a:t>This is the </a:t>
            </a:r>
            <a:r>
              <a:rPr lang="en-US" altLang="en-US" sz="2400" dirty="0" smtClean="0">
                <a:latin typeface="Gill Sans MT" panose="020B0502020104020203" pitchFamily="34" charset="0"/>
              </a:rPr>
              <a:t>student's </a:t>
            </a:r>
            <a:r>
              <a:rPr lang="en-US" altLang="en-US" sz="2400" b="1" dirty="0">
                <a:latin typeface="Gill Sans MT" panose="020B0502020104020203" pitchFamily="34" charset="0"/>
              </a:rPr>
              <a:t>first seizure</a:t>
            </a:r>
            <a:r>
              <a:rPr lang="en-US" altLang="en-US" sz="2400" dirty="0">
                <a:latin typeface="Gill Sans MT" panose="020B0502020104020203" pitchFamily="34" charset="0"/>
              </a:rPr>
              <a:t>; or if you don't know if the person has epilepsy. </a:t>
            </a:r>
          </a:p>
          <a:p>
            <a:pPr marL="365760" indent="-256032">
              <a:lnSpc>
                <a:spcPct val="80000"/>
              </a:lnSpc>
              <a:buFont typeface="Wingdings 3"/>
              <a:buChar char=""/>
              <a:defRPr/>
            </a:pPr>
            <a:endParaRPr lang="en-US" altLang="en-US" sz="2400" dirty="0">
              <a:latin typeface="Gill Sans MT" panose="020B0502020104020203" pitchFamily="34" charset="0"/>
            </a:endParaRPr>
          </a:p>
          <a:p>
            <a:pPr marL="365760" indent="-256032">
              <a:lnSpc>
                <a:spcPct val="80000"/>
              </a:lnSpc>
              <a:buFont typeface="Wingdings 3"/>
              <a:buChar char=""/>
              <a:defRPr/>
            </a:pPr>
            <a:r>
              <a:rPr lang="en-US" altLang="en-US" sz="2400" b="1" dirty="0">
                <a:latin typeface="Gill Sans MT" panose="020B0502020104020203" pitchFamily="34" charset="0"/>
              </a:rPr>
              <a:t>Serious injuries </a:t>
            </a:r>
            <a:r>
              <a:rPr lang="en-US" altLang="en-US" sz="2400" dirty="0">
                <a:latin typeface="Gill Sans MT" panose="020B0502020104020203" pitchFamily="34" charset="0"/>
              </a:rPr>
              <a:t>have occurred</a:t>
            </a:r>
          </a:p>
        </p:txBody>
      </p:sp>
    </p:spTree>
    <p:extLst>
      <p:ext uri="{BB962C8B-B14F-4D97-AF65-F5344CB8AC3E}">
        <p14:creationId xmlns:p14="http://schemas.microsoft.com/office/powerpoint/2010/main" val="1303972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solidFill>
                  <a:srgbClr val="2F4F88"/>
                </a:solidFill>
                <a:latin typeface="Gill Sans MT" panose="020B0502020104020203" pitchFamily="34" charset="0"/>
              </a:rPr>
              <a:t>Case Study</a:t>
            </a:r>
            <a:endParaRPr lang="en-CA" sz="3600" dirty="0">
              <a:solidFill>
                <a:srgbClr val="2F4F88"/>
              </a:solidFill>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CA" sz="3200" dirty="0" smtClean="0">
                <a:latin typeface="Gill Sans MT" panose="020B0502020104020203" pitchFamily="34" charset="0"/>
              </a:rPr>
              <a:t>You notice your student seems unwell.  She cries out suddenly, falls down, and her body becomes stiff and starts to shake. </a:t>
            </a:r>
          </a:p>
          <a:p>
            <a:pPr marL="0" indent="0">
              <a:buNone/>
            </a:pPr>
            <a:r>
              <a:rPr lang="en-CA" sz="3200" dirty="0" smtClean="0">
                <a:latin typeface="Gill Sans MT" panose="020B0502020104020203" pitchFamily="34" charset="0"/>
              </a:rPr>
              <a:t> What type of seizure do you </a:t>
            </a:r>
          </a:p>
          <a:p>
            <a:pPr marL="0" indent="0">
              <a:buNone/>
            </a:pPr>
            <a:r>
              <a:rPr lang="en-CA" sz="3200" dirty="0">
                <a:latin typeface="Gill Sans MT" panose="020B0502020104020203" pitchFamily="34" charset="0"/>
              </a:rPr>
              <a:t> </a:t>
            </a:r>
            <a:r>
              <a:rPr lang="en-CA" sz="3200" dirty="0" smtClean="0">
                <a:latin typeface="Gill Sans MT" panose="020B0502020104020203" pitchFamily="34" charset="0"/>
              </a:rPr>
              <a:t>think this might be? </a:t>
            </a:r>
          </a:p>
          <a:p>
            <a:pPr>
              <a:buFont typeface="Wingdings" panose="05000000000000000000" pitchFamily="2" charset="2"/>
              <a:buChar char="Ø"/>
            </a:pPr>
            <a:r>
              <a:rPr lang="en-CA" sz="2800" dirty="0" smtClean="0">
                <a:latin typeface="Gill Sans MT" panose="020B0502020104020203" pitchFamily="34" charset="0"/>
              </a:rPr>
              <a:t>Tonic-clonic</a:t>
            </a:r>
          </a:p>
          <a:p>
            <a:pPr>
              <a:buFont typeface="Wingdings" panose="05000000000000000000" pitchFamily="2" charset="2"/>
              <a:buChar char="Ø"/>
            </a:pPr>
            <a:r>
              <a:rPr lang="en-CA" sz="2800" dirty="0" smtClean="0">
                <a:latin typeface="Gill Sans MT" panose="020B0502020104020203" pitchFamily="34" charset="0"/>
              </a:rPr>
              <a:t>Absence</a:t>
            </a:r>
          </a:p>
          <a:p>
            <a:pPr>
              <a:buFont typeface="Wingdings" panose="05000000000000000000" pitchFamily="2" charset="2"/>
              <a:buChar char="Ø"/>
            </a:pPr>
            <a:r>
              <a:rPr lang="en-CA" sz="2800" dirty="0" smtClean="0">
                <a:latin typeface="Gill Sans MT" panose="020B0502020104020203" pitchFamily="34" charset="0"/>
              </a:rPr>
              <a:t>Focal</a:t>
            </a:r>
          </a:p>
          <a:p>
            <a:pPr>
              <a:buFont typeface="Wingdings" panose="05000000000000000000" pitchFamily="2" charset="2"/>
              <a:buChar char="Ø"/>
            </a:pPr>
            <a:endParaRPr lang="en-CA" dirty="0"/>
          </a:p>
        </p:txBody>
      </p:sp>
      <p:sp>
        <p:nvSpPr>
          <p:cNvPr id="4" name="Text Placeholder 3"/>
          <p:cNvSpPr>
            <a:spLocks noGrp="1"/>
          </p:cNvSpPr>
          <p:nvPr>
            <p:ph type="body" sz="half" idx="2"/>
          </p:nvPr>
        </p:nvSpPr>
        <p:spPr/>
        <p:txBody>
          <a:bodyPr>
            <a:normAutofit/>
          </a:bodyPr>
          <a:lstStyle/>
          <a:p>
            <a:r>
              <a:rPr lang="en-CA" sz="2400" dirty="0" smtClean="0">
                <a:latin typeface="Gill Sans MT" panose="020B0502020104020203" pitchFamily="34" charset="0"/>
              </a:rPr>
              <a:t>In this scenario you are already aware that this student lives with epilepsy and may experience a seizure while at school </a:t>
            </a:r>
            <a:endParaRPr lang="en-CA" sz="2400" dirty="0">
              <a:latin typeface="Gill Sans MT" panose="020B0502020104020203" pitchFamily="34" charset="0"/>
            </a:endParaRPr>
          </a:p>
        </p:txBody>
      </p:sp>
      <p:sp>
        <p:nvSpPr>
          <p:cNvPr id="5" name="Footer Placeholder 4"/>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5262" y="3491547"/>
            <a:ext cx="2216215" cy="3097406"/>
          </a:xfrm>
          <a:prstGeom prst="rect">
            <a:avLst/>
          </a:prstGeom>
        </p:spPr>
      </p:pic>
      <p:sp>
        <p:nvSpPr>
          <p:cNvPr id="7" name="TextBox 6"/>
          <p:cNvSpPr txBox="1"/>
          <p:nvPr/>
        </p:nvSpPr>
        <p:spPr>
          <a:xfrm>
            <a:off x="914400" y="5544979"/>
            <a:ext cx="4754880" cy="246221"/>
          </a:xfrm>
          <a:prstGeom prst="rect">
            <a:avLst/>
          </a:prstGeom>
          <a:noFill/>
        </p:spPr>
        <p:txBody>
          <a:bodyPr wrap="square" rtlCol="0">
            <a:spAutoFit/>
          </a:bodyPr>
          <a:lstStyle/>
          <a:p>
            <a:r>
              <a:rPr lang="en-CA" sz="1000" dirty="0">
                <a:hlinkClick r:id="rId4"/>
              </a:rPr>
              <a:t> </a:t>
            </a:r>
            <a:r>
              <a:rPr lang="en-CA" sz="1000" u="sng" dirty="0" smtClean="0">
                <a:hlinkClick r:id="rId4"/>
              </a:rPr>
              <a:t>Adapted from    </a:t>
            </a:r>
            <a:r>
              <a:rPr lang="en-CA" sz="1000" dirty="0">
                <a:hlinkClick r:id="rId4"/>
              </a:rPr>
              <a:t>For Educators – Epilepsy </a:t>
            </a:r>
            <a:r>
              <a:rPr lang="en-CA" sz="1000" dirty="0" smtClean="0">
                <a:hlinkClick r:id="rId4"/>
              </a:rPr>
              <a:t>Ontario</a:t>
            </a:r>
            <a:endParaRPr lang="en-CA" sz="1000" dirty="0">
              <a:latin typeface="Gill Sans MT" panose="020B0502020104020203" pitchFamily="34" charset="0"/>
            </a:endParaRPr>
          </a:p>
        </p:txBody>
      </p:sp>
    </p:spTree>
    <p:extLst>
      <p:ext uri="{BB962C8B-B14F-4D97-AF65-F5344CB8AC3E}">
        <p14:creationId xmlns:p14="http://schemas.microsoft.com/office/powerpoint/2010/main" val="1046690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584775"/>
          </a:xfrm>
        </p:spPr>
        <p:txBody>
          <a:bodyPr/>
          <a:lstStyle/>
          <a:p>
            <a:r>
              <a:rPr lang="en-CA" dirty="0" smtClean="0">
                <a:solidFill>
                  <a:srgbClr val="2F4F88"/>
                </a:solidFill>
              </a:rPr>
              <a:t>Case Study</a:t>
            </a:r>
            <a:endParaRPr lang="en-CA" dirty="0">
              <a:solidFill>
                <a:srgbClr val="2F4F88"/>
              </a:solidFill>
            </a:endParaRPr>
          </a:p>
        </p:txBody>
      </p:sp>
      <p:sp>
        <p:nvSpPr>
          <p:cNvPr id="3" name="Footer Placeholder 2"/>
          <p:cNvSpPr>
            <a:spLocks noGrp="1"/>
          </p:cNvSpPr>
          <p:nvPr>
            <p:ph type="ftr" sz="quarter" idx="11"/>
          </p:nvPr>
        </p:nvSpPr>
        <p:spPr/>
        <p:txBody>
          <a:bodyPr/>
          <a:lstStyle/>
          <a:p>
            <a:endParaRPr lang="en-US" dirty="0"/>
          </a:p>
        </p:txBody>
      </p:sp>
      <p:sp>
        <p:nvSpPr>
          <p:cNvPr id="4" name="TextBox 3"/>
          <p:cNvSpPr txBox="1"/>
          <p:nvPr/>
        </p:nvSpPr>
        <p:spPr>
          <a:xfrm>
            <a:off x="937260" y="1428750"/>
            <a:ext cx="3257550" cy="2308324"/>
          </a:xfrm>
          <a:prstGeom prst="rect">
            <a:avLst/>
          </a:prstGeom>
          <a:noFill/>
        </p:spPr>
        <p:txBody>
          <a:bodyPr wrap="square" rtlCol="0">
            <a:spAutoFit/>
          </a:bodyPr>
          <a:lstStyle/>
          <a:p>
            <a:r>
              <a:rPr lang="en-CA" sz="2400" dirty="0" smtClean="0"/>
              <a:t>This student is likely to be experiencing a tonic-clonic seizure.  </a:t>
            </a:r>
          </a:p>
          <a:p>
            <a:r>
              <a:rPr lang="en-CA" sz="2400" dirty="0" smtClean="0"/>
              <a:t>What is your next action?</a:t>
            </a:r>
            <a:endParaRPr lang="en-CA" sz="2400" dirty="0"/>
          </a:p>
        </p:txBody>
      </p:sp>
      <p:sp>
        <p:nvSpPr>
          <p:cNvPr id="5" name="TextBox 4"/>
          <p:cNvSpPr txBox="1"/>
          <p:nvPr/>
        </p:nvSpPr>
        <p:spPr>
          <a:xfrm>
            <a:off x="4914900" y="1714500"/>
            <a:ext cx="2457450" cy="646331"/>
          </a:xfrm>
          <a:prstGeom prst="rect">
            <a:avLst/>
          </a:prstGeom>
          <a:solidFill>
            <a:srgbClr val="00B0F0"/>
          </a:solidFill>
        </p:spPr>
        <p:txBody>
          <a:bodyPr wrap="square" rtlCol="0">
            <a:spAutoFit/>
          </a:bodyPr>
          <a:lstStyle/>
          <a:p>
            <a:r>
              <a:rPr lang="en-CA" dirty="0" smtClean="0"/>
              <a:t>Option 1: </a:t>
            </a:r>
          </a:p>
          <a:p>
            <a:r>
              <a:rPr lang="en-CA" dirty="0" smtClean="0"/>
              <a:t>Call 911.</a:t>
            </a:r>
            <a:endParaRPr lang="en-CA" dirty="0"/>
          </a:p>
        </p:txBody>
      </p:sp>
      <p:sp>
        <p:nvSpPr>
          <p:cNvPr id="6" name="TextBox 5"/>
          <p:cNvSpPr txBox="1"/>
          <p:nvPr/>
        </p:nvSpPr>
        <p:spPr>
          <a:xfrm>
            <a:off x="4914900" y="2872348"/>
            <a:ext cx="5772150" cy="923330"/>
          </a:xfrm>
          <a:prstGeom prst="rect">
            <a:avLst/>
          </a:prstGeom>
          <a:solidFill>
            <a:srgbClr val="00B0F0"/>
          </a:solidFill>
        </p:spPr>
        <p:txBody>
          <a:bodyPr wrap="square" rtlCol="0">
            <a:spAutoFit/>
          </a:bodyPr>
          <a:lstStyle/>
          <a:p>
            <a:r>
              <a:rPr lang="en-CA" dirty="0" smtClean="0"/>
              <a:t>Option 2:</a:t>
            </a:r>
          </a:p>
          <a:p>
            <a:r>
              <a:rPr lang="en-CA" dirty="0" smtClean="0"/>
              <a:t>Stay calm, clear a space around the student and protect them from harm.</a:t>
            </a:r>
            <a:endParaRPr lang="en-CA" dirty="0"/>
          </a:p>
        </p:txBody>
      </p:sp>
      <p:sp>
        <p:nvSpPr>
          <p:cNvPr id="7" name="TextBox 6"/>
          <p:cNvSpPr txBox="1"/>
          <p:nvPr/>
        </p:nvSpPr>
        <p:spPr>
          <a:xfrm>
            <a:off x="4914900" y="4240530"/>
            <a:ext cx="5909310" cy="923330"/>
          </a:xfrm>
          <a:prstGeom prst="rect">
            <a:avLst/>
          </a:prstGeom>
          <a:solidFill>
            <a:srgbClr val="00B0F0"/>
          </a:solidFill>
        </p:spPr>
        <p:txBody>
          <a:bodyPr wrap="square" rtlCol="0">
            <a:spAutoFit/>
          </a:bodyPr>
          <a:lstStyle/>
          <a:p>
            <a:r>
              <a:rPr lang="en-CA" dirty="0" smtClean="0"/>
              <a:t>Option 3:</a:t>
            </a:r>
          </a:p>
          <a:p>
            <a:r>
              <a:rPr lang="en-CA" dirty="0" smtClean="0"/>
              <a:t>Restrain the student and put something in her mouth to keep her from biting down.</a:t>
            </a:r>
            <a:endParaRPr lang="en-CA" dirty="0"/>
          </a:p>
        </p:txBody>
      </p:sp>
      <p:sp>
        <p:nvSpPr>
          <p:cNvPr id="8" name="TextBox 7"/>
          <p:cNvSpPr txBox="1"/>
          <p:nvPr/>
        </p:nvSpPr>
        <p:spPr>
          <a:xfrm>
            <a:off x="1017270" y="5760720"/>
            <a:ext cx="3897630" cy="246221"/>
          </a:xfrm>
          <a:prstGeom prst="rect">
            <a:avLst/>
          </a:prstGeom>
          <a:noFill/>
        </p:spPr>
        <p:txBody>
          <a:bodyPr wrap="square" rtlCol="0">
            <a:spAutoFit/>
          </a:bodyPr>
          <a:lstStyle/>
          <a:p>
            <a:r>
              <a:rPr lang="en-CA" sz="1000" u="sng" dirty="0">
                <a:latin typeface="Gill Sans MT" panose="020B0502020104020203" pitchFamily="34" charset="0"/>
                <a:hlinkClick r:id="rId3"/>
              </a:rPr>
              <a:t>Adapted from    </a:t>
            </a:r>
            <a:r>
              <a:rPr lang="en-CA" sz="1000" dirty="0">
                <a:latin typeface="Gill Sans MT" panose="020B0502020104020203" pitchFamily="34" charset="0"/>
                <a:hlinkClick r:id="rId3"/>
              </a:rPr>
              <a:t>For Educators – Epilepsy Ontario</a:t>
            </a:r>
            <a:endParaRPr lang="en-CA" sz="1000" dirty="0">
              <a:latin typeface="Gill Sans MT" panose="020B0502020104020203" pitchFamily="34" charset="0"/>
            </a:endParaRPr>
          </a:p>
        </p:txBody>
      </p:sp>
    </p:spTree>
    <p:extLst>
      <p:ext uri="{BB962C8B-B14F-4D97-AF65-F5344CB8AC3E}">
        <p14:creationId xmlns:p14="http://schemas.microsoft.com/office/powerpoint/2010/main" val="4183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Family Responsibility</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334537" y="1166843"/>
            <a:ext cx="8809463" cy="4893647"/>
          </a:xfrm>
          <a:prstGeom prst="rect">
            <a:avLst/>
          </a:prstGeom>
        </p:spPr>
        <p:txBody>
          <a:bodyPr wrap="square">
            <a:spAutoFit/>
          </a:bodyPr>
          <a:lstStyle/>
          <a:p>
            <a:pPr marL="452628" indent="-342900">
              <a:buFont typeface="Wingdings" panose="05000000000000000000" pitchFamily="2" charset="2"/>
              <a:buChar char="Ø"/>
              <a:defRPr/>
            </a:pPr>
            <a:r>
              <a:rPr lang="en-US" altLang="en-US" sz="2400" dirty="0" smtClean="0">
                <a:latin typeface="Gill Sans MT" panose="020B0502020104020203" pitchFamily="34" charset="0"/>
              </a:rPr>
              <a:t>Provide specific </a:t>
            </a:r>
            <a:r>
              <a:rPr lang="en-US" altLang="en-US" sz="2400" dirty="0">
                <a:latin typeface="Gill Sans MT" panose="020B0502020104020203" pitchFamily="34" charset="0"/>
              </a:rPr>
              <a:t>information about </a:t>
            </a:r>
            <a:r>
              <a:rPr lang="en-US" altLang="en-US" sz="2400" dirty="0" smtClean="0">
                <a:latin typeface="Gill Sans MT" panose="020B0502020104020203" pitchFamily="34" charset="0"/>
              </a:rPr>
              <a:t>their child</a:t>
            </a:r>
            <a:endParaRPr lang="en-US" altLang="en-US" sz="2400" dirty="0">
              <a:latin typeface="Gill Sans MT" panose="020B0502020104020203" pitchFamily="34" charset="0"/>
            </a:endParaRPr>
          </a:p>
          <a:p>
            <a:pPr marL="452628" indent="-342900">
              <a:buFont typeface="Wingdings" panose="05000000000000000000" pitchFamily="2" charset="2"/>
              <a:buChar char="Ø"/>
              <a:defRPr/>
            </a:pPr>
            <a:endParaRPr lang="en-US" altLang="en-US" sz="2400" dirty="0">
              <a:latin typeface="Gill Sans MT" panose="020B0502020104020203" pitchFamily="34" charset="0"/>
            </a:endParaRPr>
          </a:p>
          <a:p>
            <a:pPr marL="452628" indent="-342900">
              <a:buFont typeface="Wingdings" panose="05000000000000000000" pitchFamily="2" charset="2"/>
              <a:buChar char="Ø"/>
              <a:defRPr/>
            </a:pPr>
            <a:r>
              <a:rPr lang="en-US" altLang="en-US" sz="2400" dirty="0" smtClean="0">
                <a:latin typeface="Gill Sans MT" panose="020B0502020104020203" pitchFamily="34" charset="0"/>
              </a:rPr>
              <a:t>Consult </a:t>
            </a:r>
            <a:r>
              <a:rPr lang="en-US" altLang="en-US" sz="2400" dirty="0">
                <a:latin typeface="Gill Sans MT" panose="020B0502020104020203" pitchFamily="34" charset="0"/>
              </a:rPr>
              <a:t>with their Doctor and </a:t>
            </a:r>
            <a:r>
              <a:rPr lang="en-US" altLang="en-US" sz="2400" dirty="0" smtClean="0">
                <a:latin typeface="Gill Sans MT" panose="020B0502020104020203" pitchFamily="34" charset="0"/>
              </a:rPr>
              <a:t>provide </a:t>
            </a:r>
            <a:r>
              <a:rPr lang="en-US" altLang="en-US" sz="2400" dirty="0">
                <a:latin typeface="Gill Sans MT" panose="020B0502020104020203" pitchFamily="34" charset="0"/>
              </a:rPr>
              <a:t>the school with an annual </a:t>
            </a:r>
            <a:r>
              <a:rPr lang="en-US" altLang="en-US" sz="2400" b="1" dirty="0">
                <a:latin typeface="Gill Sans MT" panose="020B0502020104020203" pitchFamily="34" charset="0"/>
              </a:rPr>
              <a:t>Medical Alert Planning Protocol</a:t>
            </a:r>
          </a:p>
          <a:p>
            <a:pPr marL="452628" indent="-342900">
              <a:buFont typeface="Wingdings" panose="05000000000000000000" pitchFamily="2" charset="2"/>
              <a:buChar char="Ø"/>
              <a:defRPr/>
            </a:pPr>
            <a:endParaRPr lang="en-US" altLang="en-US" sz="2400" b="1" dirty="0">
              <a:latin typeface="Gill Sans MT" panose="020B0502020104020203" pitchFamily="34" charset="0"/>
            </a:endParaRPr>
          </a:p>
          <a:p>
            <a:pPr marL="452628" indent="-342900">
              <a:buFont typeface="Wingdings" panose="05000000000000000000" pitchFamily="2" charset="2"/>
              <a:buChar char="Ø"/>
              <a:defRPr/>
            </a:pPr>
            <a:r>
              <a:rPr lang="en-US" altLang="en-US" sz="2400" dirty="0" smtClean="0">
                <a:latin typeface="Gill Sans MT" panose="020B0502020104020203" pitchFamily="34" charset="0"/>
              </a:rPr>
              <a:t>Supply labelled medications</a:t>
            </a:r>
            <a:endParaRPr lang="en-US" altLang="en-US" sz="2400" dirty="0">
              <a:latin typeface="Gill Sans MT" panose="020B0502020104020203" pitchFamily="34" charset="0"/>
            </a:endParaRPr>
          </a:p>
          <a:p>
            <a:pPr marL="109728">
              <a:defRPr/>
            </a:pPr>
            <a:r>
              <a:rPr lang="en-US" altLang="en-US" sz="2400" dirty="0">
                <a:latin typeface="Gill Sans MT" panose="020B0502020104020203" pitchFamily="34" charset="0"/>
              </a:rPr>
              <a:t> </a:t>
            </a:r>
          </a:p>
          <a:p>
            <a:pPr marL="452628" indent="-342900">
              <a:buFont typeface="Wingdings" panose="05000000000000000000" pitchFamily="2" charset="2"/>
              <a:buChar char="Ø"/>
              <a:defRPr/>
            </a:pPr>
            <a:r>
              <a:rPr lang="en-US" altLang="en-US" sz="2400" dirty="0" smtClean="0">
                <a:latin typeface="Gill Sans MT" panose="020B0502020104020203" pitchFamily="34" charset="0"/>
              </a:rPr>
              <a:t>Make </a:t>
            </a:r>
            <a:r>
              <a:rPr lang="en-US" altLang="en-US" sz="2400" dirty="0">
                <a:latin typeface="Gill Sans MT" panose="020B0502020104020203" pitchFamily="34" charset="0"/>
              </a:rPr>
              <a:t>treatment decisions</a:t>
            </a:r>
          </a:p>
          <a:p>
            <a:pPr marL="452628" indent="-342900">
              <a:buFont typeface="Wingdings" panose="05000000000000000000" pitchFamily="2" charset="2"/>
              <a:buChar char="Ø"/>
              <a:defRPr/>
            </a:pPr>
            <a:endParaRPr lang="en-US" altLang="en-US" sz="2400" dirty="0">
              <a:latin typeface="Gill Sans MT" panose="020B0502020104020203" pitchFamily="34" charset="0"/>
            </a:endParaRPr>
          </a:p>
          <a:p>
            <a:pPr marL="452628" indent="-342900">
              <a:buFont typeface="Wingdings" panose="05000000000000000000" pitchFamily="2" charset="2"/>
              <a:buChar char="Ø"/>
              <a:defRPr/>
            </a:pPr>
            <a:r>
              <a:rPr lang="en-US" altLang="en-US" sz="2400" dirty="0" smtClean="0">
                <a:latin typeface="Gill Sans MT" panose="020B0502020104020203" pitchFamily="34" charset="0"/>
              </a:rPr>
              <a:t>Ensure </a:t>
            </a:r>
            <a:r>
              <a:rPr lang="en-US" altLang="en-US" sz="2400" dirty="0">
                <a:latin typeface="Gill Sans MT" panose="020B0502020104020203" pitchFamily="34" charset="0"/>
              </a:rPr>
              <a:t>student </a:t>
            </a:r>
            <a:r>
              <a:rPr lang="en-US" altLang="en-US" sz="2400" dirty="0" smtClean="0">
                <a:latin typeface="Gill Sans MT" panose="020B0502020104020203" pitchFamily="34" charset="0"/>
              </a:rPr>
              <a:t>wears a </a:t>
            </a:r>
            <a:r>
              <a:rPr lang="en-US" altLang="en-US" sz="2400" dirty="0">
                <a:latin typeface="Gill Sans MT" panose="020B0502020104020203" pitchFamily="34" charset="0"/>
              </a:rPr>
              <a:t>Medic Alert </a:t>
            </a:r>
            <a:r>
              <a:rPr lang="en-US" altLang="en-US" sz="2400" dirty="0" smtClean="0">
                <a:latin typeface="Gill Sans MT" panose="020B0502020104020203" pitchFamily="34" charset="0"/>
              </a:rPr>
              <a:t>identification </a:t>
            </a:r>
            <a:r>
              <a:rPr lang="en-US" altLang="en-US" sz="2400" dirty="0">
                <a:latin typeface="Gill Sans MT" panose="020B0502020104020203" pitchFamily="34" charset="0"/>
              </a:rPr>
              <a:t>at all times</a:t>
            </a:r>
          </a:p>
          <a:p>
            <a:pPr marL="452628" indent="-342900">
              <a:buFont typeface="Wingdings" panose="05000000000000000000" pitchFamily="2" charset="2"/>
              <a:buChar char="Ø"/>
              <a:defRPr/>
            </a:pPr>
            <a:endParaRPr lang="en-US" altLang="en-US" sz="2400" dirty="0">
              <a:latin typeface="Gill Sans MT" panose="020B0502020104020203" pitchFamily="34" charset="0"/>
            </a:endParaRPr>
          </a:p>
          <a:p>
            <a:pPr marL="452628" indent="-342900">
              <a:buFont typeface="Wingdings" panose="05000000000000000000" pitchFamily="2" charset="2"/>
              <a:buChar char="Ø"/>
              <a:defRPr/>
            </a:pPr>
            <a:r>
              <a:rPr lang="en-US" altLang="en-US" sz="2400" dirty="0" smtClean="0">
                <a:latin typeface="Gill Sans MT" panose="020B0502020104020203" pitchFamily="34" charset="0"/>
              </a:rPr>
              <a:t>Communicate with </a:t>
            </a:r>
            <a:r>
              <a:rPr lang="en-US" altLang="en-US" sz="2400" dirty="0">
                <a:latin typeface="Gill Sans MT" panose="020B0502020104020203" pitchFamily="34" charset="0"/>
              </a:rPr>
              <a:t>the school especially when there is a significant medical change with the student</a:t>
            </a:r>
          </a:p>
        </p:txBody>
      </p:sp>
      <p:pic>
        <p:nvPicPr>
          <p:cNvPr id="3" name="Picture 2"/>
          <p:cNvPicPr>
            <a:picLocks noChangeAspect="1"/>
          </p:cNvPicPr>
          <p:nvPr/>
        </p:nvPicPr>
        <p:blipFill>
          <a:blip r:embed="rId4"/>
          <a:stretch>
            <a:fillRect/>
          </a:stretch>
        </p:blipFill>
        <p:spPr>
          <a:xfrm>
            <a:off x="9249871" y="1128924"/>
            <a:ext cx="2476500" cy="2514600"/>
          </a:xfrm>
          <a:prstGeom prst="rect">
            <a:avLst/>
          </a:prstGeom>
        </p:spPr>
      </p:pic>
      <p:pic>
        <p:nvPicPr>
          <p:cNvPr id="10" name="Picture 9"/>
          <p:cNvPicPr>
            <a:picLocks noChangeAspect="1"/>
          </p:cNvPicPr>
          <p:nvPr/>
        </p:nvPicPr>
        <p:blipFill>
          <a:blip r:embed="rId5"/>
          <a:stretch>
            <a:fillRect/>
          </a:stretch>
        </p:blipFill>
        <p:spPr>
          <a:xfrm>
            <a:off x="9807083" y="4315330"/>
            <a:ext cx="1362075" cy="1428750"/>
          </a:xfrm>
          <a:prstGeom prst="rect">
            <a:avLst/>
          </a:prstGeom>
        </p:spPr>
      </p:pic>
    </p:spTree>
    <p:extLst>
      <p:ext uri="{BB962C8B-B14F-4D97-AF65-F5344CB8AC3E}">
        <p14:creationId xmlns:p14="http://schemas.microsoft.com/office/powerpoint/2010/main" val="410377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000099"/>
                </a:solidFill>
              </a:rPr>
              <a:t>Goal</a:t>
            </a:r>
            <a:endParaRPr lang="en-CA" sz="4400" dirty="0">
              <a:solidFill>
                <a:srgbClr val="000099"/>
              </a:solidFill>
            </a:endParaRPr>
          </a:p>
        </p:txBody>
      </p:sp>
      <p:grpSp>
        <p:nvGrpSpPr>
          <p:cNvPr id="4" name="Group 3"/>
          <p:cNvGrpSpPr/>
          <p:nvPr/>
        </p:nvGrpSpPr>
        <p:grpSpPr>
          <a:xfrm>
            <a:off x="10816242" y="72058"/>
            <a:ext cx="1375758" cy="545536"/>
            <a:chOff x="275242" y="0"/>
            <a:chExt cx="1375758" cy="545536"/>
          </a:xfrm>
        </p:grpSpPr>
        <p:sp>
          <p:nvSpPr>
            <p:cNvPr id="5" name="Freeform 5"/>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751114" y="1178825"/>
            <a:ext cx="9707336" cy="5324535"/>
          </a:xfrm>
          <a:prstGeom prst="rect">
            <a:avLst/>
          </a:prstGeom>
        </p:spPr>
        <p:txBody>
          <a:bodyPr wrap="square">
            <a:spAutoFit/>
          </a:bodyPr>
          <a:lstStyle/>
          <a:p>
            <a:pPr marL="365760" indent="-256032">
              <a:buFont typeface="Wingdings 3"/>
              <a:buChar char=""/>
              <a:defRPr/>
            </a:pPr>
            <a:endParaRPr lang="en-US" sz="2800" b="1" dirty="0" smtClean="0">
              <a:latin typeface="Gill Sans MT" panose="020B0502020104020203" pitchFamily="34" charset="0"/>
            </a:endParaRPr>
          </a:p>
          <a:p>
            <a:pPr marL="109728">
              <a:defRPr/>
            </a:pPr>
            <a:r>
              <a:rPr lang="en-US" sz="3200" dirty="0" smtClean="0">
                <a:latin typeface="Gill Sans MT" panose="020B0502020104020203" pitchFamily="34" charset="0"/>
              </a:rPr>
              <a:t>To </a:t>
            </a:r>
            <a:r>
              <a:rPr lang="en-US" sz="3200" dirty="0">
                <a:latin typeface="Gill Sans MT" panose="020B0502020104020203" pitchFamily="34" charset="0"/>
              </a:rPr>
              <a:t>help increase your knowledge </a:t>
            </a:r>
            <a:r>
              <a:rPr lang="en-US" sz="3200" dirty="0" smtClean="0">
                <a:latin typeface="Gill Sans MT" panose="020B0502020104020203" pitchFamily="34" charset="0"/>
              </a:rPr>
              <a:t>of:</a:t>
            </a:r>
          </a:p>
          <a:p>
            <a:pPr marL="566928" indent="-457200">
              <a:buFont typeface="Wingdings" panose="05000000000000000000" pitchFamily="2" charset="2"/>
              <a:buChar char="Ø"/>
              <a:defRPr/>
            </a:pPr>
            <a:r>
              <a:rPr lang="en-US" sz="3200" dirty="0" smtClean="0">
                <a:latin typeface="Gill Sans MT" panose="020B0502020104020203" pitchFamily="34" charset="0"/>
              </a:rPr>
              <a:t>Seizures</a:t>
            </a:r>
          </a:p>
          <a:p>
            <a:pPr marL="566928" indent="-457200">
              <a:buFont typeface="Wingdings" panose="05000000000000000000" pitchFamily="2" charset="2"/>
              <a:buChar char="Ø"/>
              <a:defRPr/>
            </a:pPr>
            <a:endParaRPr lang="en-US" sz="3200" dirty="0" smtClean="0">
              <a:latin typeface="Gill Sans MT" panose="020B0502020104020203" pitchFamily="34" charset="0"/>
            </a:endParaRPr>
          </a:p>
          <a:p>
            <a:pPr marL="566928" indent="-457200">
              <a:buFont typeface="Wingdings" panose="05000000000000000000" pitchFamily="2" charset="2"/>
              <a:buChar char="Ø"/>
              <a:defRPr/>
            </a:pPr>
            <a:r>
              <a:rPr lang="en-US" sz="3200" dirty="0" smtClean="0">
                <a:latin typeface="Gill Sans MT" panose="020B0502020104020203" pitchFamily="34" charset="0"/>
              </a:rPr>
              <a:t>Epilepsy</a:t>
            </a:r>
          </a:p>
          <a:p>
            <a:pPr marL="566928" indent="-457200">
              <a:buFont typeface="Wingdings" panose="05000000000000000000" pitchFamily="2" charset="2"/>
              <a:buChar char="Ø"/>
              <a:defRPr/>
            </a:pPr>
            <a:endParaRPr lang="en-US" sz="3200" dirty="0" smtClean="0">
              <a:latin typeface="Gill Sans MT" panose="020B0502020104020203" pitchFamily="34" charset="0"/>
            </a:endParaRPr>
          </a:p>
          <a:p>
            <a:pPr marL="566928" indent="-457200">
              <a:buFont typeface="Wingdings" panose="05000000000000000000" pitchFamily="2" charset="2"/>
              <a:buChar char="Ø"/>
              <a:defRPr/>
            </a:pPr>
            <a:r>
              <a:rPr lang="en-US" sz="3200" dirty="0" smtClean="0">
                <a:latin typeface="Gill Sans MT" panose="020B0502020104020203" pitchFamily="34" charset="0"/>
              </a:rPr>
              <a:t>how to best support the student </a:t>
            </a:r>
            <a:r>
              <a:rPr lang="en-US" sz="3200" dirty="0">
                <a:latin typeface="Gill Sans MT" panose="020B0502020104020203" pitchFamily="34" charset="0"/>
              </a:rPr>
              <a:t>with </a:t>
            </a:r>
            <a:r>
              <a:rPr lang="en-US" sz="3200" dirty="0" smtClean="0">
                <a:latin typeface="Gill Sans MT" panose="020B0502020104020203" pitchFamily="34" charset="0"/>
              </a:rPr>
              <a:t>epilepsy</a:t>
            </a:r>
          </a:p>
          <a:p>
            <a:pPr marL="566928" indent="-457200">
              <a:buFont typeface="Wingdings" panose="05000000000000000000" pitchFamily="2" charset="2"/>
              <a:buChar char="Ø"/>
              <a:defRPr/>
            </a:pPr>
            <a:endParaRPr lang="en-US" sz="3200" dirty="0" smtClean="0">
              <a:latin typeface="Gill Sans MT" panose="020B0502020104020203" pitchFamily="34" charset="0"/>
            </a:endParaRPr>
          </a:p>
          <a:p>
            <a:pPr marL="566928" indent="-457200">
              <a:buFont typeface="Wingdings" panose="05000000000000000000" pitchFamily="2" charset="2"/>
              <a:buChar char="Ø"/>
              <a:defRPr/>
            </a:pPr>
            <a:r>
              <a:rPr lang="en-US" sz="3200" dirty="0">
                <a:latin typeface="Gill Sans MT" panose="020B0502020104020203" pitchFamily="34" charset="0"/>
              </a:rPr>
              <a:t>basic first aid procedures </a:t>
            </a:r>
            <a:r>
              <a:rPr lang="en-US" sz="3200" dirty="0" smtClean="0">
                <a:latin typeface="Gill Sans MT" panose="020B0502020104020203" pitchFamily="34" charset="0"/>
              </a:rPr>
              <a:t>for seizures</a:t>
            </a:r>
            <a:endParaRPr lang="en-US" sz="3200" dirty="0">
              <a:latin typeface="Gill Sans MT" panose="020B0502020104020203" pitchFamily="34" charset="0"/>
            </a:endParaRPr>
          </a:p>
          <a:p>
            <a:pPr marL="365760" indent="-256032">
              <a:buFont typeface="Wingdings 3"/>
              <a:buChar char=""/>
              <a:defRPr/>
            </a:pPr>
            <a:endParaRPr lang="en-US" sz="2800" b="1" dirty="0" smtClean="0">
              <a:latin typeface="Gill Sans MT" panose="020B0502020104020203" pitchFamily="34" charset="0"/>
            </a:endParaRPr>
          </a:p>
          <a:p>
            <a:pPr marL="109728">
              <a:defRPr/>
            </a:pPr>
            <a:r>
              <a:rPr lang="en-US" sz="2800" b="1" dirty="0" smtClean="0">
                <a:latin typeface="Gill Sans MT" panose="020B0502020104020203" pitchFamily="34" charset="0"/>
              </a:rPr>
              <a:t> </a:t>
            </a:r>
            <a:endParaRPr lang="en-US" altLang="en-US" sz="2800" dirty="0">
              <a:latin typeface="Gill Sans MT" panose="020B0502020104020203" pitchFamily="34" charset="0"/>
              <a:ea typeface="Adobe Gothic Std B" pitchFamily="34" charset="-128"/>
            </a:endParaRPr>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34341" y="1541929"/>
            <a:ext cx="2927350" cy="2299163"/>
          </a:xfrm>
          <a:prstGeom prst="rect">
            <a:avLst/>
          </a:prstGeom>
        </p:spPr>
      </p:pic>
    </p:spTree>
    <p:extLst>
      <p:ext uri="{BB962C8B-B14F-4D97-AF65-F5344CB8AC3E}">
        <p14:creationId xmlns:p14="http://schemas.microsoft.com/office/powerpoint/2010/main" val="352841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School Responsibility</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318102" y="1201618"/>
            <a:ext cx="11650378" cy="5133713"/>
          </a:xfrm>
          <a:prstGeom prst="rect">
            <a:avLst/>
          </a:prstGeom>
        </p:spPr>
        <p:txBody>
          <a:bodyPr wrap="square">
            <a:spAutoFit/>
          </a:bodyPr>
          <a:lstStyle/>
          <a:p>
            <a:pPr marL="533400" indent="-533400">
              <a:lnSpc>
                <a:spcPct val="90000"/>
              </a:lnSpc>
              <a:buFont typeface="Wingdings" pitchFamily="2" charset="2"/>
              <a:buAutoNum type="arabicPeriod"/>
              <a:defRPr/>
            </a:pPr>
            <a:r>
              <a:rPr lang="en-US" altLang="en-US" sz="2800" b="1" dirty="0" smtClean="0">
                <a:latin typeface="Gill Sans MT" panose="020B0502020104020203" pitchFamily="34" charset="0"/>
              </a:rPr>
              <a:t>Ensure that </a:t>
            </a:r>
            <a:r>
              <a:rPr lang="en-US" altLang="en-US" sz="2800" b="1" dirty="0">
                <a:latin typeface="Gill Sans MT" panose="020B0502020104020203" pitchFamily="34" charset="0"/>
              </a:rPr>
              <a:t>school staff are aware of </a:t>
            </a:r>
            <a:r>
              <a:rPr lang="en-US" altLang="en-US" sz="2800" dirty="0">
                <a:latin typeface="Gill Sans MT" panose="020B0502020104020203" pitchFamily="34" charset="0"/>
              </a:rPr>
              <a:t>:</a:t>
            </a:r>
          </a:p>
          <a:p>
            <a:pPr marL="836676" lvl="2" indent="-342900">
              <a:lnSpc>
                <a:spcPct val="90000"/>
              </a:lnSpc>
              <a:buFont typeface="Wingdings" panose="05000000000000000000" pitchFamily="2" charset="2"/>
              <a:buChar char="Ø"/>
              <a:defRPr/>
            </a:pPr>
            <a:r>
              <a:rPr lang="en-US" altLang="en-US" sz="2800" dirty="0">
                <a:latin typeface="Gill Sans MT" panose="020B0502020104020203" pitchFamily="34" charset="0"/>
              </a:rPr>
              <a:t>which students have seizures</a:t>
            </a:r>
          </a:p>
          <a:p>
            <a:pPr marL="836676" lvl="2" indent="-342900">
              <a:lnSpc>
                <a:spcPct val="90000"/>
              </a:lnSpc>
              <a:buFont typeface="Wingdings" panose="05000000000000000000" pitchFamily="2" charset="2"/>
              <a:buChar char="Ø"/>
              <a:defRPr/>
            </a:pPr>
            <a:r>
              <a:rPr lang="en-US" altLang="en-US" sz="2800" dirty="0">
                <a:latin typeface="Gill Sans MT" panose="020B0502020104020203" pitchFamily="34" charset="0"/>
              </a:rPr>
              <a:t>seizure management protocol and seizure first aid </a:t>
            </a:r>
          </a:p>
          <a:p>
            <a:pPr marL="836676" lvl="2" indent="-342900">
              <a:lnSpc>
                <a:spcPct val="90000"/>
              </a:lnSpc>
              <a:buFont typeface="Wingdings" panose="05000000000000000000" pitchFamily="2" charset="2"/>
              <a:buChar char="Ø"/>
              <a:defRPr/>
            </a:pPr>
            <a:r>
              <a:rPr lang="en-US" altLang="en-US" sz="2800" dirty="0">
                <a:latin typeface="Gill Sans MT" panose="020B0502020104020203" pitchFamily="34" charset="0"/>
              </a:rPr>
              <a:t>School District policy regarding medical conditions at </a:t>
            </a:r>
            <a:r>
              <a:rPr lang="en-US" altLang="en-US" sz="2800" dirty="0" smtClean="0">
                <a:latin typeface="Gill Sans MT" panose="020B0502020104020203" pitchFamily="34" charset="0"/>
              </a:rPr>
              <a:t>school</a:t>
            </a:r>
            <a:endParaRPr lang="en-US" altLang="en-US" sz="2800" dirty="0">
              <a:latin typeface="Gill Sans MT" panose="020B0502020104020203" pitchFamily="34" charset="0"/>
            </a:endParaRPr>
          </a:p>
          <a:p>
            <a:pPr marL="533400" indent="-533400">
              <a:lnSpc>
                <a:spcPct val="90000"/>
              </a:lnSpc>
              <a:buFont typeface="Wingdings" pitchFamily="2" charset="2"/>
              <a:buAutoNum type="arabicPeriod"/>
              <a:defRPr/>
            </a:pPr>
            <a:endParaRPr lang="en-US" altLang="en-US" sz="2800" dirty="0">
              <a:latin typeface="Gill Sans MT" panose="020B0502020104020203" pitchFamily="34" charset="0"/>
            </a:endParaRPr>
          </a:p>
          <a:p>
            <a:pPr marL="533400" indent="-533400">
              <a:lnSpc>
                <a:spcPct val="90000"/>
              </a:lnSpc>
              <a:buFont typeface="Wingdings" pitchFamily="2" charset="2"/>
              <a:buAutoNum type="arabicPeriod"/>
              <a:defRPr/>
            </a:pPr>
            <a:r>
              <a:rPr lang="en-US" altLang="en-US" sz="2800" b="1" dirty="0">
                <a:latin typeface="Gill Sans MT" panose="020B0502020104020203" pitchFamily="34" charset="0"/>
              </a:rPr>
              <a:t>Medical Alert Planning and Request for Medication forms </a:t>
            </a:r>
            <a:r>
              <a:rPr lang="en-US" altLang="en-US" sz="2800" dirty="0">
                <a:latin typeface="Gill Sans MT" panose="020B0502020104020203" pitchFamily="34" charset="0"/>
              </a:rPr>
              <a:t>have been received from the </a:t>
            </a:r>
            <a:r>
              <a:rPr lang="en-US" altLang="en-US" sz="2800" dirty="0" smtClean="0">
                <a:latin typeface="Gill Sans MT" panose="020B0502020104020203" pitchFamily="34" charset="0"/>
              </a:rPr>
              <a:t>family</a:t>
            </a:r>
          </a:p>
          <a:p>
            <a:pPr marL="533400" indent="-533400">
              <a:lnSpc>
                <a:spcPct val="90000"/>
              </a:lnSpc>
              <a:buFont typeface="Wingdings" pitchFamily="2" charset="2"/>
              <a:buAutoNum type="arabicPeriod"/>
              <a:defRPr/>
            </a:pPr>
            <a:endParaRPr lang="en-US" altLang="en-US" sz="2800" dirty="0" smtClean="0">
              <a:latin typeface="Gill Sans MT" panose="020B0502020104020203" pitchFamily="34" charset="0"/>
            </a:endParaRPr>
          </a:p>
          <a:p>
            <a:pPr marL="533400" indent="-533400">
              <a:lnSpc>
                <a:spcPct val="90000"/>
              </a:lnSpc>
              <a:buFont typeface="Wingdings" pitchFamily="2" charset="2"/>
              <a:buAutoNum type="arabicPeriod"/>
              <a:defRPr/>
            </a:pPr>
            <a:r>
              <a:rPr lang="en-US" altLang="en-US" sz="2800" b="1" dirty="0">
                <a:latin typeface="Gill Sans MT" panose="020B0502020104020203" pitchFamily="34" charset="0"/>
              </a:rPr>
              <a:t>S</a:t>
            </a:r>
            <a:r>
              <a:rPr lang="en-US" altLang="en-US" sz="2800" b="1" dirty="0" smtClean="0">
                <a:latin typeface="Gill Sans MT" panose="020B0502020104020203" pitchFamily="34" charset="0"/>
              </a:rPr>
              <a:t>afely store </a:t>
            </a:r>
            <a:r>
              <a:rPr lang="en-US" altLang="en-US" sz="2800" dirty="0">
                <a:latin typeface="Gill Sans MT" panose="020B0502020104020203" pitchFamily="34" charset="0"/>
              </a:rPr>
              <a:t>the student’s labelled </a:t>
            </a:r>
            <a:r>
              <a:rPr lang="en-US" altLang="en-US" sz="2800" dirty="0" smtClean="0">
                <a:latin typeface="Gill Sans MT" panose="020B0502020104020203" pitchFamily="34" charset="0"/>
              </a:rPr>
              <a:t>medications</a:t>
            </a:r>
          </a:p>
          <a:p>
            <a:pPr marL="533400" indent="-533400">
              <a:lnSpc>
                <a:spcPct val="90000"/>
              </a:lnSpc>
              <a:buFont typeface="Wingdings" pitchFamily="2" charset="2"/>
              <a:buAutoNum type="arabicPeriod"/>
              <a:defRPr/>
            </a:pPr>
            <a:endParaRPr lang="en-US" altLang="en-US" sz="2800" dirty="0">
              <a:latin typeface="Gill Sans MT" panose="020B0502020104020203" pitchFamily="34" charset="0"/>
            </a:endParaRPr>
          </a:p>
          <a:p>
            <a:pPr marL="533400" indent="-533400">
              <a:lnSpc>
                <a:spcPct val="90000"/>
              </a:lnSpc>
              <a:buFont typeface="Wingdings" pitchFamily="2" charset="2"/>
              <a:buAutoNum type="arabicPeriod"/>
              <a:defRPr/>
            </a:pPr>
            <a:r>
              <a:rPr lang="en-US" altLang="en-US" sz="2800" b="1" dirty="0" smtClean="0">
                <a:latin typeface="Gill Sans MT" panose="020B0502020104020203" pitchFamily="34" charset="0"/>
              </a:rPr>
              <a:t>Document</a:t>
            </a:r>
            <a:r>
              <a:rPr lang="en-US" altLang="en-US" sz="2800" dirty="0" smtClean="0">
                <a:latin typeface="Gill Sans MT" panose="020B0502020104020203" pitchFamily="34" charset="0"/>
              </a:rPr>
              <a:t> </a:t>
            </a:r>
            <a:r>
              <a:rPr lang="en-US" altLang="en-US" sz="2800" dirty="0">
                <a:latin typeface="Gill Sans MT" panose="020B0502020104020203" pitchFamily="34" charset="0"/>
              </a:rPr>
              <a:t>seizures in a seizure </a:t>
            </a:r>
            <a:r>
              <a:rPr lang="en-US" altLang="en-US" sz="2800" dirty="0" smtClean="0">
                <a:latin typeface="Gill Sans MT" panose="020B0502020104020203" pitchFamily="34" charset="0"/>
              </a:rPr>
              <a:t>record</a:t>
            </a:r>
          </a:p>
          <a:p>
            <a:pPr marL="533400" indent="-533400">
              <a:lnSpc>
                <a:spcPct val="90000"/>
              </a:lnSpc>
              <a:buFont typeface="Wingdings" pitchFamily="2" charset="2"/>
              <a:buAutoNum type="arabicPeriod"/>
              <a:defRPr/>
            </a:pPr>
            <a:endParaRPr lang="en-US" altLang="en-US" sz="2800" dirty="0">
              <a:latin typeface="Gill Sans MT" panose="020B0502020104020203" pitchFamily="34" charset="0"/>
            </a:endParaRPr>
          </a:p>
          <a:p>
            <a:pPr marL="457200" indent="-457200">
              <a:lnSpc>
                <a:spcPct val="90000"/>
              </a:lnSpc>
              <a:buFont typeface="+mj-lt"/>
              <a:buAutoNum type="arabicPeriod"/>
              <a:defRPr/>
            </a:pPr>
            <a:r>
              <a:rPr lang="en-US" altLang="en-US" sz="2800" b="1" dirty="0" smtClean="0">
                <a:latin typeface="Gill Sans MT" panose="020B0502020104020203" pitchFamily="34" charset="0"/>
              </a:rPr>
              <a:t>Communicate </a:t>
            </a:r>
            <a:r>
              <a:rPr lang="en-US" altLang="en-US" sz="2800" dirty="0" smtClean="0">
                <a:latin typeface="Gill Sans MT" panose="020B0502020104020203" pitchFamily="34" charset="0"/>
              </a:rPr>
              <a:t> </a:t>
            </a:r>
            <a:r>
              <a:rPr lang="en-US" altLang="en-US" sz="2800" dirty="0">
                <a:latin typeface="Gill Sans MT" panose="020B0502020104020203" pitchFamily="34" charset="0"/>
              </a:rPr>
              <a:t>with the </a:t>
            </a:r>
            <a:r>
              <a:rPr lang="en-US" altLang="en-US" sz="2800" dirty="0" smtClean="0">
                <a:latin typeface="Gill Sans MT" panose="020B0502020104020203" pitchFamily="34" charset="0"/>
              </a:rPr>
              <a:t>family</a:t>
            </a:r>
            <a:endParaRPr lang="en-US" altLang="en-US" sz="2800" dirty="0">
              <a:latin typeface="Gill Sans MT" panose="020B0502020104020203" pitchFamily="34" charset="0"/>
            </a:endParaRPr>
          </a:p>
        </p:txBody>
      </p:sp>
      <p:pic>
        <p:nvPicPr>
          <p:cNvPr id="3" name="Picture 2"/>
          <p:cNvPicPr>
            <a:picLocks noChangeAspect="1"/>
          </p:cNvPicPr>
          <p:nvPr/>
        </p:nvPicPr>
        <p:blipFill>
          <a:blip r:embed="rId4"/>
          <a:stretch>
            <a:fillRect/>
          </a:stretch>
        </p:blipFill>
        <p:spPr>
          <a:xfrm>
            <a:off x="9952338" y="4133916"/>
            <a:ext cx="1901190" cy="2401503"/>
          </a:xfrm>
          <a:prstGeom prst="rect">
            <a:avLst/>
          </a:prstGeom>
        </p:spPr>
      </p:pic>
    </p:spTree>
    <p:extLst>
      <p:ext uri="{BB962C8B-B14F-4D97-AF65-F5344CB8AC3E}">
        <p14:creationId xmlns:p14="http://schemas.microsoft.com/office/powerpoint/2010/main" val="988868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Questions ?</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4"/>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365760" y="5344160"/>
            <a:ext cx="11223760" cy="1200329"/>
          </a:xfrm>
          <a:prstGeom prst="rect">
            <a:avLst/>
          </a:prstGeom>
          <a:noFill/>
        </p:spPr>
        <p:txBody>
          <a:bodyPr wrap="square" rtlCol="0">
            <a:spAutoFit/>
          </a:bodyPr>
          <a:lstStyle/>
          <a:p>
            <a:pPr algn="ctr">
              <a:defRPr/>
            </a:pPr>
            <a:r>
              <a:rPr lang="en-CA" altLang="en-US" sz="2400" dirty="0" smtClean="0">
                <a:latin typeface="Gill Sans MT" panose="020B0502020104020203" pitchFamily="34" charset="0"/>
              </a:rPr>
              <a:t>For more information visit the  </a:t>
            </a:r>
            <a:r>
              <a:rPr lang="en-CA" altLang="en-US" sz="2400" i="1" dirty="0" smtClean="0">
                <a:latin typeface="Gill Sans MT" panose="020B0502020104020203" pitchFamily="34" charset="0"/>
              </a:rPr>
              <a:t>Medical Conditions at School </a:t>
            </a:r>
            <a:r>
              <a:rPr lang="en-CA" altLang="en-US" sz="2400" dirty="0" smtClean="0">
                <a:latin typeface="Gill Sans MT" panose="020B0502020104020203" pitchFamily="34" charset="0"/>
              </a:rPr>
              <a:t>page on the Interior Health </a:t>
            </a:r>
            <a:r>
              <a:rPr lang="en-CA" altLang="en-US" sz="2400" dirty="0" smtClean="0">
                <a:latin typeface="Gill Sans MT" panose="020B0502020104020203" pitchFamily="34" charset="0"/>
                <a:hlinkClick r:id="rId4"/>
              </a:rPr>
              <a:t>website</a:t>
            </a:r>
            <a:endParaRPr lang="en-CA" altLang="en-US" sz="2400" dirty="0" smtClean="0">
              <a:latin typeface="Gill Sans MT" panose="020B0502020104020203" pitchFamily="34" charset="0"/>
            </a:endParaRPr>
          </a:p>
          <a:p>
            <a:pPr algn="ctr">
              <a:defRPr/>
            </a:pPr>
            <a:r>
              <a:rPr lang="en-CA" altLang="en-US" sz="2400" dirty="0" smtClean="0">
                <a:latin typeface="Gill Sans MT" panose="020B0502020104020203" pitchFamily="34" charset="0"/>
                <a:hlinkClick r:id="rId5"/>
              </a:rPr>
              <a:t> </a:t>
            </a:r>
            <a:endParaRPr lang="en-CA" altLang="en-US" sz="2400" dirty="0">
              <a:latin typeface="Gill Sans MT" panose="020B0502020104020203" pitchFamily="34" charset="0"/>
            </a:endParaRPr>
          </a:p>
        </p:txBody>
      </p:sp>
      <p:pic>
        <p:nvPicPr>
          <p:cNvPr id="3" name="Picture 2"/>
          <p:cNvPicPr>
            <a:picLocks noChangeAspect="1"/>
          </p:cNvPicPr>
          <p:nvPr/>
        </p:nvPicPr>
        <p:blipFill>
          <a:blip r:embed="rId6"/>
          <a:stretch>
            <a:fillRect/>
          </a:stretch>
        </p:blipFill>
        <p:spPr>
          <a:xfrm>
            <a:off x="3290887" y="1502717"/>
            <a:ext cx="5610225" cy="3124200"/>
          </a:xfrm>
          <a:prstGeom prst="rect">
            <a:avLst/>
          </a:prstGeom>
        </p:spPr>
      </p:pic>
    </p:spTree>
    <p:extLst>
      <p:ext uri="{BB962C8B-B14F-4D97-AF65-F5344CB8AC3E}">
        <p14:creationId xmlns:p14="http://schemas.microsoft.com/office/powerpoint/2010/main" val="2717939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What is a Seizure?</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5"/>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751114" y="1178825"/>
            <a:ext cx="7712954" cy="5339923"/>
          </a:xfrm>
          <a:prstGeom prst="rect">
            <a:avLst/>
          </a:prstGeom>
        </p:spPr>
        <p:txBody>
          <a:bodyPr wrap="square">
            <a:spAutoFit/>
          </a:bodyPr>
          <a:lstStyle/>
          <a:p>
            <a:pPr marL="365760" indent="-256032">
              <a:buFont typeface="Wingdings 3"/>
              <a:buChar char=""/>
              <a:defRPr/>
            </a:pPr>
            <a:endParaRPr lang="en-US" altLang="en-US" sz="2800" dirty="0">
              <a:latin typeface="Gill Sans MT" panose="020B0502020104020203" pitchFamily="34" charset="0"/>
              <a:ea typeface="Adobe Gothic Std B" pitchFamily="34" charset="-128"/>
            </a:endParaRPr>
          </a:p>
          <a:p>
            <a:pPr marL="109728">
              <a:defRPr/>
            </a:pPr>
            <a:r>
              <a:rPr lang="en-US" altLang="en-US" sz="2400" dirty="0">
                <a:latin typeface="Gill Sans MT" panose="020B0502020104020203" pitchFamily="34" charset="0"/>
                <a:ea typeface="Adobe Gothic Std B" pitchFamily="34" charset="-128"/>
              </a:rPr>
              <a:t>A seizure is “</a:t>
            </a:r>
            <a:r>
              <a:rPr lang="en-US" altLang="en-US" sz="2400" b="1" dirty="0">
                <a:latin typeface="Gill Sans MT" panose="020B0502020104020203" pitchFamily="34" charset="0"/>
                <a:ea typeface="Adobe Gothic Std B" pitchFamily="34" charset="-128"/>
              </a:rPr>
              <a:t>a brief, temporary disturbance in </a:t>
            </a:r>
            <a:r>
              <a:rPr lang="en-US" altLang="en-US" sz="2400" b="1" dirty="0" smtClean="0">
                <a:latin typeface="Gill Sans MT" panose="020B0502020104020203" pitchFamily="34" charset="0"/>
                <a:ea typeface="Adobe Gothic Std B" pitchFamily="34" charset="-128"/>
              </a:rPr>
              <a:t>the  </a:t>
            </a:r>
            <a:r>
              <a:rPr lang="en-US" altLang="en-US" sz="2400" b="1" dirty="0">
                <a:latin typeface="Gill Sans MT" panose="020B0502020104020203" pitchFamily="34" charset="0"/>
                <a:ea typeface="Adobe Gothic Std B" pitchFamily="34" charset="-128"/>
              </a:rPr>
              <a:t>electrical activity of the brain” </a:t>
            </a:r>
            <a:r>
              <a:rPr lang="en-US" altLang="en-US" sz="2400" dirty="0">
                <a:latin typeface="Gill Sans MT" panose="020B0502020104020203" pitchFamily="34" charset="0"/>
                <a:ea typeface="Adobe Gothic Std B" pitchFamily="34" charset="-128"/>
              </a:rPr>
              <a:t>and may affect:</a:t>
            </a:r>
          </a:p>
          <a:p>
            <a:pPr marL="964692" lvl="1" indent="-342900">
              <a:spcBef>
                <a:spcPts val="324"/>
              </a:spcBef>
              <a:buFont typeface="Wingdings" panose="05000000000000000000" pitchFamily="2" charset="2"/>
              <a:buChar char="Ø"/>
              <a:defRPr/>
            </a:pPr>
            <a:r>
              <a:rPr lang="en-US" altLang="en-US" sz="2400" dirty="0">
                <a:latin typeface="Gill Sans MT" panose="020B0502020104020203" pitchFamily="34" charset="0"/>
                <a:ea typeface="Adobe Gothic Std B" pitchFamily="34" charset="-128"/>
              </a:rPr>
              <a:t>Muscle control and </a:t>
            </a:r>
            <a:r>
              <a:rPr lang="en-US" altLang="en-US" sz="2400" dirty="0" smtClean="0">
                <a:latin typeface="Gill Sans MT" panose="020B0502020104020203" pitchFamily="34" charset="0"/>
                <a:ea typeface="Adobe Gothic Std B" pitchFamily="34" charset="-128"/>
              </a:rPr>
              <a:t>movement</a:t>
            </a:r>
            <a:endParaRPr lang="en-US" altLang="en-US" sz="2400" dirty="0">
              <a:latin typeface="Gill Sans MT" panose="020B0502020104020203" pitchFamily="34" charset="0"/>
              <a:ea typeface="Adobe Gothic Std B" pitchFamily="34" charset="-128"/>
            </a:endParaRPr>
          </a:p>
          <a:p>
            <a:pPr marL="964692" lvl="1" indent="-342900">
              <a:spcBef>
                <a:spcPts val="324"/>
              </a:spcBef>
              <a:buFont typeface="Wingdings" panose="05000000000000000000" pitchFamily="2" charset="2"/>
              <a:buChar char="Ø"/>
              <a:defRPr/>
            </a:pPr>
            <a:r>
              <a:rPr lang="en-US" altLang="en-US" sz="2400" dirty="0" smtClean="0">
                <a:latin typeface="Gill Sans MT" panose="020B0502020104020203" pitchFamily="34" charset="0"/>
                <a:ea typeface="Adobe Gothic Std B" pitchFamily="34" charset="-128"/>
              </a:rPr>
              <a:t>Speech</a:t>
            </a:r>
            <a:endParaRPr lang="en-US" altLang="en-US" sz="2400" dirty="0">
              <a:latin typeface="Gill Sans MT" panose="020B0502020104020203" pitchFamily="34" charset="0"/>
              <a:ea typeface="Adobe Gothic Std B" pitchFamily="34" charset="-128"/>
            </a:endParaRPr>
          </a:p>
          <a:p>
            <a:pPr marL="964692" lvl="1" indent="-342900">
              <a:spcBef>
                <a:spcPts val="324"/>
              </a:spcBef>
              <a:buFont typeface="Wingdings" panose="05000000000000000000" pitchFamily="2" charset="2"/>
              <a:buChar char="Ø"/>
              <a:defRPr/>
            </a:pPr>
            <a:r>
              <a:rPr lang="en-US" altLang="en-US" sz="2400" dirty="0">
                <a:latin typeface="Gill Sans MT" panose="020B0502020104020203" pitchFamily="34" charset="0"/>
                <a:ea typeface="Adobe Gothic Std B" pitchFamily="34" charset="-128"/>
              </a:rPr>
              <a:t>Vision and/or eye movement</a:t>
            </a:r>
          </a:p>
          <a:p>
            <a:pPr marL="964692" lvl="1" indent="-342900">
              <a:spcBef>
                <a:spcPts val="324"/>
              </a:spcBef>
              <a:buFont typeface="Wingdings" panose="05000000000000000000" pitchFamily="2" charset="2"/>
              <a:buChar char="Ø"/>
              <a:defRPr/>
            </a:pPr>
            <a:r>
              <a:rPr lang="en-US" altLang="en-US" sz="2400" dirty="0">
                <a:latin typeface="Gill Sans MT" panose="020B0502020104020203" pitchFamily="34" charset="0"/>
                <a:ea typeface="Adobe Gothic Std B" pitchFamily="34" charset="-128"/>
              </a:rPr>
              <a:t>Awareness and/or behaviour</a:t>
            </a:r>
          </a:p>
          <a:p>
            <a:pPr marL="621792" lvl="1">
              <a:spcBef>
                <a:spcPts val="324"/>
              </a:spcBef>
              <a:buFont typeface="Verdana"/>
              <a:buChar char="◦"/>
              <a:defRPr/>
            </a:pPr>
            <a:endParaRPr lang="en-US" altLang="en-US" sz="2400" dirty="0">
              <a:latin typeface="Gill Sans MT" panose="020B0502020104020203" pitchFamily="34" charset="0"/>
              <a:ea typeface="Adobe Gothic Std B" pitchFamily="34" charset="-128"/>
            </a:endParaRPr>
          </a:p>
          <a:p>
            <a:pPr marL="93663" lvl="1">
              <a:spcBef>
                <a:spcPts val="324"/>
              </a:spcBef>
              <a:defRPr/>
            </a:pPr>
            <a:r>
              <a:rPr lang="en-US" altLang="en-US" sz="2400" dirty="0">
                <a:latin typeface="Gill Sans MT" panose="020B0502020104020203" pitchFamily="34" charset="0"/>
                <a:ea typeface="Adobe Gothic Std B" pitchFamily="34" charset="-128"/>
              </a:rPr>
              <a:t>Seizures can </a:t>
            </a:r>
            <a:r>
              <a:rPr lang="en-US" altLang="en-US" sz="2400" dirty="0" smtClean="0">
                <a:latin typeface="Gill Sans MT" panose="020B0502020104020203" pitchFamily="34" charset="0"/>
                <a:ea typeface="Adobe Gothic Std B" pitchFamily="34" charset="-128"/>
              </a:rPr>
              <a:t>be:</a:t>
            </a:r>
          </a:p>
          <a:p>
            <a:pPr marL="436563" lvl="1" indent="184150">
              <a:spcBef>
                <a:spcPts val="324"/>
              </a:spcBef>
              <a:buFont typeface="Wingdings" panose="05000000000000000000" pitchFamily="2" charset="2"/>
              <a:buChar char="Ø"/>
              <a:defRPr/>
            </a:pPr>
            <a:r>
              <a:rPr lang="en-US" altLang="en-US" sz="2400" dirty="0" smtClean="0">
                <a:latin typeface="Gill Sans MT" panose="020B0502020104020203" pitchFamily="34" charset="0"/>
                <a:ea typeface="Adobe Gothic Std B" pitchFamily="34" charset="-128"/>
              </a:rPr>
              <a:t> Convulsive </a:t>
            </a:r>
            <a:r>
              <a:rPr lang="en-US" altLang="en-US" sz="2400" dirty="0">
                <a:latin typeface="Gill Sans MT" panose="020B0502020104020203" pitchFamily="34" charset="0"/>
                <a:ea typeface="Adobe Gothic Std B" pitchFamily="34" charset="-128"/>
              </a:rPr>
              <a:t>or </a:t>
            </a:r>
            <a:r>
              <a:rPr lang="en-US" altLang="en-US" sz="2400" dirty="0" smtClean="0">
                <a:latin typeface="Gill Sans MT" panose="020B0502020104020203" pitchFamily="34" charset="0"/>
                <a:ea typeface="Adobe Gothic Std B" pitchFamily="34" charset="-128"/>
              </a:rPr>
              <a:t>non-convulsive</a:t>
            </a:r>
            <a:endParaRPr lang="en-US" altLang="en-US" sz="2400" dirty="0">
              <a:latin typeface="Gill Sans MT" panose="020B0502020104020203" pitchFamily="34" charset="0"/>
              <a:ea typeface="Adobe Gothic Std B" pitchFamily="34" charset="-128"/>
            </a:endParaRPr>
          </a:p>
          <a:p>
            <a:pPr marL="436563" lvl="1" indent="184150">
              <a:spcBef>
                <a:spcPts val="324"/>
              </a:spcBef>
              <a:buFont typeface="Wingdings" panose="05000000000000000000" pitchFamily="2" charset="2"/>
              <a:buChar char="Ø"/>
              <a:defRPr/>
            </a:pPr>
            <a:r>
              <a:rPr lang="en-US" altLang="en-US" sz="2400" dirty="0">
                <a:latin typeface="Gill Sans MT" panose="020B0502020104020203" pitchFamily="34" charset="0"/>
                <a:ea typeface="Adobe Gothic Std B" pitchFamily="34" charset="-128"/>
              </a:rPr>
              <a:t> </a:t>
            </a:r>
            <a:r>
              <a:rPr lang="en-US" altLang="en-US" sz="2400" dirty="0" smtClean="0">
                <a:latin typeface="Gill Sans MT" panose="020B0502020104020203" pitchFamily="34" charset="0"/>
                <a:ea typeface="Adobe Gothic Std B" pitchFamily="34" charset="-128"/>
              </a:rPr>
              <a:t>Vary </a:t>
            </a:r>
            <a:r>
              <a:rPr lang="en-US" altLang="en-US" sz="2400" dirty="0">
                <a:latin typeface="Gill Sans MT" panose="020B0502020104020203" pitchFamily="34" charset="0"/>
                <a:ea typeface="Adobe Gothic Std B" pitchFamily="34" charset="-128"/>
              </a:rPr>
              <a:t>in frequency and </a:t>
            </a:r>
            <a:r>
              <a:rPr lang="en-US" altLang="en-US" sz="2400" dirty="0" smtClean="0">
                <a:latin typeface="Gill Sans MT" panose="020B0502020104020203" pitchFamily="34" charset="0"/>
                <a:ea typeface="Adobe Gothic Std B" pitchFamily="34" charset="-128"/>
              </a:rPr>
              <a:t>severity</a:t>
            </a:r>
            <a:endParaRPr lang="en-US" altLang="en-US" sz="2400" dirty="0">
              <a:latin typeface="Gill Sans MT" panose="020B0502020104020203" pitchFamily="34" charset="0"/>
              <a:ea typeface="Adobe Gothic Std B" pitchFamily="34" charset="-128"/>
            </a:endParaRPr>
          </a:p>
          <a:p>
            <a:pPr marL="436563" lvl="1">
              <a:spcBef>
                <a:spcPts val="324"/>
              </a:spcBef>
              <a:defRPr/>
            </a:pPr>
            <a:endParaRPr lang="en-US" altLang="en-US" sz="2400" dirty="0">
              <a:ea typeface="Adobe Gothic Std B" pitchFamily="34" charset="-128"/>
            </a:endParaRPr>
          </a:p>
          <a:p>
            <a:pPr marL="436563" lvl="1">
              <a:spcBef>
                <a:spcPts val="324"/>
              </a:spcBef>
              <a:defRPr/>
            </a:pPr>
            <a:r>
              <a:rPr lang="en-US" altLang="en-US" sz="1200" dirty="0" smtClean="0">
                <a:ea typeface="Adobe Gothic Std B" pitchFamily="34" charset="-128"/>
              </a:rPr>
              <a:t>Source: BC Epilepsy Society</a:t>
            </a:r>
            <a:endParaRPr lang="en-US" altLang="en-US" sz="1200" dirty="0">
              <a:ea typeface="Adobe Gothic Std B" pitchFamily="34" charset="-128"/>
            </a:endParaRPr>
          </a:p>
        </p:txBody>
      </p:sp>
      <p:pic>
        <p:nvPicPr>
          <p:cNvPr id="1027" name="Picture 3" descr="C:\Users\smrj\AppData\Local\Microsoft\Windows\Temporary Internet Files\Content.IE5\A7FXXSI2\brai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5978" y="2560442"/>
            <a:ext cx="2576688" cy="2576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nsidenet.interiorhealth.ca/printing/iStock%20Images/iStock_000011326763XSmall.jpg?ImageRetrieveMethod=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6796" y="2663190"/>
            <a:ext cx="2500670" cy="333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929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Signs of a Seizure</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5"/>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920044" y="1305342"/>
            <a:ext cx="4255911" cy="4708981"/>
          </a:xfrm>
          <a:prstGeom prst="rect">
            <a:avLst/>
          </a:prstGeom>
        </p:spPr>
        <p:txBody>
          <a:bodyPr wrap="square">
            <a:spAutoFit/>
          </a:bodyPr>
          <a:lstStyle/>
          <a:p>
            <a:pPr marL="395478" indent="-285750">
              <a:buFont typeface="Wingdings" panose="05000000000000000000" pitchFamily="2" charset="2"/>
              <a:buChar char="Ø"/>
              <a:defRPr/>
            </a:pPr>
            <a:endParaRPr lang="en-CA" sz="2000" dirty="0">
              <a:latin typeface="Century" panose="02040604050505020304" pitchFamily="18" charset="0"/>
            </a:endParaRPr>
          </a:p>
          <a:p>
            <a:pPr marL="395478" indent="-285750">
              <a:buFont typeface="Wingdings" panose="05000000000000000000" pitchFamily="2" charset="2"/>
              <a:buChar char="Ø"/>
              <a:defRPr/>
            </a:pPr>
            <a:r>
              <a:rPr lang="en-CA" sz="2000" dirty="0" smtClean="0">
                <a:latin typeface="Gill Sans MT" panose="020B0502020104020203" pitchFamily="34" charset="0"/>
              </a:rPr>
              <a:t>Extended blank stare</a:t>
            </a:r>
            <a:endParaRPr lang="en-CA" sz="2000" dirty="0">
              <a:latin typeface="Gill Sans MT" panose="020B0502020104020203" pitchFamily="34" charset="0"/>
            </a:endParaRP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"Empty" look in eyes </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Rapid blinking</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Eyes rolling upward</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Periods of unresponsiveness</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Inability to pay attention </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Repetitive (tic-like) movements of body parts, usually head, arms, legs </a:t>
            </a:r>
          </a:p>
        </p:txBody>
      </p:sp>
      <p:sp>
        <p:nvSpPr>
          <p:cNvPr id="11" name="Rectangle 10"/>
          <p:cNvSpPr/>
          <p:nvPr/>
        </p:nvSpPr>
        <p:spPr>
          <a:xfrm>
            <a:off x="6591281" y="1305342"/>
            <a:ext cx="4492978" cy="4678204"/>
          </a:xfrm>
          <a:prstGeom prst="rect">
            <a:avLst/>
          </a:prstGeom>
        </p:spPr>
        <p:txBody>
          <a:bodyPr wrap="square">
            <a:spAutoFit/>
          </a:bodyPr>
          <a:lstStyle/>
          <a:p>
            <a:pPr marL="285750" indent="-285750">
              <a:buFont typeface="Wingdings" panose="05000000000000000000" pitchFamily="2" charset="2"/>
              <a:buChar char="Ø"/>
              <a:defRPr/>
            </a:pPr>
            <a:endParaRPr lang="en-CA" dirty="0">
              <a:latin typeface="Gill Sans MT" panose="020B0502020104020203" pitchFamily="34" charset="0"/>
            </a:endParaRPr>
          </a:p>
          <a:p>
            <a:pPr marL="395478" indent="-285750">
              <a:buFont typeface="Wingdings" panose="05000000000000000000" pitchFamily="2" charset="2"/>
              <a:buChar char="Ø"/>
              <a:defRPr/>
            </a:pPr>
            <a:r>
              <a:rPr lang="en-CA" sz="2000" dirty="0" smtClean="0">
                <a:latin typeface="Gill Sans MT" panose="020B0502020104020203" pitchFamily="34" charset="0"/>
              </a:rPr>
              <a:t>Uncontrollable jerking body movements</a:t>
            </a:r>
            <a:endParaRPr lang="en-CA" sz="2000" dirty="0">
              <a:latin typeface="Gill Sans MT" panose="020B0502020104020203" pitchFamily="34" charset="0"/>
            </a:endParaRP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Mouth movements with a dazed look</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Frothing at mouth</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Loss of consciousness </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Loss of body control</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a:latin typeface="Gill Sans MT" panose="020B0502020104020203" pitchFamily="34" charset="0"/>
              </a:rPr>
              <a:t>Dazed walking</a:t>
            </a:r>
          </a:p>
          <a:p>
            <a:pPr marL="395478" indent="-285750">
              <a:buFont typeface="Wingdings" panose="05000000000000000000" pitchFamily="2" charset="2"/>
              <a:buChar char="Ø"/>
              <a:defRPr/>
            </a:pPr>
            <a:endParaRPr lang="en-CA" sz="2000" dirty="0">
              <a:latin typeface="Gill Sans MT" panose="020B0502020104020203" pitchFamily="34" charset="0"/>
            </a:endParaRPr>
          </a:p>
          <a:p>
            <a:pPr marL="395478" indent="-285750">
              <a:buFont typeface="Wingdings" panose="05000000000000000000" pitchFamily="2" charset="2"/>
              <a:buChar char="Ø"/>
              <a:defRPr/>
            </a:pPr>
            <a:r>
              <a:rPr lang="en-CA" sz="2000" dirty="0" smtClean="0">
                <a:latin typeface="Gill Sans MT" panose="020B0502020104020203" pitchFamily="34" charset="0"/>
              </a:rPr>
              <a:t>Temporary confusion</a:t>
            </a:r>
            <a:endParaRPr lang="en-CA" sz="2000" dirty="0">
              <a:latin typeface="Gill Sans MT" panose="020B0502020104020203" pitchFamily="34" charset="0"/>
            </a:endParaRPr>
          </a:p>
        </p:txBody>
      </p:sp>
      <p:sp>
        <p:nvSpPr>
          <p:cNvPr id="3" name="TextBox 2"/>
          <p:cNvSpPr txBox="1"/>
          <p:nvPr/>
        </p:nvSpPr>
        <p:spPr>
          <a:xfrm>
            <a:off x="920044" y="6412230"/>
            <a:ext cx="3377636" cy="276999"/>
          </a:xfrm>
          <a:prstGeom prst="rect">
            <a:avLst/>
          </a:prstGeom>
          <a:noFill/>
        </p:spPr>
        <p:txBody>
          <a:bodyPr wrap="square" rtlCol="0">
            <a:spAutoFit/>
          </a:bodyPr>
          <a:lstStyle/>
          <a:p>
            <a:pPr marL="436563" lvl="1">
              <a:spcBef>
                <a:spcPts val="324"/>
              </a:spcBef>
              <a:defRPr/>
            </a:pPr>
            <a:r>
              <a:rPr lang="en-US" altLang="en-US" sz="1200" dirty="0">
                <a:ea typeface="Adobe Gothic Std B" pitchFamily="34" charset="-128"/>
              </a:rPr>
              <a:t>Source: BC Epilepsy Society</a:t>
            </a:r>
          </a:p>
        </p:txBody>
      </p:sp>
    </p:spTree>
    <p:extLst>
      <p:ext uri="{BB962C8B-B14F-4D97-AF65-F5344CB8AC3E}">
        <p14:creationId xmlns:p14="http://schemas.microsoft.com/office/powerpoint/2010/main" val="2026454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1315745"/>
          </a:xfrm>
        </p:spPr>
        <p:txBody>
          <a:bodyPr/>
          <a:lstStyle/>
          <a:p>
            <a:r>
              <a:rPr lang="en-CA" sz="4400" dirty="0" smtClean="0">
                <a:solidFill>
                  <a:srgbClr val="2F4F88"/>
                </a:solidFill>
              </a:rPr>
              <a:t>Seizures vs. Epilepsy</a:t>
            </a:r>
          </a:p>
          <a:p>
            <a:r>
              <a:rPr lang="en-CA" sz="2800" dirty="0" smtClean="0">
                <a:solidFill>
                  <a:srgbClr val="2F4F88"/>
                </a:solidFill>
              </a:rPr>
              <a:t>What is the difference?</a:t>
            </a:r>
            <a:endParaRPr lang="en-CA" sz="28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5"/>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329042" y="1833251"/>
            <a:ext cx="6131717" cy="5201424"/>
          </a:xfrm>
          <a:prstGeom prst="rect">
            <a:avLst/>
          </a:prstGeom>
        </p:spPr>
        <p:txBody>
          <a:bodyPr wrap="square">
            <a:spAutoFit/>
          </a:bodyPr>
          <a:lstStyle/>
          <a:p>
            <a:pPr>
              <a:defRPr/>
            </a:pPr>
            <a:r>
              <a:rPr lang="en-US" altLang="en-US" sz="2800" b="1" dirty="0" smtClean="0">
                <a:latin typeface="Gill Sans MT" panose="020B0502020104020203" pitchFamily="34" charset="0"/>
              </a:rPr>
              <a:t>Seizures</a:t>
            </a:r>
          </a:p>
          <a:p>
            <a:pPr>
              <a:defRPr/>
            </a:pPr>
            <a:r>
              <a:rPr lang="en-US" altLang="en-US" sz="2800" dirty="0" smtClean="0">
                <a:latin typeface="Gill Sans MT" panose="020B0502020104020203" pitchFamily="34" charset="0"/>
              </a:rPr>
              <a:t>Often </a:t>
            </a:r>
            <a:r>
              <a:rPr lang="en-US" altLang="en-US" sz="2800" dirty="0">
                <a:latin typeface="Gill Sans MT" panose="020B0502020104020203" pitchFamily="34" charset="0"/>
              </a:rPr>
              <a:t>symptoms </a:t>
            </a:r>
            <a:r>
              <a:rPr lang="en-US" altLang="en-US" sz="2800" dirty="0" smtClean="0">
                <a:latin typeface="Gill Sans MT" panose="020B0502020104020203" pitchFamily="34" charset="0"/>
              </a:rPr>
              <a:t>of another </a:t>
            </a:r>
            <a:r>
              <a:rPr lang="en-US" altLang="en-US" sz="2800" dirty="0">
                <a:latin typeface="Gill Sans MT" panose="020B0502020104020203" pitchFamily="34" charset="0"/>
              </a:rPr>
              <a:t>health problem:  	</a:t>
            </a:r>
          </a:p>
          <a:p>
            <a:pPr lvl="1">
              <a:buFont typeface="Wingdings" pitchFamily="2" charset="2"/>
              <a:buChar char="Ø"/>
              <a:defRPr/>
            </a:pPr>
            <a:r>
              <a:rPr lang="en-US" altLang="en-US" sz="2800" dirty="0" smtClean="0">
                <a:latin typeface="Gill Sans MT" panose="020B0502020104020203" pitchFamily="34" charset="0"/>
              </a:rPr>
              <a:t>diseases </a:t>
            </a:r>
            <a:r>
              <a:rPr lang="en-US" altLang="en-US" sz="2800" dirty="0">
                <a:latin typeface="Gill Sans MT" panose="020B0502020104020203" pitchFamily="34" charset="0"/>
              </a:rPr>
              <a:t>			</a:t>
            </a:r>
          </a:p>
          <a:p>
            <a:pPr lvl="1">
              <a:buFont typeface="Wingdings" pitchFamily="2" charset="2"/>
              <a:buChar char="Ø"/>
              <a:defRPr/>
            </a:pPr>
            <a:r>
              <a:rPr lang="en-US" altLang="en-US" sz="2800" dirty="0">
                <a:latin typeface="Gill Sans MT" panose="020B0502020104020203" pitchFamily="34" charset="0"/>
              </a:rPr>
              <a:t>fever</a:t>
            </a:r>
          </a:p>
          <a:p>
            <a:pPr lvl="1">
              <a:buFont typeface="Wingdings" pitchFamily="2" charset="2"/>
              <a:buChar char="Ø"/>
              <a:defRPr/>
            </a:pPr>
            <a:r>
              <a:rPr lang="en-US" altLang="en-US" sz="2800" dirty="0">
                <a:latin typeface="Gill Sans MT" panose="020B0502020104020203" pitchFamily="34" charset="0"/>
              </a:rPr>
              <a:t>temporary medical, neurological or </a:t>
            </a:r>
            <a:r>
              <a:rPr lang="en-US" altLang="en-US" sz="2800" dirty="0" smtClean="0">
                <a:latin typeface="Gill Sans MT" panose="020B0502020104020203" pitchFamily="34" charset="0"/>
              </a:rPr>
              <a:t>   neurosurgical </a:t>
            </a:r>
            <a:r>
              <a:rPr lang="en-US" altLang="en-US" sz="2800" dirty="0">
                <a:latin typeface="Gill Sans MT" panose="020B0502020104020203" pitchFamily="34" charset="0"/>
              </a:rPr>
              <a:t>illness</a:t>
            </a:r>
          </a:p>
          <a:p>
            <a:pPr>
              <a:defRPr/>
            </a:pPr>
            <a:endParaRPr lang="en-US" altLang="en-US" sz="2800" dirty="0">
              <a:latin typeface="Gill Sans MT" panose="020B0502020104020203" pitchFamily="34" charset="0"/>
            </a:endParaRPr>
          </a:p>
          <a:p>
            <a:pPr>
              <a:defRPr/>
            </a:pPr>
            <a:r>
              <a:rPr lang="en-US" altLang="en-US" sz="2800" dirty="0">
                <a:latin typeface="Gill Sans MT" panose="020B0502020104020203" pitchFamily="34" charset="0"/>
              </a:rPr>
              <a:t>After the person is treated (illness is resolved) the </a:t>
            </a:r>
            <a:r>
              <a:rPr lang="en-US" altLang="en-US" sz="2800" b="1" dirty="0">
                <a:latin typeface="Gill Sans MT" panose="020B0502020104020203" pitchFamily="34" charset="0"/>
              </a:rPr>
              <a:t>seizures </a:t>
            </a:r>
            <a:r>
              <a:rPr lang="en-US" altLang="en-US" sz="2800" dirty="0">
                <a:latin typeface="Gill Sans MT" panose="020B0502020104020203" pitchFamily="34" charset="0"/>
              </a:rPr>
              <a:t>do not occur again</a:t>
            </a:r>
          </a:p>
          <a:p>
            <a:pPr marL="109537" indent="0">
              <a:buFont typeface="Wingdings 3" pitchFamily="18" charset="2"/>
              <a:buNone/>
              <a:defRPr/>
            </a:pPr>
            <a:endParaRPr lang="en-US" altLang="en-US" sz="2400" b="1" dirty="0">
              <a:latin typeface="Century" pitchFamily="18" charset="0"/>
            </a:endParaRPr>
          </a:p>
        </p:txBody>
      </p:sp>
      <p:sp>
        <p:nvSpPr>
          <p:cNvPr id="10" name="TextBox 9"/>
          <p:cNvSpPr txBox="1"/>
          <p:nvPr/>
        </p:nvSpPr>
        <p:spPr>
          <a:xfrm>
            <a:off x="6460759" y="1794933"/>
            <a:ext cx="5516382" cy="4185761"/>
          </a:xfrm>
          <a:prstGeom prst="rect">
            <a:avLst/>
          </a:prstGeom>
          <a:noFill/>
        </p:spPr>
        <p:txBody>
          <a:bodyPr wrap="square" rtlCol="0">
            <a:spAutoFit/>
          </a:bodyPr>
          <a:lstStyle/>
          <a:p>
            <a:pPr>
              <a:defRPr/>
            </a:pPr>
            <a:r>
              <a:rPr lang="en-US" altLang="en-US" sz="2800" b="1" dirty="0" smtClean="0">
                <a:latin typeface="Gill Sans MT" panose="020B0502020104020203" pitchFamily="34" charset="0"/>
              </a:rPr>
              <a:t>Epilepsy</a:t>
            </a:r>
          </a:p>
          <a:p>
            <a:pPr>
              <a:defRPr/>
            </a:pPr>
            <a:r>
              <a:rPr lang="en-US" altLang="en-US" sz="2800" dirty="0" smtClean="0">
                <a:latin typeface="Gill Sans MT" panose="020B0502020104020203" pitchFamily="34" charset="0"/>
              </a:rPr>
              <a:t>A </a:t>
            </a:r>
            <a:r>
              <a:rPr lang="en-US" altLang="en-US" sz="2800" dirty="0">
                <a:latin typeface="Gill Sans MT" panose="020B0502020104020203" pitchFamily="34" charset="0"/>
              </a:rPr>
              <a:t>chronic (ongoing) series of seizures, and can develop at any </a:t>
            </a:r>
            <a:r>
              <a:rPr lang="en-US" altLang="en-US" sz="2800" dirty="0" smtClean="0">
                <a:latin typeface="Gill Sans MT" panose="020B0502020104020203" pitchFamily="34" charset="0"/>
              </a:rPr>
              <a:t>age.</a:t>
            </a:r>
          </a:p>
          <a:p>
            <a:pPr>
              <a:defRPr/>
            </a:pPr>
            <a:r>
              <a:rPr lang="en-US" altLang="en-US" sz="2800" dirty="0" smtClean="0">
                <a:latin typeface="Gill Sans MT" panose="020B0502020104020203" pitchFamily="34" charset="0"/>
              </a:rPr>
              <a:t>Seizures </a:t>
            </a:r>
            <a:r>
              <a:rPr lang="en-US" altLang="en-US" sz="2800" dirty="0">
                <a:latin typeface="Gill Sans MT" panose="020B0502020104020203" pitchFamily="34" charset="0"/>
              </a:rPr>
              <a:t>reoccur frequently and </a:t>
            </a:r>
            <a:r>
              <a:rPr lang="en-US" altLang="en-US" sz="2800" dirty="0" smtClean="0">
                <a:latin typeface="Gill Sans MT" panose="020B0502020104020203" pitchFamily="34" charset="0"/>
              </a:rPr>
              <a:t>often </a:t>
            </a:r>
            <a:r>
              <a:rPr lang="en-US" altLang="en-US" sz="2800" dirty="0">
                <a:latin typeface="Gill Sans MT" panose="020B0502020104020203" pitchFamily="34" charset="0"/>
              </a:rPr>
              <a:t>without </a:t>
            </a:r>
            <a:r>
              <a:rPr lang="en-US" altLang="en-US" sz="2800" dirty="0" smtClean="0">
                <a:latin typeface="Gill Sans MT" panose="020B0502020104020203" pitchFamily="34" charset="0"/>
              </a:rPr>
              <a:t>a known </a:t>
            </a:r>
            <a:r>
              <a:rPr lang="en-US" altLang="en-US" sz="2800" dirty="0">
                <a:latin typeface="Gill Sans MT" panose="020B0502020104020203" pitchFamily="34" charset="0"/>
              </a:rPr>
              <a:t>cause</a:t>
            </a:r>
            <a:r>
              <a:rPr lang="en-US" altLang="en-US" sz="2800" dirty="0" smtClean="0">
                <a:latin typeface="Gill Sans MT" panose="020B0502020104020203" pitchFamily="34" charset="0"/>
              </a:rPr>
              <a:t>.</a:t>
            </a:r>
          </a:p>
          <a:p>
            <a:pPr>
              <a:defRPr/>
            </a:pPr>
            <a:endParaRPr lang="en-US" altLang="en-US" dirty="0">
              <a:latin typeface="Century" pitchFamily="18" charset="0"/>
            </a:endParaRPr>
          </a:p>
          <a:p>
            <a:pPr>
              <a:defRPr/>
            </a:pPr>
            <a:endParaRPr lang="en-US" altLang="en-US" dirty="0" smtClean="0">
              <a:latin typeface="Century" pitchFamily="18" charset="0"/>
            </a:endParaRPr>
          </a:p>
          <a:p>
            <a:pPr>
              <a:defRPr/>
            </a:pPr>
            <a:endParaRPr lang="en-US" altLang="en-US" dirty="0">
              <a:latin typeface="Century" pitchFamily="18" charset="0"/>
            </a:endParaRPr>
          </a:p>
          <a:p>
            <a:pPr>
              <a:defRPr/>
            </a:pPr>
            <a:endParaRPr lang="en-US" altLang="en-US" dirty="0" smtClean="0">
              <a:latin typeface="Century" pitchFamily="18" charset="0"/>
            </a:endParaRPr>
          </a:p>
          <a:p>
            <a:pPr>
              <a:defRPr/>
            </a:pPr>
            <a:endParaRPr lang="en-US" altLang="en-US" dirty="0">
              <a:latin typeface="Century" pitchFamily="18" charset="0"/>
            </a:endParaRPr>
          </a:p>
          <a:p>
            <a:pPr>
              <a:defRPr/>
            </a:pPr>
            <a:endParaRPr lang="en-US" altLang="en-US" dirty="0" smtClean="0">
              <a:latin typeface="Century" pitchFamily="18" charset="0"/>
            </a:endParaRPr>
          </a:p>
          <a:p>
            <a:pPr>
              <a:defRPr/>
            </a:pPr>
            <a:endParaRPr lang="en-CA" altLang="en-US" dirty="0">
              <a:latin typeface="Century" pitchFamily="18" charset="0"/>
            </a:endParaRPr>
          </a:p>
        </p:txBody>
      </p:sp>
      <p:pic>
        <p:nvPicPr>
          <p:cNvPr id="4098" name="Picture 2" descr="C:\Users\smrj\AppData\Local\Microsoft\Windows\Temporary Internet Files\Content.IE5\23LAUOF3\brian%2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0531" y="4785071"/>
            <a:ext cx="2296819" cy="172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04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Epilepsy</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5"/>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751291" y="1173221"/>
            <a:ext cx="9393169" cy="5383525"/>
          </a:xfrm>
          <a:prstGeom prst="rect">
            <a:avLst/>
          </a:prstGeom>
        </p:spPr>
        <p:txBody>
          <a:bodyPr wrap="square">
            <a:spAutoFit/>
          </a:bodyPr>
          <a:lstStyle/>
          <a:p>
            <a:pPr marL="964692" lvl="1" indent="-342900">
              <a:spcBef>
                <a:spcPts val="200"/>
              </a:spcBef>
              <a:buFont typeface="Wingdings" panose="05000000000000000000" pitchFamily="2" charset="2"/>
              <a:buChar char="Ø"/>
              <a:defRPr/>
            </a:pPr>
            <a:r>
              <a:rPr lang="en-US" altLang="en-US" sz="2800" dirty="0" smtClean="0">
                <a:latin typeface="Gill Sans MT" panose="020B0502020104020203" pitchFamily="34" charset="0"/>
              </a:rPr>
              <a:t>Neurological  disorder that </a:t>
            </a:r>
            <a:r>
              <a:rPr lang="en-US" altLang="en-US" sz="2800" dirty="0">
                <a:latin typeface="Gill Sans MT" panose="020B0502020104020203" pitchFamily="34" charset="0"/>
              </a:rPr>
              <a:t>makes people susceptible to </a:t>
            </a:r>
            <a:r>
              <a:rPr lang="en-US" altLang="en-US" sz="2800" dirty="0" smtClean="0">
                <a:latin typeface="Gill Sans MT" panose="020B0502020104020203" pitchFamily="34" charset="0"/>
              </a:rPr>
              <a:t>seizures</a:t>
            </a:r>
          </a:p>
          <a:p>
            <a:pPr marL="964692" lvl="1" indent="-342900">
              <a:spcBef>
                <a:spcPts val="200"/>
              </a:spcBef>
              <a:buFont typeface="Wingdings" panose="05000000000000000000" pitchFamily="2" charset="2"/>
              <a:buChar char="Ø"/>
              <a:defRPr/>
            </a:pPr>
            <a:endParaRPr lang="en-US" altLang="en-US" sz="2800" dirty="0">
              <a:latin typeface="Gill Sans MT" panose="020B0502020104020203" pitchFamily="34" charset="0"/>
            </a:endParaRPr>
          </a:p>
          <a:p>
            <a:pPr marL="964692" lvl="1" indent="-342900">
              <a:spcBef>
                <a:spcPts val="200"/>
              </a:spcBef>
              <a:buFont typeface="Wingdings" panose="05000000000000000000" pitchFamily="2" charset="2"/>
              <a:buChar char="Ø"/>
              <a:defRPr/>
            </a:pPr>
            <a:r>
              <a:rPr lang="en-US" altLang="en-US" sz="2800" dirty="0">
                <a:latin typeface="Gill Sans MT" panose="020B0502020104020203" pitchFamily="34" charset="0"/>
              </a:rPr>
              <a:t>Sometimes called a seizure </a:t>
            </a:r>
            <a:r>
              <a:rPr lang="en-US" altLang="en-US" sz="2800" dirty="0" smtClean="0">
                <a:latin typeface="Gill Sans MT" panose="020B0502020104020203" pitchFamily="34" charset="0"/>
              </a:rPr>
              <a:t>disorder</a:t>
            </a:r>
          </a:p>
          <a:p>
            <a:pPr marL="621792" lvl="1">
              <a:spcBef>
                <a:spcPts val="200"/>
              </a:spcBef>
              <a:defRPr/>
            </a:pPr>
            <a:endParaRPr lang="en-US" altLang="en-US" sz="2800" dirty="0" smtClean="0">
              <a:latin typeface="Gill Sans MT" panose="020B0502020104020203" pitchFamily="34" charset="0"/>
            </a:endParaRPr>
          </a:p>
          <a:p>
            <a:pPr marL="964692" lvl="1" indent="-342900">
              <a:spcBef>
                <a:spcPts val="200"/>
              </a:spcBef>
              <a:buFont typeface="Wingdings" panose="05000000000000000000" pitchFamily="2" charset="2"/>
              <a:buChar char="Ø"/>
              <a:defRPr/>
            </a:pPr>
            <a:r>
              <a:rPr lang="en-US" altLang="en-US" sz="2800" dirty="0" smtClean="0">
                <a:latin typeface="Gill Sans MT" panose="020B0502020104020203" pitchFamily="34" charset="0"/>
              </a:rPr>
              <a:t>Can </a:t>
            </a:r>
            <a:r>
              <a:rPr lang="en-US" altLang="en-US" sz="2800" dirty="0">
                <a:latin typeface="Gill Sans MT" panose="020B0502020104020203" pitchFamily="34" charset="0"/>
              </a:rPr>
              <a:t>develop at any age </a:t>
            </a:r>
            <a:endParaRPr lang="en-US" altLang="en-US" sz="2800" dirty="0" smtClean="0">
              <a:latin typeface="Gill Sans MT" panose="020B0502020104020203" pitchFamily="34" charset="0"/>
            </a:endParaRPr>
          </a:p>
          <a:p>
            <a:pPr marL="964692" lvl="1" indent="-342900">
              <a:spcBef>
                <a:spcPts val="200"/>
              </a:spcBef>
              <a:buFont typeface="Wingdings" panose="05000000000000000000" pitchFamily="2" charset="2"/>
              <a:buChar char="Ø"/>
              <a:defRPr/>
            </a:pPr>
            <a:endParaRPr lang="en-US" altLang="en-US" sz="2800" dirty="0">
              <a:latin typeface="Gill Sans MT" panose="020B0502020104020203" pitchFamily="34" charset="0"/>
            </a:endParaRPr>
          </a:p>
          <a:p>
            <a:pPr marL="964692" lvl="1" indent="-342900">
              <a:spcBef>
                <a:spcPts val="200"/>
              </a:spcBef>
              <a:buFont typeface="Wingdings" panose="05000000000000000000" pitchFamily="2" charset="2"/>
              <a:buChar char="Ø"/>
              <a:defRPr/>
            </a:pPr>
            <a:r>
              <a:rPr lang="en-US" altLang="en-US" sz="2800" dirty="0">
                <a:latin typeface="Gill Sans MT" panose="020B0502020104020203" pitchFamily="34" charset="0"/>
              </a:rPr>
              <a:t>Seizures are chronic (ongoing and frequent</a:t>
            </a:r>
            <a:r>
              <a:rPr lang="en-US" altLang="en-US" sz="2800" dirty="0" smtClean="0">
                <a:latin typeface="Gill Sans MT" panose="020B0502020104020203" pitchFamily="34" charset="0"/>
              </a:rPr>
              <a:t>)</a:t>
            </a:r>
          </a:p>
          <a:p>
            <a:pPr marL="621792" lvl="1">
              <a:spcBef>
                <a:spcPts val="200"/>
              </a:spcBef>
              <a:defRPr/>
            </a:pPr>
            <a:endParaRPr lang="en-US" altLang="en-US" sz="2800" dirty="0">
              <a:latin typeface="Gill Sans MT" panose="020B0502020104020203" pitchFamily="34" charset="0"/>
            </a:endParaRPr>
          </a:p>
          <a:p>
            <a:pPr marL="964692" lvl="1" indent="-342900">
              <a:spcBef>
                <a:spcPts val="200"/>
              </a:spcBef>
              <a:buFont typeface="Wingdings" panose="05000000000000000000" pitchFamily="2" charset="2"/>
              <a:buChar char="Ø"/>
              <a:defRPr/>
            </a:pPr>
            <a:r>
              <a:rPr lang="en-US" altLang="en-US" sz="2800" dirty="0">
                <a:latin typeface="Gill Sans MT" panose="020B0502020104020203" pitchFamily="34" charset="0"/>
              </a:rPr>
              <a:t>Seizure can often happen without known </a:t>
            </a:r>
            <a:r>
              <a:rPr lang="en-US" altLang="en-US" sz="2800" dirty="0" smtClean="0">
                <a:latin typeface="Gill Sans MT" panose="020B0502020104020203" pitchFamily="34" charset="0"/>
              </a:rPr>
              <a:t>cause</a:t>
            </a:r>
            <a:endParaRPr lang="en-US" altLang="en-US" sz="2800" dirty="0">
              <a:latin typeface="Gill Sans MT" panose="020B0502020104020203" pitchFamily="34" charset="0"/>
            </a:endParaRPr>
          </a:p>
          <a:p>
            <a:pPr lvl="1">
              <a:spcBef>
                <a:spcPts val="324"/>
              </a:spcBef>
              <a:defRPr/>
            </a:pPr>
            <a:r>
              <a:rPr lang="en-US" altLang="en-US" sz="2400" dirty="0" smtClean="0">
                <a:latin typeface="Gill Sans MT" panose="020B0502020104020203" pitchFamily="34" charset="0"/>
              </a:rPr>
              <a:t>Many </a:t>
            </a:r>
            <a:r>
              <a:rPr lang="en-US" altLang="en-US" sz="2400" dirty="0">
                <a:latin typeface="Gill Sans MT" panose="020B0502020104020203" pitchFamily="34" charset="0"/>
              </a:rPr>
              <a:t>people with </a:t>
            </a:r>
            <a:r>
              <a:rPr lang="en-US" altLang="en-US" sz="2400" b="1" dirty="0">
                <a:latin typeface="Gill Sans MT" panose="020B0502020104020203" pitchFamily="34" charset="0"/>
              </a:rPr>
              <a:t>epilepsy</a:t>
            </a:r>
            <a:r>
              <a:rPr lang="en-US" altLang="en-US" sz="2400" dirty="0">
                <a:latin typeface="Gill Sans MT" panose="020B0502020104020203" pitchFamily="34" charset="0"/>
              </a:rPr>
              <a:t> experience more than </a:t>
            </a:r>
            <a:r>
              <a:rPr lang="en-US" altLang="en-US" sz="2400" dirty="0" smtClean="0">
                <a:latin typeface="Gill Sans MT" panose="020B0502020104020203" pitchFamily="34" charset="0"/>
              </a:rPr>
              <a:t>one </a:t>
            </a:r>
            <a:r>
              <a:rPr lang="en-US" altLang="en-US" sz="2400" dirty="0">
                <a:latin typeface="Gill Sans MT" panose="020B0502020104020203" pitchFamily="34" charset="0"/>
              </a:rPr>
              <a:t>type of </a:t>
            </a:r>
            <a:r>
              <a:rPr lang="en-US" altLang="en-US" sz="2400" dirty="0" smtClean="0">
                <a:latin typeface="Gill Sans MT" panose="020B0502020104020203" pitchFamily="34" charset="0"/>
              </a:rPr>
              <a:t> seizure</a:t>
            </a:r>
            <a:r>
              <a:rPr lang="en-US" altLang="en-US" sz="2400" dirty="0">
                <a:latin typeface="Calibri" panose="020F0502020204030204" pitchFamily="34" charset="0"/>
              </a:rPr>
              <a:t>.</a:t>
            </a:r>
            <a:r>
              <a:rPr lang="en-US" altLang="en-US" sz="2400" b="1" dirty="0">
                <a:latin typeface="Calibri" panose="020F0502020204030204" pitchFamily="34" charset="0"/>
              </a:rPr>
              <a:t> </a:t>
            </a:r>
          </a:p>
        </p:txBody>
      </p:sp>
      <p:pic>
        <p:nvPicPr>
          <p:cNvPr id="3" name="Picture 2"/>
          <p:cNvPicPr>
            <a:picLocks noChangeAspect="1"/>
          </p:cNvPicPr>
          <p:nvPr/>
        </p:nvPicPr>
        <p:blipFill>
          <a:blip r:embed="rId4"/>
          <a:stretch>
            <a:fillRect/>
          </a:stretch>
        </p:blipFill>
        <p:spPr>
          <a:xfrm>
            <a:off x="8714716" y="1932811"/>
            <a:ext cx="2409825" cy="2466975"/>
          </a:xfrm>
          <a:prstGeom prst="rect">
            <a:avLst/>
          </a:prstGeom>
        </p:spPr>
      </p:pic>
    </p:spTree>
    <p:extLst>
      <p:ext uri="{BB962C8B-B14F-4D97-AF65-F5344CB8AC3E}">
        <p14:creationId xmlns:p14="http://schemas.microsoft.com/office/powerpoint/2010/main" val="522523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Why Do Seizures Occur?</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5"/>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1255287" y="1343800"/>
            <a:ext cx="3241762" cy="1323439"/>
          </a:xfrm>
          <a:prstGeom prst="rect">
            <a:avLst/>
          </a:prstGeom>
        </p:spPr>
        <p:txBody>
          <a:bodyPr wrap="square">
            <a:spAutoFit/>
          </a:bodyPr>
          <a:lstStyle/>
          <a:p>
            <a:r>
              <a:rPr lang="en-CA" sz="2000" b="1" kern="10" dirty="0" smtClean="0">
                <a:solidFill>
                  <a:srgbClr val="990033"/>
                </a:solidFill>
                <a:latin typeface="Gill Sans MT" panose="020B0502020104020203" pitchFamily="34" charset="0"/>
              </a:rPr>
              <a:t>HEAD </a:t>
            </a:r>
            <a:r>
              <a:rPr lang="en-CA" sz="2000" b="1" kern="10" dirty="0">
                <a:solidFill>
                  <a:srgbClr val="990033"/>
                </a:solidFill>
                <a:latin typeface="Gill Sans MT" panose="020B0502020104020203" pitchFamily="34" charset="0"/>
              </a:rPr>
              <a:t>INJURY</a:t>
            </a:r>
          </a:p>
          <a:p>
            <a:pPr marL="285750" indent="-285750">
              <a:buFont typeface="Wingdings" panose="05000000000000000000" pitchFamily="2" charset="2"/>
              <a:buChar char="Ø"/>
            </a:pPr>
            <a:r>
              <a:rPr lang="en-CA" sz="2000" kern="10" dirty="0" smtClean="0">
                <a:solidFill>
                  <a:srgbClr val="990033"/>
                </a:solidFill>
                <a:latin typeface="Gill Sans MT" panose="020B0502020104020203" pitchFamily="34" charset="0"/>
              </a:rPr>
              <a:t>MVAs</a:t>
            </a:r>
            <a:r>
              <a:rPr lang="en-CA" sz="2000" kern="10" dirty="0">
                <a:solidFill>
                  <a:srgbClr val="990033"/>
                </a:solidFill>
                <a:latin typeface="Gill Sans MT" panose="020B0502020104020203" pitchFamily="34" charset="0"/>
              </a:rPr>
              <a:t>, Sports accidents</a:t>
            </a:r>
          </a:p>
          <a:p>
            <a:pPr marL="285750" indent="-285750">
              <a:buFont typeface="Wingdings" panose="05000000000000000000" pitchFamily="2" charset="2"/>
              <a:buChar char="Ø"/>
            </a:pPr>
            <a:r>
              <a:rPr lang="en-CA" sz="2000" kern="10" dirty="0" smtClean="0">
                <a:solidFill>
                  <a:srgbClr val="990033"/>
                </a:solidFill>
                <a:latin typeface="Gill Sans MT" panose="020B0502020104020203" pitchFamily="34" charset="0"/>
              </a:rPr>
              <a:t>Falls</a:t>
            </a:r>
            <a:endParaRPr lang="en-CA" sz="2000" kern="10" dirty="0">
              <a:solidFill>
                <a:srgbClr val="990033"/>
              </a:solidFill>
              <a:latin typeface="Gill Sans MT" panose="020B0502020104020203" pitchFamily="34" charset="0"/>
            </a:endParaRPr>
          </a:p>
          <a:p>
            <a:pPr marL="285750" indent="-285750">
              <a:buFont typeface="Wingdings" panose="05000000000000000000" pitchFamily="2" charset="2"/>
              <a:buChar char="Ø"/>
            </a:pPr>
            <a:r>
              <a:rPr lang="en-CA" sz="2000" kern="10" dirty="0" smtClean="0">
                <a:solidFill>
                  <a:srgbClr val="990033"/>
                </a:solidFill>
                <a:latin typeface="Gill Sans MT" panose="020B0502020104020203" pitchFamily="34" charset="0"/>
              </a:rPr>
              <a:t>Head </a:t>
            </a:r>
            <a:r>
              <a:rPr lang="en-CA" sz="2000" kern="10" dirty="0">
                <a:solidFill>
                  <a:srgbClr val="990033"/>
                </a:solidFill>
                <a:latin typeface="Gill Sans MT" panose="020B0502020104020203" pitchFamily="34" charset="0"/>
              </a:rPr>
              <a:t>trauma</a:t>
            </a:r>
          </a:p>
        </p:txBody>
      </p:sp>
      <p:sp>
        <p:nvSpPr>
          <p:cNvPr id="10" name="Rectangle 9"/>
          <p:cNvSpPr/>
          <p:nvPr/>
        </p:nvSpPr>
        <p:spPr>
          <a:xfrm>
            <a:off x="7143063" y="1343800"/>
            <a:ext cx="4289778" cy="1631216"/>
          </a:xfrm>
          <a:prstGeom prst="rect">
            <a:avLst/>
          </a:prstGeom>
        </p:spPr>
        <p:txBody>
          <a:bodyPr wrap="square">
            <a:spAutoFit/>
          </a:bodyPr>
          <a:lstStyle/>
          <a:p>
            <a:r>
              <a:rPr lang="en-CA" sz="2000" b="1" kern="10" dirty="0" smtClean="0">
                <a:solidFill>
                  <a:srgbClr val="333300"/>
                </a:solidFill>
                <a:latin typeface="Gill Sans MT" panose="020B0502020104020203" pitchFamily="34" charset="0"/>
              </a:rPr>
              <a:t>       BIRTH </a:t>
            </a:r>
            <a:r>
              <a:rPr lang="en-CA" sz="2000" b="1" kern="10" dirty="0">
                <a:solidFill>
                  <a:srgbClr val="333300"/>
                </a:solidFill>
                <a:latin typeface="Gill Sans MT" panose="020B0502020104020203" pitchFamily="34" charset="0"/>
              </a:rPr>
              <a:t>INJURY</a:t>
            </a:r>
          </a:p>
          <a:p>
            <a:pPr marL="742950" lvl="1" indent="-285750">
              <a:buFont typeface="Wingdings" panose="05000000000000000000" pitchFamily="2" charset="2"/>
              <a:buChar char="Ø"/>
            </a:pPr>
            <a:r>
              <a:rPr lang="en-CA" sz="2000" kern="10" dirty="0" smtClean="0">
                <a:solidFill>
                  <a:srgbClr val="333300"/>
                </a:solidFill>
                <a:latin typeface="Gill Sans MT" panose="020B0502020104020203" pitchFamily="34" charset="0"/>
              </a:rPr>
              <a:t>Brain </a:t>
            </a:r>
            <a:r>
              <a:rPr lang="en-CA" sz="2000" kern="10" dirty="0">
                <a:solidFill>
                  <a:srgbClr val="333300"/>
                </a:solidFill>
                <a:latin typeface="Gill Sans MT" panose="020B0502020104020203" pitchFamily="34" charset="0"/>
              </a:rPr>
              <a:t>injury to fetus during </a:t>
            </a:r>
          </a:p>
          <a:p>
            <a:pPr lvl="1"/>
            <a:r>
              <a:rPr lang="en-CA" sz="2000" kern="10" dirty="0" smtClean="0">
                <a:solidFill>
                  <a:srgbClr val="333300"/>
                </a:solidFill>
                <a:latin typeface="Gill Sans MT" panose="020B0502020104020203" pitchFamily="34" charset="0"/>
              </a:rPr>
              <a:t>    pregnancy </a:t>
            </a:r>
            <a:r>
              <a:rPr lang="en-CA" sz="2000" kern="10" dirty="0">
                <a:solidFill>
                  <a:srgbClr val="333300"/>
                </a:solidFill>
                <a:latin typeface="Gill Sans MT" panose="020B0502020104020203" pitchFamily="34" charset="0"/>
              </a:rPr>
              <a:t>&amp; </a:t>
            </a:r>
            <a:r>
              <a:rPr lang="en-CA" sz="2000" kern="10" dirty="0" smtClean="0">
                <a:solidFill>
                  <a:srgbClr val="333300"/>
                </a:solidFill>
                <a:latin typeface="Gill Sans MT" panose="020B0502020104020203" pitchFamily="34" charset="0"/>
              </a:rPr>
              <a:t>birth</a:t>
            </a:r>
          </a:p>
          <a:p>
            <a:pPr marL="742950" lvl="1" indent="-285750">
              <a:buFont typeface="Wingdings" panose="05000000000000000000" pitchFamily="2" charset="2"/>
              <a:buChar char="Ø"/>
            </a:pPr>
            <a:r>
              <a:rPr lang="en-CA" sz="2000" kern="10" dirty="0" smtClean="0">
                <a:solidFill>
                  <a:srgbClr val="333300"/>
                </a:solidFill>
                <a:latin typeface="Gill Sans MT" panose="020B0502020104020203" pitchFamily="34" charset="0"/>
              </a:rPr>
              <a:t>Perinatal </a:t>
            </a:r>
            <a:r>
              <a:rPr lang="en-CA" sz="2000" kern="10" dirty="0">
                <a:solidFill>
                  <a:srgbClr val="333300"/>
                </a:solidFill>
                <a:latin typeface="Gill Sans MT" panose="020B0502020104020203" pitchFamily="34" charset="0"/>
              </a:rPr>
              <a:t>asphyxia</a:t>
            </a:r>
          </a:p>
          <a:p>
            <a:pPr marL="742950" lvl="1" indent="-285750">
              <a:buFont typeface="Wingdings" panose="05000000000000000000" pitchFamily="2" charset="2"/>
              <a:buChar char="Ø"/>
            </a:pPr>
            <a:r>
              <a:rPr lang="en-CA" sz="2000" kern="10" dirty="0" smtClean="0">
                <a:solidFill>
                  <a:srgbClr val="333300"/>
                </a:solidFill>
                <a:latin typeface="Gill Sans MT" panose="020B0502020104020203" pitchFamily="34" charset="0"/>
              </a:rPr>
              <a:t>Postnatal </a:t>
            </a:r>
            <a:r>
              <a:rPr lang="en-CA" sz="2000" kern="10" dirty="0">
                <a:solidFill>
                  <a:srgbClr val="333300"/>
                </a:solidFill>
                <a:latin typeface="Gill Sans MT" panose="020B0502020104020203" pitchFamily="34" charset="0"/>
              </a:rPr>
              <a:t>vascular accidents</a:t>
            </a:r>
          </a:p>
        </p:txBody>
      </p:sp>
      <p:sp>
        <p:nvSpPr>
          <p:cNvPr id="11" name="Rectangle 10"/>
          <p:cNvSpPr/>
          <p:nvPr/>
        </p:nvSpPr>
        <p:spPr>
          <a:xfrm>
            <a:off x="399182" y="3229866"/>
            <a:ext cx="4097867" cy="1292662"/>
          </a:xfrm>
          <a:prstGeom prst="rect">
            <a:avLst/>
          </a:prstGeom>
        </p:spPr>
        <p:txBody>
          <a:bodyPr wrap="square">
            <a:spAutoFit/>
          </a:bodyPr>
          <a:lstStyle/>
          <a:p>
            <a:r>
              <a:rPr lang="en-CA" sz="2000" b="1" kern="10" dirty="0" smtClean="0">
                <a:solidFill>
                  <a:srgbClr val="CC6600"/>
                </a:solidFill>
                <a:latin typeface="Gill Sans MT" panose="020B0502020104020203" pitchFamily="34" charset="0"/>
              </a:rPr>
              <a:t> INTRACEREBRAL INJURIES</a:t>
            </a:r>
          </a:p>
          <a:p>
            <a:pPr marL="285750" indent="-285750">
              <a:buFont typeface="Wingdings" panose="05000000000000000000" pitchFamily="2" charset="2"/>
              <a:buChar char="Ø"/>
            </a:pPr>
            <a:r>
              <a:rPr lang="en-CA" sz="2000" kern="10" dirty="0" smtClean="0">
                <a:solidFill>
                  <a:srgbClr val="CC6600"/>
                </a:solidFill>
                <a:latin typeface="Gill Sans MT" panose="020B0502020104020203" pitchFamily="34" charset="0"/>
              </a:rPr>
              <a:t>Tumours</a:t>
            </a:r>
          </a:p>
          <a:p>
            <a:pPr marL="285750" indent="-285750">
              <a:buFont typeface="Wingdings" panose="05000000000000000000" pitchFamily="2" charset="2"/>
              <a:buChar char="Ø"/>
            </a:pPr>
            <a:r>
              <a:rPr lang="en-CA" sz="2000" kern="10" dirty="0" smtClean="0">
                <a:solidFill>
                  <a:srgbClr val="CC6600"/>
                </a:solidFill>
                <a:latin typeface="Gill Sans MT" panose="020B0502020104020203" pitchFamily="34" charset="0"/>
              </a:rPr>
              <a:t>Strokes</a:t>
            </a:r>
          </a:p>
          <a:p>
            <a:endParaRPr lang="en-CA" b="1" kern="10" dirty="0" smtClean="0">
              <a:solidFill>
                <a:srgbClr val="CC6600"/>
              </a:solidFill>
              <a:latin typeface="Calibri" panose="020F0502020204030204" pitchFamily="34" charset="0"/>
            </a:endParaRPr>
          </a:p>
        </p:txBody>
      </p:sp>
      <p:sp>
        <p:nvSpPr>
          <p:cNvPr id="12" name="Rectangle 11"/>
          <p:cNvSpPr/>
          <p:nvPr/>
        </p:nvSpPr>
        <p:spPr>
          <a:xfrm>
            <a:off x="3585017" y="4433285"/>
            <a:ext cx="3383940" cy="400110"/>
          </a:xfrm>
          <a:prstGeom prst="rect">
            <a:avLst/>
          </a:prstGeom>
        </p:spPr>
        <p:txBody>
          <a:bodyPr wrap="none">
            <a:spAutoFit/>
          </a:bodyPr>
          <a:lstStyle/>
          <a:p>
            <a:pPr algn="ctr"/>
            <a:r>
              <a:rPr lang="en-CA" sz="2000" b="1" kern="10" dirty="0">
                <a:solidFill>
                  <a:srgbClr val="660066"/>
                </a:solidFill>
                <a:latin typeface="Gill Sans MT" panose="020B0502020104020203" pitchFamily="34" charset="0"/>
              </a:rPr>
              <a:t>METABOLIC DISORDERS</a:t>
            </a:r>
          </a:p>
        </p:txBody>
      </p:sp>
      <p:sp>
        <p:nvSpPr>
          <p:cNvPr id="13" name="Rectangle 12"/>
          <p:cNvSpPr/>
          <p:nvPr/>
        </p:nvSpPr>
        <p:spPr>
          <a:xfrm>
            <a:off x="451555" y="5021913"/>
            <a:ext cx="4165600" cy="1015663"/>
          </a:xfrm>
          <a:prstGeom prst="rect">
            <a:avLst/>
          </a:prstGeom>
        </p:spPr>
        <p:txBody>
          <a:bodyPr wrap="square">
            <a:spAutoFit/>
          </a:bodyPr>
          <a:lstStyle/>
          <a:p>
            <a:r>
              <a:rPr lang="en-CA" sz="2000" b="1" kern="10" dirty="0">
                <a:solidFill>
                  <a:srgbClr val="333399"/>
                </a:solidFill>
                <a:latin typeface="Gill Sans MT" panose="020B0502020104020203" pitchFamily="34" charset="0"/>
              </a:rPr>
              <a:t>H</a:t>
            </a:r>
            <a:r>
              <a:rPr lang="en-CA" sz="2000" b="1" kern="10" dirty="0" smtClean="0">
                <a:solidFill>
                  <a:srgbClr val="333399"/>
                </a:solidFill>
                <a:latin typeface="Gill Sans MT" panose="020B0502020104020203" pitchFamily="34" charset="0"/>
              </a:rPr>
              <a:t>EREDITY</a:t>
            </a:r>
            <a:endParaRPr lang="en-CA" sz="2000" b="1" kern="10" dirty="0">
              <a:solidFill>
                <a:srgbClr val="333399"/>
              </a:solidFill>
              <a:latin typeface="Gill Sans MT" panose="020B0502020104020203" pitchFamily="34" charset="0"/>
            </a:endParaRPr>
          </a:p>
          <a:p>
            <a:pPr marL="285750" indent="-285750">
              <a:buFont typeface="Wingdings" panose="05000000000000000000" pitchFamily="2" charset="2"/>
              <a:buChar char="Ø"/>
            </a:pPr>
            <a:r>
              <a:rPr lang="en-CA" sz="2000" kern="10" dirty="0">
                <a:solidFill>
                  <a:srgbClr val="333399"/>
                </a:solidFill>
                <a:latin typeface="Gill Sans MT" panose="020B0502020104020203" pitchFamily="34" charset="0"/>
              </a:rPr>
              <a:t>Inherit different degrees</a:t>
            </a:r>
          </a:p>
          <a:p>
            <a:r>
              <a:rPr lang="en-CA" sz="2000" kern="10" dirty="0" smtClean="0">
                <a:solidFill>
                  <a:srgbClr val="333399"/>
                </a:solidFill>
                <a:latin typeface="Gill Sans MT" panose="020B0502020104020203" pitchFamily="34" charset="0"/>
              </a:rPr>
              <a:t>    of </a:t>
            </a:r>
            <a:r>
              <a:rPr lang="en-CA" sz="2000" kern="10" dirty="0">
                <a:solidFill>
                  <a:srgbClr val="333399"/>
                </a:solidFill>
                <a:latin typeface="Gill Sans MT" panose="020B0502020104020203" pitchFamily="34" charset="0"/>
              </a:rPr>
              <a:t>susceptibility to seizures</a:t>
            </a:r>
          </a:p>
        </p:txBody>
      </p:sp>
      <p:sp>
        <p:nvSpPr>
          <p:cNvPr id="14" name="Rectangle 13"/>
          <p:cNvSpPr/>
          <p:nvPr/>
        </p:nvSpPr>
        <p:spPr>
          <a:xfrm>
            <a:off x="5782434" y="5077855"/>
            <a:ext cx="1024639" cy="400110"/>
          </a:xfrm>
          <a:prstGeom prst="rect">
            <a:avLst/>
          </a:prstGeom>
        </p:spPr>
        <p:txBody>
          <a:bodyPr wrap="none">
            <a:spAutoFit/>
          </a:bodyPr>
          <a:lstStyle/>
          <a:p>
            <a:pPr algn="ctr"/>
            <a:r>
              <a:rPr lang="en-CA" sz="2000" b="1" kern="10" dirty="0">
                <a:solidFill>
                  <a:srgbClr val="808000"/>
                </a:solidFill>
                <a:latin typeface="Gill Sans MT" panose="020B0502020104020203" pitchFamily="34" charset="0"/>
              </a:rPr>
              <a:t>FEVER</a:t>
            </a:r>
          </a:p>
        </p:txBody>
      </p:sp>
      <p:sp>
        <p:nvSpPr>
          <p:cNvPr id="15" name="Rectangle 14"/>
          <p:cNvSpPr/>
          <p:nvPr/>
        </p:nvSpPr>
        <p:spPr>
          <a:xfrm>
            <a:off x="7553793" y="3550356"/>
            <a:ext cx="3617978" cy="400110"/>
          </a:xfrm>
          <a:prstGeom prst="rect">
            <a:avLst/>
          </a:prstGeom>
        </p:spPr>
        <p:txBody>
          <a:bodyPr wrap="none">
            <a:spAutoFit/>
          </a:bodyPr>
          <a:lstStyle/>
          <a:p>
            <a:pPr algn="ctr"/>
            <a:r>
              <a:rPr lang="en-CA" sz="2000" b="1" kern="10" dirty="0">
                <a:solidFill>
                  <a:srgbClr val="0000FF"/>
                </a:solidFill>
                <a:latin typeface="Gill Sans MT" panose="020B0502020104020203" pitchFamily="34" charset="0"/>
              </a:rPr>
              <a:t>CONGENITAL DISORDERS</a:t>
            </a:r>
          </a:p>
        </p:txBody>
      </p:sp>
      <p:sp>
        <p:nvSpPr>
          <p:cNvPr id="16" name="Rectangle 15"/>
          <p:cNvSpPr/>
          <p:nvPr/>
        </p:nvSpPr>
        <p:spPr>
          <a:xfrm>
            <a:off x="8146595" y="4347863"/>
            <a:ext cx="3442925" cy="1631216"/>
          </a:xfrm>
          <a:prstGeom prst="rect">
            <a:avLst/>
          </a:prstGeom>
        </p:spPr>
        <p:txBody>
          <a:bodyPr wrap="square">
            <a:spAutoFit/>
          </a:bodyPr>
          <a:lstStyle/>
          <a:p>
            <a:r>
              <a:rPr lang="en-CA" sz="2000" b="1" kern="10" dirty="0" smtClean="0">
                <a:solidFill>
                  <a:srgbClr val="CC3300"/>
                </a:solidFill>
                <a:latin typeface="Gill Sans MT" panose="020B0502020104020203" pitchFamily="34" charset="0"/>
              </a:rPr>
              <a:t>INFECTION</a:t>
            </a:r>
            <a:endParaRPr lang="en-CA" sz="2000" b="1" kern="10" dirty="0">
              <a:solidFill>
                <a:srgbClr val="CC3300"/>
              </a:solidFill>
              <a:latin typeface="Gill Sans MT" panose="020B0502020104020203" pitchFamily="34" charset="0"/>
            </a:endParaRPr>
          </a:p>
          <a:p>
            <a:pPr marL="285750" indent="-285750">
              <a:buFont typeface="Wingdings" panose="05000000000000000000" pitchFamily="2" charset="2"/>
              <a:buChar char="Ø"/>
            </a:pPr>
            <a:r>
              <a:rPr lang="en-CA" sz="2000" kern="10" dirty="0" smtClean="0">
                <a:solidFill>
                  <a:srgbClr val="CC3300"/>
                </a:solidFill>
                <a:latin typeface="Gill Sans MT" panose="020B0502020104020203" pitchFamily="34" charset="0"/>
              </a:rPr>
              <a:t>Meningitis</a:t>
            </a:r>
            <a:endParaRPr lang="en-CA" sz="2000" kern="10" dirty="0">
              <a:solidFill>
                <a:srgbClr val="CC3300"/>
              </a:solidFill>
              <a:latin typeface="Gill Sans MT" panose="020B0502020104020203" pitchFamily="34" charset="0"/>
            </a:endParaRPr>
          </a:p>
          <a:p>
            <a:pPr marL="285750" indent="-285750">
              <a:buFont typeface="Wingdings" panose="05000000000000000000" pitchFamily="2" charset="2"/>
              <a:buChar char="Ø"/>
            </a:pPr>
            <a:r>
              <a:rPr lang="en-CA" sz="2000" kern="10" dirty="0" smtClean="0">
                <a:solidFill>
                  <a:srgbClr val="CC3300"/>
                </a:solidFill>
                <a:latin typeface="Gill Sans MT" panose="020B0502020104020203" pitchFamily="34" charset="0"/>
              </a:rPr>
              <a:t>Viral </a:t>
            </a:r>
            <a:r>
              <a:rPr lang="en-CA" sz="2000" kern="10" dirty="0">
                <a:solidFill>
                  <a:srgbClr val="CC3300"/>
                </a:solidFill>
                <a:latin typeface="Gill Sans MT" panose="020B0502020104020203" pitchFamily="34" charset="0"/>
              </a:rPr>
              <a:t>encephalitis</a:t>
            </a:r>
          </a:p>
          <a:p>
            <a:pPr marL="285750" indent="-285750">
              <a:buFont typeface="Wingdings" panose="05000000000000000000" pitchFamily="2" charset="2"/>
              <a:buChar char="Ø"/>
            </a:pPr>
            <a:r>
              <a:rPr lang="en-CA" sz="2000" kern="10" dirty="0" smtClean="0">
                <a:solidFill>
                  <a:srgbClr val="CC3300"/>
                </a:solidFill>
                <a:latin typeface="Gill Sans MT" panose="020B0502020104020203" pitchFamily="34" charset="0"/>
              </a:rPr>
              <a:t>Measles</a:t>
            </a:r>
            <a:r>
              <a:rPr lang="en-CA" sz="2000" kern="10" dirty="0">
                <a:solidFill>
                  <a:srgbClr val="CC3300"/>
                </a:solidFill>
                <a:latin typeface="Gill Sans MT" panose="020B0502020104020203" pitchFamily="34" charset="0"/>
              </a:rPr>
              <a:t>, Mumps</a:t>
            </a:r>
          </a:p>
          <a:p>
            <a:pPr marL="285750" indent="-285750">
              <a:buFont typeface="Wingdings" panose="05000000000000000000" pitchFamily="2" charset="2"/>
              <a:buChar char="Ø"/>
            </a:pPr>
            <a:r>
              <a:rPr lang="en-CA" sz="2000" kern="10" dirty="0" smtClean="0">
                <a:solidFill>
                  <a:srgbClr val="CC3300"/>
                </a:solidFill>
                <a:latin typeface="Gill Sans MT" panose="020B0502020104020203" pitchFamily="34" charset="0"/>
              </a:rPr>
              <a:t>Diphtheria</a:t>
            </a:r>
            <a:endParaRPr lang="en-CA" sz="2000" kern="10" dirty="0">
              <a:solidFill>
                <a:srgbClr val="CC3300"/>
              </a:solidFill>
              <a:latin typeface="Gill Sans MT" panose="020B0502020104020203" pitchFamily="34" charset="0"/>
            </a:endParaRPr>
          </a:p>
        </p:txBody>
      </p:sp>
      <p:pic>
        <p:nvPicPr>
          <p:cNvPr id="3" name="Picture 2"/>
          <p:cNvPicPr>
            <a:picLocks noChangeAspect="1"/>
          </p:cNvPicPr>
          <p:nvPr/>
        </p:nvPicPr>
        <p:blipFill>
          <a:blip r:embed="rId4"/>
          <a:stretch>
            <a:fillRect/>
          </a:stretch>
        </p:blipFill>
        <p:spPr>
          <a:xfrm>
            <a:off x="4646516" y="1382122"/>
            <a:ext cx="2286000" cy="2895600"/>
          </a:xfrm>
          <a:prstGeom prst="rect">
            <a:avLst/>
          </a:prstGeom>
        </p:spPr>
      </p:pic>
    </p:spTree>
    <p:extLst>
      <p:ext uri="{BB962C8B-B14F-4D97-AF65-F5344CB8AC3E}">
        <p14:creationId xmlns:p14="http://schemas.microsoft.com/office/powerpoint/2010/main" val="2313559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What can trigger a seizure?</a:t>
            </a:r>
            <a:endParaRPr lang="en-CA" sz="4400" dirty="0">
              <a:solidFill>
                <a:srgbClr val="2F4F88"/>
              </a:solidFill>
            </a:endParaRPr>
          </a:p>
        </p:txBody>
      </p:sp>
      <p:grpSp>
        <p:nvGrpSpPr>
          <p:cNvPr id="4" name="Group 3"/>
          <p:cNvGrpSpPr/>
          <p:nvPr/>
        </p:nvGrpSpPr>
        <p:grpSpPr>
          <a:xfrm>
            <a:off x="10816242" y="72058"/>
            <a:ext cx="1375758" cy="545536"/>
            <a:chOff x="275242" y="0"/>
            <a:chExt cx="1375758" cy="545536"/>
          </a:xfrm>
        </p:grpSpPr>
        <p:sp>
          <p:nvSpPr>
            <p:cNvPr id="5" name="Freeform 5"/>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865173" y="1276981"/>
            <a:ext cx="7439378" cy="4524315"/>
          </a:xfrm>
          <a:prstGeom prst="rect">
            <a:avLst/>
          </a:prstGeom>
        </p:spPr>
        <p:txBody>
          <a:bodyPr wrap="square">
            <a:spAutoFit/>
          </a:bodyPr>
          <a:lstStyle/>
          <a:p>
            <a:pPr marL="1257300" lvl="2" indent="-342900">
              <a:buFont typeface="Arial" panose="020B0604020202020204" pitchFamily="34" charset="0"/>
              <a:buChar char="•"/>
            </a:pPr>
            <a:r>
              <a:rPr lang="en-US" altLang="en-US" sz="2400" b="1" dirty="0">
                <a:latin typeface="Gill Sans MT" panose="020B0502020104020203" pitchFamily="34" charset="0"/>
              </a:rPr>
              <a:t>Stress</a:t>
            </a:r>
          </a:p>
          <a:p>
            <a:pPr marL="1257300" lvl="2" indent="-342900">
              <a:buFont typeface="Arial" panose="020B0604020202020204" pitchFamily="34" charset="0"/>
              <a:buChar char="•"/>
            </a:pPr>
            <a:r>
              <a:rPr lang="en-US" altLang="en-US" sz="2400" b="1" dirty="0">
                <a:latin typeface="Gill Sans MT" panose="020B0502020104020203" pitchFamily="34" charset="0"/>
              </a:rPr>
              <a:t>Excessive excitement/stimulation</a:t>
            </a:r>
          </a:p>
          <a:p>
            <a:pPr marL="1257300" lvl="2" indent="-342900">
              <a:buFont typeface="Arial" panose="020B0604020202020204" pitchFamily="34" charset="0"/>
              <a:buChar char="•"/>
            </a:pPr>
            <a:r>
              <a:rPr lang="en-US" altLang="en-US" sz="2400" b="1" dirty="0">
                <a:latin typeface="Gill Sans MT" panose="020B0502020104020203" pitchFamily="34" charset="0"/>
              </a:rPr>
              <a:t>Excessive fluid intake</a:t>
            </a:r>
          </a:p>
          <a:p>
            <a:pPr marL="1257300" lvl="2" indent="-342900">
              <a:buFont typeface="Arial" panose="020B0604020202020204" pitchFamily="34" charset="0"/>
              <a:buChar char="•"/>
            </a:pPr>
            <a:r>
              <a:rPr lang="en-US" altLang="en-US" sz="2400" b="1" dirty="0">
                <a:latin typeface="Gill Sans MT" panose="020B0502020104020203" pitchFamily="34" charset="0"/>
              </a:rPr>
              <a:t>Extremely low blood sugar in diabetics</a:t>
            </a:r>
          </a:p>
          <a:p>
            <a:pPr marL="1257300" lvl="2" indent="-342900">
              <a:buFont typeface="Arial" panose="020B0604020202020204" pitchFamily="34" charset="0"/>
              <a:buChar char="•"/>
            </a:pPr>
            <a:r>
              <a:rPr lang="en-US" altLang="en-US" sz="2400" b="1" dirty="0">
                <a:latin typeface="Gill Sans MT" panose="020B0502020104020203" pitchFamily="34" charset="0"/>
              </a:rPr>
              <a:t>Sunlight, heat, humidity</a:t>
            </a:r>
          </a:p>
          <a:p>
            <a:pPr marL="1257300" lvl="2" indent="-342900">
              <a:buFont typeface="Arial" panose="020B0604020202020204" pitchFamily="34" charset="0"/>
              <a:buChar char="•"/>
            </a:pPr>
            <a:r>
              <a:rPr lang="en-US" altLang="en-US" sz="2400" b="1" dirty="0">
                <a:latin typeface="Gill Sans MT" panose="020B0502020104020203" pitchFamily="34" charset="0"/>
              </a:rPr>
              <a:t>Flickering lights</a:t>
            </a:r>
          </a:p>
          <a:p>
            <a:pPr marL="1257300" lvl="2" indent="-342900">
              <a:buFont typeface="Arial" panose="020B0604020202020204" pitchFamily="34" charset="0"/>
              <a:buChar char="•"/>
            </a:pPr>
            <a:r>
              <a:rPr lang="en-US" altLang="en-US" sz="2400" b="1" dirty="0">
                <a:latin typeface="Gill Sans MT" panose="020B0502020104020203" pitchFamily="34" charset="0"/>
              </a:rPr>
              <a:t>Skipping meals and poor nutrition</a:t>
            </a:r>
          </a:p>
          <a:p>
            <a:pPr marL="1257300" lvl="2" indent="-342900">
              <a:buFont typeface="Arial" panose="020B0604020202020204" pitchFamily="34" charset="0"/>
              <a:buChar char="•"/>
            </a:pPr>
            <a:r>
              <a:rPr lang="en-US" altLang="en-US" sz="2400" b="1" dirty="0">
                <a:latin typeface="Gill Sans MT" panose="020B0502020104020203" pitchFamily="34" charset="0"/>
              </a:rPr>
              <a:t>Illness, fever, </a:t>
            </a:r>
            <a:r>
              <a:rPr lang="en-US" altLang="en-US" sz="2400" b="1" dirty="0" smtClean="0">
                <a:latin typeface="Gill Sans MT" panose="020B0502020104020203" pitchFamily="34" charset="0"/>
              </a:rPr>
              <a:t>allergies</a:t>
            </a:r>
            <a:endParaRPr lang="en-US" altLang="en-US" sz="2400" b="1" dirty="0">
              <a:latin typeface="Gill Sans MT" panose="020B0502020104020203" pitchFamily="34" charset="0"/>
            </a:endParaRPr>
          </a:p>
          <a:p>
            <a:pPr marL="1257300" lvl="2" indent="-342900">
              <a:buFont typeface="Arial" panose="020B0604020202020204" pitchFamily="34" charset="0"/>
              <a:buChar char="•"/>
            </a:pPr>
            <a:r>
              <a:rPr lang="en-US" altLang="en-US" sz="2400" b="1" dirty="0">
                <a:latin typeface="Gill Sans MT" panose="020B0502020104020203" pitchFamily="34" charset="0"/>
              </a:rPr>
              <a:t>Lack of  sleep </a:t>
            </a:r>
          </a:p>
          <a:p>
            <a:pPr marL="1257300" lvl="2" indent="-342900">
              <a:buFont typeface="Arial" panose="020B0604020202020204" pitchFamily="34" charset="0"/>
              <a:buChar char="•"/>
            </a:pPr>
            <a:r>
              <a:rPr lang="en-US" altLang="en-US" sz="2400" b="1" dirty="0">
                <a:latin typeface="Gill Sans MT" panose="020B0502020104020203" pitchFamily="34" charset="0"/>
              </a:rPr>
              <a:t>Withdrawal from medicine, illegal drugs, or alcohol</a:t>
            </a:r>
          </a:p>
          <a:p>
            <a:pPr marL="1257300" lvl="2" indent="-342900">
              <a:buFont typeface="Arial" panose="020B0604020202020204" pitchFamily="34" charset="0"/>
              <a:buChar char="•"/>
            </a:pPr>
            <a:r>
              <a:rPr lang="en-US" altLang="en-US" sz="2400" b="1" dirty="0">
                <a:latin typeface="Gill Sans MT" panose="020B0502020104020203" pitchFamily="34" charset="0"/>
              </a:rPr>
              <a:t>Missed medication</a:t>
            </a:r>
          </a:p>
        </p:txBody>
      </p:sp>
      <p:sp>
        <p:nvSpPr>
          <p:cNvPr id="3" name="TextBox 2"/>
          <p:cNvSpPr txBox="1"/>
          <p:nvPr/>
        </p:nvSpPr>
        <p:spPr>
          <a:xfrm>
            <a:off x="1560350" y="6137148"/>
            <a:ext cx="2743200" cy="276999"/>
          </a:xfrm>
          <a:prstGeom prst="rect">
            <a:avLst/>
          </a:prstGeom>
          <a:noFill/>
        </p:spPr>
        <p:txBody>
          <a:bodyPr wrap="square" rtlCol="0">
            <a:spAutoFit/>
          </a:bodyPr>
          <a:lstStyle/>
          <a:p>
            <a:pPr marL="436563" lvl="1">
              <a:spcBef>
                <a:spcPts val="324"/>
              </a:spcBef>
              <a:defRPr/>
            </a:pPr>
            <a:r>
              <a:rPr lang="en-US" altLang="en-US" sz="1200" dirty="0">
                <a:ea typeface="Adobe Gothic Std B" pitchFamily="34" charset="-128"/>
              </a:rPr>
              <a:t>Source: BC Epilepsy Society</a:t>
            </a:r>
          </a:p>
        </p:txBody>
      </p:sp>
      <p:pic>
        <p:nvPicPr>
          <p:cNvPr id="10" name="Picture 9"/>
          <p:cNvPicPr>
            <a:picLocks noChangeAspect="1"/>
          </p:cNvPicPr>
          <p:nvPr/>
        </p:nvPicPr>
        <p:blipFill>
          <a:blip r:embed="rId4"/>
          <a:stretch>
            <a:fillRect/>
          </a:stretch>
        </p:blipFill>
        <p:spPr>
          <a:xfrm>
            <a:off x="8827545" y="1319813"/>
            <a:ext cx="1514475" cy="2219325"/>
          </a:xfrm>
          <a:prstGeom prst="rect">
            <a:avLst/>
          </a:prstGeom>
        </p:spPr>
      </p:pic>
      <p:pic>
        <p:nvPicPr>
          <p:cNvPr id="11" name="Picture 10"/>
          <p:cNvPicPr>
            <a:picLocks noChangeAspect="1"/>
          </p:cNvPicPr>
          <p:nvPr/>
        </p:nvPicPr>
        <p:blipFill>
          <a:blip r:embed="rId5"/>
          <a:stretch>
            <a:fillRect/>
          </a:stretch>
        </p:blipFill>
        <p:spPr>
          <a:xfrm>
            <a:off x="9851691" y="4107348"/>
            <a:ext cx="1581150" cy="2190750"/>
          </a:xfrm>
          <a:prstGeom prst="rect">
            <a:avLst/>
          </a:prstGeom>
        </p:spPr>
      </p:pic>
    </p:spTree>
    <p:extLst>
      <p:ext uri="{BB962C8B-B14F-4D97-AF65-F5344CB8AC3E}">
        <p14:creationId xmlns:p14="http://schemas.microsoft.com/office/powerpoint/2010/main" val="2662608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2000" y="457118"/>
            <a:ext cx="8128000" cy="769441"/>
          </a:xfrm>
        </p:spPr>
        <p:txBody>
          <a:bodyPr/>
          <a:lstStyle/>
          <a:p>
            <a:r>
              <a:rPr lang="en-CA" sz="4400" dirty="0" smtClean="0">
                <a:solidFill>
                  <a:srgbClr val="2F4F88"/>
                </a:solidFill>
              </a:rPr>
              <a:t>Types of Seizures</a:t>
            </a:r>
            <a:endParaRPr lang="en-CA" sz="4400" dirty="0">
              <a:solidFill>
                <a:srgbClr val="2F4F88"/>
              </a:solidFill>
            </a:endParaRPr>
          </a:p>
        </p:txBody>
      </p:sp>
      <p:grpSp>
        <p:nvGrpSpPr>
          <p:cNvPr id="5" name="Group 4"/>
          <p:cNvGrpSpPr/>
          <p:nvPr/>
        </p:nvGrpSpPr>
        <p:grpSpPr>
          <a:xfrm>
            <a:off x="10816242" y="72058"/>
            <a:ext cx="1375758" cy="545536"/>
            <a:chOff x="275242" y="0"/>
            <a:chExt cx="1375758" cy="545536"/>
          </a:xfrm>
        </p:grpSpPr>
        <p:sp>
          <p:nvSpPr>
            <p:cNvPr id="6" name="Freeform 5"/>
            <p:cNvSpPr>
              <a:spLocks noChangeAspect="1"/>
            </p:cNvSpPr>
            <p:nvPr/>
          </p:nvSpPr>
          <p:spPr bwMode="auto">
            <a:xfrm>
              <a:off x="361933" y="0"/>
              <a:ext cx="1289067" cy="545536"/>
            </a:xfrm>
            <a:custGeom>
              <a:avLst/>
              <a:gdLst>
                <a:gd name="T0" fmla="*/ 0 w 1410"/>
                <a:gd name="T1" fmla="*/ 0 h 632"/>
                <a:gd name="T2" fmla="*/ 630 w 1410"/>
                <a:gd name="T3" fmla="*/ 632 h 632"/>
                <a:gd name="T4" fmla="*/ 1410 w 1410"/>
                <a:gd name="T5" fmla="*/ 632 h 632"/>
                <a:gd name="T6" fmla="*/ 780 w 1410"/>
                <a:gd name="T7" fmla="*/ 0 h 632"/>
                <a:gd name="T8" fmla="*/ 0 w 1410"/>
                <a:gd name="T9" fmla="*/ 0 h 632"/>
              </a:gdLst>
              <a:ahLst/>
              <a:cxnLst>
                <a:cxn ang="0">
                  <a:pos x="T0" y="T1"/>
                </a:cxn>
                <a:cxn ang="0">
                  <a:pos x="T2" y="T3"/>
                </a:cxn>
                <a:cxn ang="0">
                  <a:pos x="T4" y="T5"/>
                </a:cxn>
                <a:cxn ang="0">
                  <a:pos x="T6" y="T7"/>
                </a:cxn>
                <a:cxn ang="0">
                  <a:pos x="T8" y="T9"/>
                </a:cxn>
              </a:cxnLst>
              <a:rect l="0" t="0" r="r" b="b"/>
              <a:pathLst>
                <a:path w="1410" h="632">
                  <a:moveTo>
                    <a:pt x="0" y="0"/>
                  </a:moveTo>
                  <a:lnTo>
                    <a:pt x="630" y="632"/>
                  </a:lnTo>
                  <a:lnTo>
                    <a:pt x="1410" y="632"/>
                  </a:lnTo>
                  <a:lnTo>
                    <a:pt x="780" y="0"/>
                  </a:lnTo>
                  <a:lnTo>
                    <a:pt x="0" y="0"/>
                  </a:lnTo>
                  <a:close/>
                </a:path>
              </a:pathLst>
            </a:custGeom>
            <a:gradFill flip="none" rotWithShape="1">
              <a:gsLst>
                <a:gs pos="100000">
                  <a:schemeClr val="accent1">
                    <a:lumMod val="60000"/>
                    <a:lumOff val="40000"/>
                    <a:alpha val="50000"/>
                  </a:schemeClr>
                </a:gs>
                <a:gs pos="73000">
                  <a:schemeClr val="bg1"/>
                </a:gs>
                <a:gs pos="27000">
                  <a:schemeClr val="bg1"/>
                </a:gs>
                <a:gs pos="0">
                  <a:schemeClr val="accent1">
                    <a:lumMod val="60000"/>
                    <a:lumOff val="40000"/>
                    <a:alpha val="58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noChangeAspect="1"/>
            </p:cNvSpPr>
            <p:nvPr/>
          </p:nvSpPr>
          <p:spPr bwMode="auto">
            <a:xfrm>
              <a:off x="275242" y="0"/>
              <a:ext cx="616599" cy="488386"/>
            </a:xfrm>
            <a:custGeom>
              <a:avLst/>
              <a:gdLst>
                <a:gd name="T0" fmla="*/ 0 w 630"/>
                <a:gd name="T1" fmla="*/ 0 h 499"/>
                <a:gd name="T2" fmla="*/ 498 w 630"/>
                <a:gd name="T3" fmla="*/ 499 h 499"/>
                <a:gd name="T4" fmla="*/ 630 w 630"/>
                <a:gd name="T5" fmla="*/ 499 h 499"/>
                <a:gd name="T6" fmla="*/ 132 w 630"/>
                <a:gd name="T7" fmla="*/ 0 h 499"/>
                <a:gd name="T8" fmla="*/ 0 w 630"/>
                <a:gd name="T9" fmla="*/ 0 h 499"/>
              </a:gdLst>
              <a:ahLst/>
              <a:cxnLst>
                <a:cxn ang="0">
                  <a:pos x="T0" y="T1"/>
                </a:cxn>
                <a:cxn ang="0">
                  <a:pos x="T2" y="T3"/>
                </a:cxn>
                <a:cxn ang="0">
                  <a:pos x="T4" y="T5"/>
                </a:cxn>
                <a:cxn ang="0">
                  <a:pos x="T6" y="T7"/>
                </a:cxn>
                <a:cxn ang="0">
                  <a:pos x="T8" y="T9"/>
                </a:cxn>
              </a:cxnLst>
              <a:rect l="0" t="0" r="r" b="b"/>
              <a:pathLst>
                <a:path w="630" h="499">
                  <a:moveTo>
                    <a:pt x="0" y="0"/>
                  </a:moveTo>
                  <a:lnTo>
                    <a:pt x="498" y="499"/>
                  </a:lnTo>
                  <a:lnTo>
                    <a:pt x="630" y="499"/>
                  </a:lnTo>
                  <a:lnTo>
                    <a:pt x="132" y="0"/>
                  </a:lnTo>
                  <a:lnTo>
                    <a:pt x="0" y="0"/>
                  </a:lnTo>
                  <a:close/>
                </a:path>
              </a:pathLst>
            </a:custGeom>
            <a:solidFill>
              <a:schemeClr val="accent1">
                <a:lumMod val="75000"/>
                <a:alpha val="63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8" name="Picture 4" descr="http://insidenet.interiorhealth.ca/printing/PublishingImages/Colour%20logo%20with%20tagline%20-%20horizonta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626"/>
            <a:stretch/>
          </p:blipFill>
          <p:spPr bwMode="auto">
            <a:xfrm>
              <a:off x="820691" y="135619"/>
              <a:ext cx="455659" cy="27409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90133" y="1765110"/>
            <a:ext cx="3160889" cy="646331"/>
          </a:xfrm>
          <a:prstGeom prst="rect">
            <a:avLst/>
          </a:prstGeom>
          <a:noFill/>
        </p:spPr>
        <p:txBody>
          <a:bodyPr wrap="square" rtlCol="0">
            <a:spAutoFit/>
          </a:bodyPr>
          <a:lstStyle/>
          <a:p>
            <a:r>
              <a:rPr lang="en-CA" sz="3600" b="1" dirty="0" smtClean="0">
                <a:latin typeface="Gill Sans MT" panose="020B0502020104020203" pitchFamily="34" charset="0"/>
              </a:rPr>
              <a:t>Focal </a:t>
            </a:r>
            <a:r>
              <a:rPr lang="en-CA" sz="2400" b="1" dirty="0" smtClean="0">
                <a:latin typeface="Gill Sans MT" panose="020B0502020104020203" pitchFamily="34" charset="0"/>
              </a:rPr>
              <a:t>(partial)</a:t>
            </a:r>
            <a:endParaRPr lang="en-CA" sz="2400" b="1" dirty="0">
              <a:latin typeface="Gill Sans MT" panose="020B0502020104020203" pitchFamily="34" charset="0"/>
            </a:endParaRPr>
          </a:p>
        </p:txBody>
      </p:sp>
      <p:sp>
        <p:nvSpPr>
          <p:cNvPr id="9" name="TextBox 8"/>
          <p:cNvSpPr txBox="1"/>
          <p:nvPr/>
        </p:nvSpPr>
        <p:spPr>
          <a:xfrm>
            <a:off x="7834487" y="1765110"/>
            <a:ext cx="3982863" cy="646331"/>
          </a:xfrm>
          <a:prstGeom prst="rect">
            <a:avLst/>
          </a:prstGeom>
          <a:noFill/>
        </p:spPr>
        <p:txBody>
          <a:bodyPr wrap="square" rtlCol="0">
            <a:spAutoFit/>
          </a:bodyPr>
          <a:lstStyle/>
          <a:p>
            <a:r>
              <a:rPr lang="en-CA" sz="3600" b="1" dirty="0" smtClean="0">
                <a:latin typeface="Gill Sans MT" panose="020B0502020104020203" pitchFamily="34" charset="0"/>
              </a:rPr>
              <a:t>GENERALIZED</a:t>
            </a:r>
            <a:endParaRPr lang="en-CA" sz="3600" b="1" dirty="0">
              <a:latin typeface="Gill Sans MT" panose="020B0502020104020203" pitchFamily="34" charset="0"/>
            </a:endParaRPr>
          </a:p>
        </p:txBody>
      </p:sp>
      <p:sp>
        <p:nvSpPr>
          <p:cNvPr id="12" name="TextBox 11"/>
          <p:cNvSpPr txBox="1"/>
          <p:nvPr/>
        </p:nvSpPr>
        <p:spPr>
          <a:xfrm>
            <a:off x="393260" y="2585305"/>
            <a:ext cx="4513448" cy="523220"/>
          </a:xfrm>
          <a:prstGeom prst="rect">
            <a:avLst/>
          </a:prstGeom>
          <a:noFill/>
        </p:spPr>
        <p:txBody>
          <a:bodyPr wrap="square" rtlCol="0">
            <a:spAutoFit/>
          </a:bodyPr>
          <a:lstStyle/>
          <a:p>
            <a:r>
              <a:rPr lang="en-CA" sz="2800" dirty="0" smtClean="0">
                <a:latin typeface="Gill Sans MT" panose="020B0502020104020203" pitchFamily="34" charset="0"/>
              </a:rPr>
              <a:t>Occurs in </a:t>
            </a:r>
            <a:r>
              <a:rPr lang="en-CA" sz="2800" b="1" dirty="0" smtClean="0">
                <a:latin typeface="Gill Sans MT" panose="020B0502020104020203" pitchFamily="34" charset="0"/>
              </a:rPr>
              <a:t>PART</a:t>
            </a:r>
            <a:r>
              <a:rPr lang="en-CA" sz="2800" dirty="0" smtClean="0">
                <a:latin typeface="Gill Sans MT" panose="020B0502020104020203" pitchFamily="34" charset="0"/>
              </a:rPr>
              <a:t> of the brain</a:t>
            </a:r>
            <a:endParaRPr lang="en-CA" sz="2800" dirty="0">
              <a:latin typeface="Gill Sans MT" panose="020B0502020104020203" pitchFamily="34" charset="0"/>
            </a:endParaRPr>
          </a:p>
        </p:txBody>
      </p:sp>
      <p:sp>
        <p:nvSpPr>
          <p:cNvPr id="13" name="TextBox 12"/>
          <p:cNvSpPr txBox="1"/>
          <p:nvPr/>
        </p:nvSpPr>
        <p:spPr>
          <a:xfrm>
            <a:off x="7209219" y="2617441"/>
            <a:ext cx="4797902" cy="523220"/>
          </a:xfrm>
          <a:prstGeom prst="rect">
            <a:avLst/>
          </a:prstGeom>
          <a:noFill/>
        </p:spPr>
        <p:txBody>
          <a:bodyPr wrap="square" rtlCol="0">
            <a:spAutoFit/>
          </a:bodyPr>
          <a:lstStyle/>
          <a:p>
            <a:r>
              <a:rPr lang="en-CA" sz="2800" dirty="0" smtClean="0">
                <a:latin typeface="Gill Sans MT" panose="020B0502020104020203" pitchFamily="34" charset="0"/>
              </a:rPr>
              <a:t>Occurs in the </a:t>
            </a:r>
            <a:r>
              <a:rPr lang="en-CA" sz="2800" b="1" dirty="0" smtClean="0">
                <a:latin typeface="Gill Sans MT" panose="020B0502020104020203" pitchFamily="34" charset="0"/>
              </a:rPr>
              <a:t>WHOLE</a:t>
            </a:r>
            <a:r>
              <a:rPr lang="en-CA" sz="2800" dirty="0" smtClean="0">
                <a:latin typeface="Gill Sans MT" panose="020B0502020104020203" pitchFamily="34" charset="0"/>
              </a:rPr>
              <a:t> brain</a:t>
            </a:r>
            <a:endParaRPr lang="en-CA" sz="2800" dirty="0">
              <a:latin typeface="Gill Sans MT" panose="020B0502020104020203" pitchFamily="34" charset="0"/>
            </a:endParaRPr>
          </a:p>
        </p:txBody>
      </p:sp>
      <p:sp>
        <p:nvSpPr>
          <p:cNvPr id="14" name="TextBox 13"/>
          <p:cNvSpPr txBox="1"/>
          <p:nvPr/>
        </p:nvSpPr>
        <p:spPr>
          <a:xfrm>
            <a:off x="853996" y="3332283"/>
            <a:ext cx="4052712" cy="1384995"/>
          </a:xfrm>
          <a:prstGeom prst="rect">
            <a:avLst/>
          </a:prstGeom>
          <a:noFill/>
        </p:spPr>
        <p:txBody>
          <a:bodyPr wrap="square" rtlCol="0">
            <a:spAutoFit/>
          </a:bodyPr>
          <a:lstStyle/>
          <a:p>
            <a:pPr marL="285750" indent="-285750">
              <a:buFont typeface="Wingdings" panose="05000000000000000000" pitchFamily="2" charset="2"/>
              <a:buChar char="Ø"/>
            </a:pPr>
            <a:r>
              <a:rPr lang="en-CA" sz="2800" dirty="0" smtClean="0">
                <a:latin typeface="Gill Sans MT" panose="020B0502020104020203" pitchFamily="34" charset="0"/>
              </a:rPr>
              <a:t>Simple Partial</a:t>
            </a:r>
          </a:p>
          <a:p>
            <a:pPr marL="285750" indent="-285750">
              <a:buFont typeface="Wingdings" panose="05000000000000000000" pitchFamily="2" charset="2"/>
              <a:buChar char="Ø"/>
            </a:pPr>
            <a:endParaRPr lang="en-CA" sz="2800" dirty="0" smtClean="0">
              <a:latin typeface="Gill Sans MT" panose="020B0502020104020203" pitchFamily="34" charset="0"/>
            </a:endParaRPr>
          </a:p>
          <a:p>
            <a:pPr marL="285750" indent="-285750">
              <a:buFont typeface="Wingdings" panose="05000000000000000000" pitchFamily="2" charset="2"/>
              <a:buChar char="Ø"/>
            </a:pPr>
            <a:r>
              <a:rPr lang="en-CA" sz="2800" dirty="0" smtClean="0">
                <a:latin typeface="Gill Sans MT" panose="020B0502020104020203" pitchFamily="34" charset="0"/>
              </a:rPr>
              <a:t>Complex Partial</a:t>
            </a:r>
            <a:endParaRPr lang="en-CA" sz="2800" dirty="0">
              <a:latin typeface="Gill Sans MT" panose="020B0502020104020203" pitchFamily="34" charset="0"/>
            </a:endParaRPr>
          </a:p>
        </p:txBody>
      </p:sp>
      <p:sp>
        <p:nvSpPr>
          <p:cNvPr id="15" name="TextBox 14"/>
          <p:cNvSpPr txBox="1"/>
          <p:nvPr/>
        </p:nvSpPr>
        <p:spPr>
          <a:xfrm>
            <a:off x="7450667" y="3324617"/>
            <a:ext cx="3199629" cy="2677656"/>
          </a:xfrm>
          <a:prstGeom prst="rect">
            <a:avLst/>
          </a:prstGeom>
          <a:noFill/>
        </p:spPr>
        <p:txBody>
          <a:bodyPr wrap="square" rtlCol="0">
            <a:spAutoFit/>
          </a:bodyPr>
          <a:lstStyle/>
          <a:p>
            <a:pPr marL="285750" indent="-285750">
              <a:buFont typeface="Wingdings" panose="05000000000000000000" pitchFamily="2" charset="2"/>
              <a:buChar char="Ø"/>
            </a:pPr>
            <a:r>
              <a:rPr lang="en-CA" sz="2800" dirty="0" smtClean="0">
                <a:latin typeface="Gill Sans MT" panose="020B0502020104020203" pitchFamily="34" charset="0"/>
              </a:rPr>
              <a:t>Tonic</a:t>
            </a:r>
          </a:p>
          <a:p>
            <a:pPr marL="285750" indent="-285750">
              <a:buFont typeface="Wingdings" panose="05000000000000000000" pitchFamily="2" charset="2"/>
              <a:buChar char="Ø"/>
            </a:pPr>
            <a:r>
              <a:rPr lang="en-CA" sz="2800" dirty="0" smtClean="0">
                <a:latin typeface="Gill Sans MT" panose="020B0502020104020203" pitchFamily="34" charset="0"/>
              </a:rPr>
              <a:t>Atonic</a:t>
            </a:r>
          </a:p>
          <a:p>
            <a:pPr marL="285750" indent="-285750">
              <a:buFont typeface="Wingdings" panose="05000000000000000000" pitchFamily="2" charset="2"/>
              <a:buChar char="Ø"/>
            </a:pPr>
            <a:r>
              <a:rPr lang="en-CA" sz="2800" dirty="0" smtClean="0">
                <a:latin typeface="Gill Sans MT" panose="020B0502020104020203" pitchFamily="34" charset="0"/>
              </a:rPr>
              <a:t>Tonic-clonic</a:t>
            </a:r>
          </a:p>
          <a:p>
            <a:pPr marL="285750" indent="-285750">
              <a:buFont typeface="Wingdings" panose="05000000000000000000" pitchFamily="2" charset="2"/>
              <a:buChar char="Ø"/>
            </a:pPr>
            <a:r>
              <a:rPr lang="en-CA" sz="2800" dirty="0" smtClean="0">
                <a:latin typeface="Gill Sans MT" panose="020B0502020104020203" pitchFamily="34" charset="0"/>
              </a:rPr>
              <a:t>Myoclonic</a:t>
            </a:r>
          </a:p>
          <a:p>
            <a:pPr marL="285750" indent="-285750">
              <a:buFont typeface="Wingdings" panose="05000000000000000000" pitchFamily="2" charset="2"/>
              <a:buChar char="Ø"/>
            </a:pPr>
            <a:r>
              <a:rPr lang="en-CA" sz="2800" dirty="0">
                <a:latin typeface="Gill Sans MT" panose="020B0502020104020203" pitchFamily="34" charset="0"/>
              </a:rPr>
              <a:t>Absence</a:t>
            </a:r>
          </a:p>
          <a:p>
            <a:endParaRPr lang="en-CA" sz="2800" dirty="0">
              <a:latin typeface="Gill Sans MT" panose="020B0502020104020203" pitchFamily="34" charset="0"/>
            </a:endParaRPr>
          </a:p>
        </p:txBody>
      </p:sp>
      <p:sp>
        <p:nvSpPr>
          <p:cNvPr id="3" name="TextBox 2"/>
          <p:cNvSpPr txBox="1"/>
          <p:nvPr/>
        </p:nvSpPr>
        <p:spPr>
          <a:xfrm>
            <a:off x="853996" y="5725274"/>
            <a:ext cx="4367605" cy="276999"/>
          </a:xfrm>
          <a:prstGeom prst="rect">
            <a:avLst/>
          </a:prstGeom>
          <a:noFill/>
        </p:spPr>
        <p:txBody>
          <a:bodyPr wrap="square" rtlCol="0">
            <a:spAutoFit/>
          </a:bodyPr>
          <a:lstStyle/>
          <a:p>
            <a:pPr>
              <a:defRPr/>
            </a:pPr>
            <a:r>
              <a:rPr lang="en-CA" altLang="en-US" sz="1200" dirty="0">
                <a:hlinkClick r:id="rId4"/>
              </a:rPr>
              <a:t>https://www.youtube.com/watch?v=MZBGNVlaa2s</a:t>
            </a:r>
            <a:endParaRPr lang="en-CA" altLang="en-US" sz="1200" dirty="0"/>
          </a:p>
        </p:txBody>
      </p:sp>
      <p:pic>
        <p:nvPicPr>
          <p:cNvPr id="2050" name="Picture 2" descr="http://insidenet.interiorhealth.ca/printing/iStock%20Images/_t/iStock-482953761_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708" y="2868931"/>
            <a:ext cx="1917002" cy="193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19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bject_x0020_Areas xmlns="2d756685-e1a9-4390-b972-bd382d296f8f">Epilepsy and Seizures</Subject_x0020_Areas>
    <Document_x0020_No xmlns="8f3d36f8-12a3-4677-b7c2-48d2254fdc95" xsi:nil="true"/>
    <CCR_x0020_Program_x0020_Area xmlns="8f3d36f8-12a3-4677-b7c2-48d2254fdc95">Promotion &amp; Prevention</CCR_x0020_Program_x0020_Area>
    <IconOverlay xmlns="http://schemas.microsoft.com/sharepoint/v4" xsi:nil="true"/>
    <Lead_x0020_Developer xmlns="fad00c1d-3c46-475d-89c4-4f6be4d5a45e">
      <UserInfo>
        <DisplayName>IHA\marb9</DisplayName>
        <AccountId>3718</AccountId>
        <AccountType/>
      </UserInfo>
    </Lead_x0020_Developer>
    <CCR_x0020_Resource_x0020_Types xmlns="8f3d36f8-12a3-4677-b7c2-48d2254fdc95">Education - Staff</CCR_x0020_Resource_x0020_Types>
    <CCR_x0020_Keywords xmlns="8f3d36f8-12a3-4677-b7c2-48d2254fdc95">Anaphylaxis, school, medic alert, seizures, epilepsy, training,  Public Health Nurse</CCR_x0020_Keywords>
    <PublishingExpirationDate xmlns="http://schemas.microsoft.com/sharepoint/v3" xsi:nil="true"/>
    <PublishingStartDate xmlns="http://schemas.microsoft.com/sharepoint/v3" xsi:nil="true"/>
    <Review_x0020_Date xmlns="8f3d36f8-12a3-4677-b7c2-48d2254fdc95">2022-07-11T07:00:00+00:00</Review_x0020_Date>
    <Endorsement_x0020_Date xmlns="2d756685-e1a9-4390-b972-bd382d296f8f">2022-07-11T07:00:00+00:00</Endorsement_x0020_Date>
    <Care_x0020_Sub-Area xmlns="8f3d36f8-12a3-4677-b7c2-48d2254fdc95">Healthy Schools</Care_x0020_Sub-Area>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2A903607200341ABDC10EC912AD655" ma:contentTypeVersion="71" ma:contentTypeDescription="Create a new document." ma:contentTypeScope="" ma:versionID="6b2a49b37a32b0d94120774160363ec0">
  <xsd:schema xmlns:xsd="http://www.w3.org/2001/XMLSchema" xmlns:xs="http://www.w3.org/2001/XMLSchema" xmlns:p="http://schemas.microsoft.com/office/2006/metadata/properties" xmlns:ns1="8f3d36f8-12a3-4677-b7c2-48d2254fdc95" xmlns:ns2="http://schemas.microsoft.com/sharepoint/v3" xmlns:ns3="2d756685-e1a9-4390-b972-bd382d296f8f" xmlns:ns4="fad00c1d-3c46-475d-89c4-4f6be4d5a45e" xmlns:ns5="http://schemas.microsoft.com/sharepoint/v4" targetNamespace="http://schemas.microsoft.com/office/2006/metadata/properties" ma:root="true" ma:fieldsID="f58b85d91c70e908814366afc30607f4" ns1:_="" ns2:_="" ns3:_="" ns4:_="" ns5:_="">
    <xsd:import namespace="8f3d36f8-12a3-4677-b7c2-48d2254fdc95"/>
    <xsd:import namespace="http://schemas.microsoft.com/sharepoint/v3"/>
    <xsd:import namespace="2d756685-e1a9-4390-b972-bd382d296f8f"/>
    <xsd:import namespace="fad00c1d-3c46-475d-89c4-4f6be4d5a45e"/>
    <xsd:import namespace="http://schemas.microsoft.com/sharepoint/v4"/>
    <xsd:element name="properties">
      <xsd:complexType>
        <xsd:sequence>
          <xsd:element name="documentManagement">
            <xsd:complexType>
              <xsd:all>
                <xsd:element ref="ns1:Document_x0020_No" minOccurs="0"/>
                <xsd:element ref="ns1:CCR_x0020_Resource_x0020_Types"/>
                <xsd:element ref="ns3:Subject_x0020_Areas" minOccurs="0"/>
                <xsd:element ref="ns4:Lead_x0020_Developer"/>
                <xsd:element ref="ns3:Endorsement_x0020_Date"/>
                <xsd:element ref="ns1:Review_x0020_Date"/>
                <xsd:element ref="ns1:CCR_x0020_Keywords"/>
                <xsd:element ref="ns1:CCR_x0020_Program_x0020_Area"/>
                <xsd:element ref="ns1:Care_x0020_Sub-Area" minOccurs="0"/>
                <xsd:element ref="ns2:PublishingExpirationDate" minOccurs="0"/>
                <xsd:element ref="ns5:IconOverlay" minOccurs="0"/>
                <xsd:element ref="ns2: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d36f8-12a3-4677-b7c2-48d2254fdc95" elementFormDefault="qualified">
    <xsd:import namespace="http://schemas.microsoft.com/office/2006/documentManagement/types"/>
    <xsd:import namespace="http://schemas.microsoft.com/office/infopath/2007/PartnerControls"/>
    <xsd:element name="Document_x0020_No" ma:index="0" nillable="true" ma:displayName="Form No" ma:description="for use in CCR Libraries, to distinguish internal or external document number" ma:internalName="Document_x0020_No">
      <xsd:simpleType>
        <xsd:restriction base="dms:Text">
          <xsd:maxLength value="25"/>
        </xsd:restriction>
      </xsd:simpleType>
    </xsd:element>
    <xsd:element name="CCR_x0020_Resource_x0020_Types" ma:index="2" ma:displayName="CCR Resource Types" ma:format="Dropdown" ma:internalName="CCR_x0020_Resource_x0020_Types" ma:readOnly="false">
      <xsd:simpleType>
        <xsd:restriction base="dms:Choice">
          <xsd:enumeration value="Bulletin"/>
          <xsd:enumeration value="Checklist"/>
          <xsd:enumeration value="Guideline"/>
          <xsd:enumeration value="Education - Patient"/>
          <xsd:enumeration value="Education - Staff"/>
          <xsd:enumeration value="Form"/>
          <xsd:enumeration value="Guide for Use"/>
          <xsd:enumeration value="Pathway"/>
          <xsd:enumeration value="Policy"/>
          <xsd:enumeration value="Practice Standard"/>
          <xsd:enumeration value="Pre-Printed Order"/>
          <xsd:enumeration value="Protocol"/>
          <xsd:enumeration value="Record"/>
          <xsd:enumeration value="Standard Process"/>
          <xsd:enumeration value="Toolkit"/>
          <xsd:enumeration value="New:"/>
          <xsd:enumeration value="Reference"/>
          <xsd:enumeration value="Clinical Practice Standard and Procedure"/>
          <xsd:enumeration value="Template"/>
          <xsd:enumeration value="Self Learning Package"/>
        </xsd:restriction>
      </xsd:simpleType>
    </xsd:element>
    <xsd:element name="Review_x0020_Date" ma:index="6" ma:displayName="Review Date" ma:default="[today]" ma:description="Date of most recent content review" ma:format="DateOnly" ma:internalName="Review_x0020_Date">
      <xsd:simpleType>
        <xsd:restriction base="dms:DateTime"/>
      </xsd:simpleType>
    </xsd:element>
    <xsd:element name="CCR_x0020_Keywords" ma:index="7" ma:displayName="CCR Keywords" ma:internalName="CCR_x0020_Keywords" ma:readOnly="false">
      <xsd:simpleType>
        <xsd:restriction base="dms:Note">
          <xsd:maxLength value="255"/>
        </xsd:restriction>
      </xsd:simpleType>
    </xsd:element>
    <xsd:element name="CCR_x0020_Program_x0020_Area" ma:index="8" ma:displayName="CCR Program Area" ma:default="Promotion &amp; Prevention" ma:description="Choose the program area this clinical resource is related to." ma:format="Dropdown" ma:internalName="CCR_x0020_Program_x0020_Area">
      <xsd:simpleType>
        <xsd:restriction base="dms:Choice">
          <xsd:enumeration value="Aboriginal Health"/>
          <xsd:enumeration value="Advanced Care Planning"/>
          <xsd:enumeration value="Alternate Level of Care"/>
          <xsd:enumeration value="Cardiac"/>
          <xsd:enumeration value="Client Care Practices"/>
          <xsd:enumeration value="Communicable Disease Management"/>
          <xsd:enumeration value="Critical Care"/>
          <xsd:enumeration value="Diabetes"/>
          <xsd:enumeration value="Diagnostic Imaging"/>
          <xsd:enumeration value="Dietetics"/>
          <xsd:enumeration value="Early Childhood Development"/>
          <xsd:enumeration value="Emergency &amp; Trauma"/>
          <xsd:enumeration value="General Interprofessional Practices"/>
          <xsd:enumeration value="Home Health"/>
          <xsd:enumeration value="Infection Prevention &amp; Control"/>
          <xsd:enumeration value="Laboratory"/>
          <xsd:enumeration value="Medical Device Reprocessing"/>
          <xsd:enumeration value="Medication Management"/>
          <xsd:enumeration value="Mental Health &amp; Substance Use"/>
          <xsd:enumeration value="Occupational Therapy"/>
          <xsd:enumeration value="Orthotics/Prosthetics"/>
          <xsd:enumeration value="Palliative Care/End of Life"/>
          <xsd:enumeration value="Parenteral"/>
          <xsd:enumeration value="Perinatal &amp; Child"/>
          <xsd:enumeration value="Pharmacy"/>
          <xsd:enumeration value="Physiotherapy"/>
          <xsd:enumeration value="Primary Health"/>
          <xsd:enumeration value="Promotion &amp; Prevention"/>
          <xsd:enumeration value="Renal"/>
          <xsd:enumeration value="Residential Care"/>
          <xsd:enumeration value="Respiratory"/>
          <xsd:enumeration value="Social Work"/>
          <xsd:enumeration value="Stroke"/>
          <xsd:enumeration value="Surgical"/>
          <xsd:enumeration value="Transfusion"/>
          <xsd:enumeration value="Transportation (Patient)"/>
          <xsd:enumeration value="Wound Care"/>
        </xsd:restriction>
      </xsd:simpleType>
    </xsd:element>
    <xsd:element name="Care_x0020_Sub-Area" ma:index="9" nillable="true" ma:displayName="Care Sub-Area" ma:default="Healthy Schools" ma:format="Dropdown" ma:internalName="Care_x0020_Sub_x002d_Area">
      <xsd:simpleType>
        <xsd:restriction base="dms:Choice">
          <xsd:enumeration value="Aboriginal Patient Navigators"/>
          <xsd:enumeration value="Access to Residential"/>
          <xsd:enumeration value="Acquired Brain Injury (ABI)"/>
          <xsd:enumeration value="Admission/Acute"/>
          <xsd:enumeration value="Adult Day Services"/>
          <xsd:enumeration value="Assisted Living"/>
          <xsd:enumeration value="Audiology"/>
          <xsd:enumeration value="Blood Glucose: Self Monitoring"/>
          <xsd:enumeration value="Breathe Well"/>
          <xsd:enumeration value="CBT"/>
          <xsd:enumeration value="Chronic Disease Management"/>
          <xsd:enumeration value="Chronic Renal Failure"/>
          <xsd:enumeration value="Clinical Care"/>
          <xsd:enumeration value="Community Clinic"/>
          <xsd:enumeration value="COPD"/>
          <xsd:enumeration value="Cultural Practices"/>
          <xsd:enumeration value="DBT"/>
          <xsd:enumeration value="Dementia"/>
          <xsd:enumeration value="Dental"/>
          <xsd:enumeration value="Diabetic Ketoacidosis"/>
          <xsd:enumeration value="Financial"/>
          <xsd:enumeration value="Foot Care"/>
          <xsd:enumeration value="Guide to Lab Services"/>
          <xsd:enumeration value="HART"/>
          <xsd:enumeration value="Healthy Communities"/>
          <xsd:enumeration value="Healthy Eating"/>
          <xsd:enumeration value="Healthy Schools"/>
          <xsd:enumeration value="Healthy Start"/>
          <xsd:enumeration value="Hemodialysis"/>
          <xsd:enumeration value="Home &amp; Community Re-Integration"/>
          <xsd:enumeration value="Home First"/>
          <xsd:enumeration value="Home Support"/>
          <xsd:enumeration value="Hypoglycemia Management"/>
          <xsd:enumeration value="Immunizations"/>
          <xsd:enumeration value="Income and Rate Setting"/>
          <xsd:enumeration value="Insulin"/>
          <xsd:enumeration value="Lab Safety Manual"/>
          <xsd:enumeration value="Meal Program"/>
          <xsd:enumeration value="Motivational Interviewing"/>
          <xsd:enumeration value="Neonatal"/>
          <xsd:enumeration value="Obstetrics"/>
          <xsd:enumeration value="Orthotics"/>
          <xsd:enumeration value="OT"/>
          <xsd:enumeration value="Palliative Care"/>
          <xsd:enumeration value="Pediatrics"/>
          <xsd:enumeration value="Peritoneal Dialysis"/>
          <xsd:enumeration value="Physiotherapy"/>
          <xsd:enumeration value="Point of Care Testing"/>
          <xsd:enumeration value="Psychology"/>
          <xsd:enumeration value="PTO"/>
          <xsd:enumeration value="Rehab"/>
          <xsd:enumeration value="Rehabilitation"/>
          <xsd:enumeration value="Self-Identification"/>
          <xsd:enumeration value="Social Work"/>
          <xsd:enumeration value="Special Populations"/>
          <xsd:enumeration value="Speech/Language (Adult)"/>
          <xsd:enumeration value="Speech/Language (Child)"/>
          <xsd:enumeration value="Suicide"/>
          <xsd:enumeration value="Surveillance Nurse"/>
          <xsd:enumeration value="Transition Planning &amp; Discharge"/>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0" nillable="true" ma:displayName="Scheduling End Date" ma:description="" ma:hidden="true" ma:internalName="PublishingExpirationDate" ma:readOnly="false">
      <xsd:simpleType>
        <xsd:restriction base="dms:Unknown"/>
      </xsd:simpleType>
    </xsd:element>
    <xsd:element name="PublishingStartDate" ma:index="18" nillable="true" ma:displayName="Scheduling Start Date" ma:description="" ma:hidden="true" ma:internalName="PublishingStart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756685-e1a9-4390-b972-bd382d296f8f" elementFormDefault="qualified">
    <xsd:import namespace="http://schemas.microsoft.com/office/2006/documentManagement/types"/>
    <xsd:import namespace="http://schemas.microsoft.com/office/infopath/2007/PartnerControls"/>
    <xsd:element name="Subject_x0020_Areas" ma:index="3" nillable="true" ma:displayName="Topic" ma:format="Dropdown" ma:internalName="Subject_x0020_Areas">
      <xsd:simpleType>
        <xsd:restriction base="dms:Choice">
          <xsd:enumeration value="Anaphylaxis"/>
          <xsd:enumeration value="CDST"/>
          <xsd:enumeration value="Comprehensive School Health"/>
          <xsd:enumeration value="COVID-19 &amp; Schools Resources"/>
          <xsd:enumeration value="Diabetes"/>
          <xsd:enumeration value="Eating Disorders"/>
          <xsd:enumeration value="Emergency Contraceptive Pills (ECP)"/>
          <xsd:enumeration value="Epilepsy and Seizures"/>
          <xsd:enumeration value="Head Lice"/>
          <xsd:enumeration value="Healthy Schools Q &amp; A"/>
          <xsd:enumeration value="Injury Prevention"/>
          <xsd:enumeration value="Orientation – Pathways"/>
          <xsd:enumeration value="Pregnancy Counseling and Testing"/>
          <xsd:enumeration value="School Forms &amp; Tools"/>
          <xsd:enumeration value="School Health Toolkit"/>
          <xsd:enumeration value="Substance Use and Harm Reduction (Youth)"/>
          <xsd:enumeration value="Youth Clinics"/>
          <xsd:enumeration value="Youth Reproductive and Sexual Health"/>
        </xsd:restriction>
      </xsd:simpleType>
    </xsd:element>
    <xsd:element name="Endorsement_x0020_Date" ma:index="5" ma:displayName="Version Date" ma:format="DateOnly" ma:internalName="Endorsement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ad00c1d-3c46-475d-89c4-4f6be4d5a45e" elementFormDefault="qualified">
    <xsd:import namespace="http://schemas.microsoft.com/office/2006/documentManagement/types"/>
    <xsd:import namespace="http://schemas.microsoft.com/office/infopath/2007/PartnerControls"/>
    <xsd:element name="Lead_x0020_Developer" ma:index="4" ma:displayName="Lead Developer" ma:list="UserInfo" ma:SharePointGroup="0" ma:internalName="Lead_x0020_Develop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3DA31-F8CF-4FCA-9587-4E7ECF05FE61}">
  <ds:schemaRefs>
    <ds:schemaRef ds:uri="http://schemas.microsoft.com/sharepoint/v3"/>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8f3d36f8-12a3-4677-b7c2-48d2254fdc95"/>
    <ds:schemaRef ds:uri="http://schemas.microsoft.com/sharepoint/v4"/>
    <ds:schemaRef ds:uri="fad00c1d-3c46-475d-89c4-4f6be4d5a45e"/>
    <ds:schemaRef ds:uri="2d756685-e1a9-4390-b972-bd382d296f8f"/>
    <ds:schemaRef ds:uri="http://purl.org/dc/dcmitype/"/>
  </ds:schemaRefs>
</ds:datastoreItem>
</file>

<file path=customXml/itemProps2.xml><?xml version="1.0" encoding="utf-8"?>
<ds:datastoreItem xmlns:ds="http://schemas.openxmlformats.org/officeDocument/2006/customXml" ds:itemID="{E14F2FF9-A176-4B2C-9AC2-F1EDDBF1C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3d36f8-12a3-4677-b7c2-48d2254fdc95"/>
    <ds:schemaRef ds:uri="http://schemas.microsoft.com/sharepoint/v3"/>
    <ds:schemaRef ds:uri="2d756685-e1a9-4390-b972-bd382d296f8f"/>
    <ds:schemaRef ds:uri="fad00c1d-3c46-475d-89c4-4f6be4d5a45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00B41C-CEDA-4E86-8E8D-CA406CD621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21951</TotalTime>
  <Words>4525</Words>
  <Application>Microsoft Office PowerPoint</Application>
  <PresentationFormat>Widescreen</PresentationFormat>
  <Paragraphs>585</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Adobe Gothic Std B</vt:lpstr>
      <vt:lpstr>Arial</vt:lpstr>
      <vt:lpstr>Calibri</vt:lpstr>
      <vt:lpstr>Century</vt:lpstr>
      <vt:lpstr>Corbel</vt:lpstr>
      <vt:lpstr>Gill Sans MT</vt:lpstr>
      <vt:lpstr>Verdana</vt:lpstr>
      <vt:lpstr>Wingdings</vt:lpstr>
      <vt:lpstr>Wingdings 3</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Epilepsy and Seixure PPT for Schools</dc:title>
  <dc:creator>Fauzy Lukman</dc:creator>
  <cp:lastModifiedBy>Marsman, Brenda [IH]</cp:lastModifiedBy>
  <cp:revision>393</cp:revision>
  <cp:lastPrinted>2023-08-23T17:41:39Z</cp:lastPrinted>
  <dcterms:created xsi:type="dcterms:W3CDTF">2017-06-08T09:33:15Z</dcterms:created>
  <dcterms:modified xsi:type="dcterms:W3CDTF">2023-08-24T19:51:19Z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0x010100D52A903607200341ABDC10EC912AD655</vt:lpwstr>
  </property>
</Properties>
</file>