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56" r:id="rId5"/>
    <p:sldId id="266" r:id="rId6"/>
    <p:sldId id="288" r:id="rId7"/>
    <p:sldId id="302" r:id="rId8"/>
    <p:sldId id="290" r:id="rId9"/>
    <p:sldId id="303" r:id="rId10"/>
    <p:sldId id="304" r:id="rId11"/>
    <p:sldId id="296" r:id="rId12"/>
    <p:sldId id="297" r:id="rId13"/>
    <p:sldId id="298" r:id="rId14"/>
    <p:sldId id="299"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astell" initials="AC" lastIdx="17" clrIdx="0">
    <p:extLst>
      <p:ext uri="{19B8F6BF-5375-455C-9EA6-DF929625EA0E}">
        <p15:presenceInfo xmlns:p15="http://schemas.microsoft.com/office/powerpoint/2012/main" userId="S::acastell@crewmp.com::e0cd5b69-ab17-4c46-8de5-e9d084fcb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428"/>
    <a:srgbClr val="2F4F88"/>
    <a:srgbClr val="00C1D5"/>
    <a:srgbClr val="FFC72C"/>
    <a:srgbClr val="F15F2F"/>
    <a:srgbClr val="005AA2"/>
    <a:srgbClr val="005BA2"/>
    <a:srgbClr val="F2C64E"/>
    <a:srgbClr val="53B0C7"/>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647" autoAdjust="0"/>
  </p:normalViewPr>
  <p:slideViewPr>
    <p:cSldViewPr snapToGrid="0" snapToObjects="1">
      <p:cViewPr varScale="1">
        <p:scale>
          <a:sx n="91" d="100"/>
          <a:sy n="91" d="100"/>
        </p:scale>
        <p:origin x="118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816"/>
    </p:cViewPr>
  </p:sorterViewPr>
  <p:notesViewPr>
    <p:cSldViewPr snapToGrid="0" snapToObject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der, Candace [IH]" userId="05af71e8-b565-403f-9221-d8706890b6e5" providerId="ADAL" clId="{C4A2321C-E1A8-4B2A-A57A-92272BD793B5}"/>
    <pc:docChg chg="mod modSld">
      <pc:chgData name="Calder, Candace [IH]" userId="05af71e8-b565-403f-9221-d8706890b6e5" providerId="ADAL" clId="{C4A2321C-E1A8-4B2A-A57A-92272BD793B5}" dt="2024-12-18T19:03:54.479" v="14"/>
      <pc:docMkLst>
        <pc:docMk/>
      </pc:docMkLst>
      <pc:sldChg chg="modSp mod">
        <pc:chgData name="Calder, Candace [IH]" userId="05af71e8-b565-403f-9221-d8706890b6e5" providerId="ADAL" clId="{C4A2321C-E1A8-4B2A-A57A-92272BD793B5}" dt="2024-12-18T18:58:55.748" v="3" actId="20577"/>
        <pc:sldMkLst>
          <pc:docMk/>
          <pc:sldMk cId="1357020588" sldId="256"/>
        </pc:sldMkLst>
        <pc:spChg chg="mod">
          <ac:chgData name="Calder, Candace [IH]" userId="05af71e8-b565-403f-9221-d8706890b6e5" providerId="ADAL" clId="{C4A2321C-E1A8-4B2A-A57A-92272BD793B5}" dt="2024-12-18T18:58:55.748" v="3" actId="20577"/>
          <ac:spMkLst>
            <pc:docMk/>
            <pc:sldMk cId="1357020588" sldId="256"/>
            <ac:spMk id="2" creationId="{5E74CB5D-4903-7A4F-9066-13C10EA55933}"/>
          </ac:spMkLst>
        </pc:spChg>
        <pc:spChg chg="mod">
          <ac:chgData name="Calder, Candace [IH]" userId="05af71e8-b565-403f-9221-d8706890b6e5" providerId="ADAL" clId="{C4A2321C-E1A8-4B2A-A57A-92272BD793B5}" dt="2024-12-18T18:53:50.689" v="0" actId="20577"/>
          <ac:spMkLst>
            <pc:docMk/>
            <pc:sldMk cId="1357020588" sldId="256"/>
            <ac:spMk id="3" creationId="{671DC70B-8FCC-894C-9237-3607C9A0E1C2}"/>
          </ac:spMkLst>
        </pc:spChg>
      </pc:sldChg>
      <pc:sldChg chg="modSp mod">
        <pc:chgData name="Calder, Candace [IH]" userId="05af71e8-b565-403f-9221-d8706890b6e5" providerId="ADAL" clId="{C4A2321C-E1A8-4B2A-A57A-92272BD793B5}" dt="2024-12-18T18:59:06.607" v="4" actId="20577"/>
        <pc:sldMkLst>
          <pc:docMk/>
          <pc:sldMk cId="2884312099" sldId="266"/>
        </pc:sldMkLst>
        <pc:spChg chg="mod">
          <ac:chgData name="Calder, Candace [IH]" userId="05af71e8-b565-403f-9221-d8706890b6e5" providerId="ADAL" clId="{C4A2321C-E1A8-4B2A-A57A-92272BD793B5}" dt="2024-12-18T18:59:06.607" v="4" actId="20577"/>
          <ac:spMkLst>
            <pc:docMk/>
            <pc:sldMk cId="2884312099" sldId="266"/>
            <ac:spMk id="3" creationId="{DB5C6782-243E-D65D-F604-129CB3757724}"/>
          </ac:spMkLst>
        </pc:spChg>
      </pc:sldChg>
      <pc:sldChg chg="modNotesTx">
        <pc:chgData name="Calder, Candace [IH]" userId="05af71e8-b565-403f-9221-d8706890b6e5" providerId="ADAL" clId="{C4A2321C-E1A8-4B2A-A57A-92272BD793B5}" dt="2024-12-18T18:59:30.212" v="7" actId="20577"/>
        <pc:sldMkLst>
          <pc:docMk/>
          <pc:sldMk cId="3012615771" sldId="290"/>
        </pc:sldMkLst>
      </pc:sldChg>
      <pc:sldChg chg="modNotesTx">
        <pc:chgData name="Calder, Candace [IH]" userId="05af71e8-b565-403f-9221-d8706890b6e5" providerId="ADAL" clId="{C4A2321C-E1A8-4B2A-A57A-92272BD793B5}" dt="2024-12-18T19:00:22.588" v="8" actId="20577"/>
        <pc:sldMkLst>
          <pc:docMk/>
          <pc:sldMk cId="2545475764" sldId="296"/>
        </pc:sldMkLst>
      </pc:sldChg>
      <pc:sldChg chg="modNotesTx">
        <pc:chgData name="Calder, Candace [IH]" userId="05af71e8-b565-403f-9221-d8706890b6e5" providerId="ADAL" clId="{C4A2321C-E1A8-4B2A-A57A-92272BD793B5}" dt="2024-12-18T19:00:26.628" v="9" actId="20577"/>
        <pc:sldMkLst>
          <pc:docMk/>
          <pc:sldMk cId="3392603168" sldId="297"/>
        </pc:sldMkLst>
      </pc:sldChg>
      <pc:sldChg chg="modSp mod">
        <pc:chgData name="Calder, Candace [IH]" userId="05af71e8-b565-403f-9221-d8706890b6e5" providerId="ADAL" clId="{C4A2321C-E1A8-4B2A-A57A-92272BD793B5}" dt="2024-12-18T19:02:39.884" v="13" actId="20577"/>
        <pc:sldMkLst>
          <pc:docMk/>
          <pc:sldMk cId="1068582336" sldId="299"/>
        </pc:sldMkLst>
        <pc:spChg chg="mod">
          <ac:chgData name="Calder, Candace [IH]" userId="05af71e8-b565-403f-9221-d8706890b6e5" providerId="ADAL" clId="{C4A2321C-E1A8-4B2A-A57A-92272BD793B5}" dt="2024-12-18T19:02:39.884" v="13" actId="20577"/>
          <ac:spMkLst>
            <pc:docMk/>
            <pc:sldMk cId="1068582336" sldId="299"/>
            <ac:spMk id="5" creationId="{C48B349D-0262-94EC-8A9D-1CEF43B678F8}"/>
          </ac:spMkLst>
        </pc:spChg>
      </pc:sldChg>
      <pc:sldChg chg="modNotesTx">
        <pc:chgData name="Calder, Candace [IH]" userId="05af71e8-b565-403f-9221-d8706890b6e5" providerId="ADAL" clId="{C4A2321C-E1A8-4B2A-A57A-92272BD793B5}" dt="2024-12-18T18:59:15.598" v="5" actId="20577"/>
        <pc:sldMkLst>
          <pc:docMk/>
          <pc:sldMk cId="92961598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83656-3DC4-1D45-8F89-F9641822DC2A}"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3FF8F-DDBB-374E-B751-528A0C8AD14E}" type="slidenum">
              <a:rPr lang="en-US" smtClean="0"/>
              <a:t>‹#›</a:t>
            </a:fld>
            <a:endParaRPr lang="en-US"/>
          </a:p>
        </p:txBody>
      </p:sp>
    </p:spTree>
    <p:extLst>
      <p:ext uri="{BB962C8B-B14F-4D97-AF65-F5344CB8AC3E}">
        <p14:creationId xmlns:p14="http://schemas.microsoft.com/office/powerpoint/2010/main" val="31322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ccdc.ca/health-professionals/clinical-resources/covid-19-care/infection-control#hc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1</a:t>
            </a:fld>
            <a:endParaRPr lang="en-US"/>
          </a:p>
        </p:txBody>
      </p:sp>
    </p:spTree>
    <p:extLst>
      <p:ext uri="{BB962C8B-B14F-4D97-AF65-F5344CB8AC3E}">
        <p14:creationId xmlns:p14="http://schemas.microsoft.com/office/powerpoint/2010/main" val="302966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b="1" dirty="0">
                <a:solidFill>
                  <a:schemeClr val="tx1"/>
                </a:solidFill>
              </a:rPr>
              <a:t>Explain:</a:t>
            </a:r>
          </a:p>
          <a:p>
            <a:pPr marL="171450" indent="-171450">
              <a:buFont typeface="Arial" panose="020B0604020202020204" pitchFamily="34" charset="0"/>
              <a:buChar char="•"/>
            </a:pPr>
            <a:r>
              <a:rPr lang="en-US" dirty="0"/>
              <a:t>Using</a:t>
            </a:r>
            <a:r>
              <a:rPr lang="en-US" baseline="0" dirty="0"/>
              <a:t> personal protective equipment or </a:t>
            </a:r>
            <a:r>
              <a:rPr lang="en-US" dirty="0"/>
              <a:t>PPE </a:t>
            </a:r>
            <a:r>
              <a:rPr lang="en-US" b="0" i="0" dirty="0"/>
              <a:t>will protect</a:t>
            </a:r>
            <a:r>
              <a:rPr lang="en-US" b="0" i="0" baseline="0" dirty="0"/>
              <a:t> your patient, </a:t>
            </a:r>
            <a:r>
              <a:rPr lang="en-US" dirty="0"/>
              <a:t>decrease your exposure risk,</a:t>
            </a:r>
            <a:r>
              <a:rPr lang="en-US" baseline="0" dirty="0"/>
              <a:t> </a:t>
            </a:r>
            <a:r>
              <a:rPr lang="en-US" dirty="0"/>
              <a:t>and prevent the transmission of </a:t>
            </a:r>
            <a:r>
              <a:rPr lang="en-US" baseline="0" dirty="0"/>
              <a:t>infectious bugs</a:t>
            </a:r>
          </a:p>
          <a:p>
            <a:pPr marL="171450" indent="-171450">
              <a:buFont typeface="Arial" panose="020B0604020202020204" pitchFamily="34" charset="0"/>
              <a:buChar char="•"/>
            </a:pPr>
            <a:r>
              <a:rPr lang="en-US" b="0" i="0" baseline="0" dirty="0"/>
              <a:t>PPE that is often used includes, gloves, gowns, medical masks, eye protection, and in some instances fit tested N95 respirators. </a:t>
            </a:r>
            <a:endParaRPr lang="en-CA"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en-US" sz="1200" b="0" i="0" dirty="0">
                <a:solidFill>
                  <a:schemeClr val="tx1"/>
                </a:solidFill>
              </a:rPr>
              <a:t>There</a:t>
            </a:r>
            <a:r>
              <a:rPr lang="en-US" altLang="en-US" sz="1200" b="0" i="0" baseline="0" dirty="0">
                <a:solidFill>
                  <a:schemeClr val="tx1"/>
                </a:solidFill>
              </a:rPr>
              <a:t> is a specific order that PPE should be put on and taken off. When you doff or take off your PPE, it is especially important to do this with hand hygiene in between every step. This will help to prevent self-contamination during the process. </a:t>
            </a:r>
          </a:p>
          <a:p>
            <a:pPr rtl="0" fontAlgn="base"/>
            <a:endParaRPr lang="en-CA" sz="1200" b="1" i="0" u="none" strike="noStrike" kern="1200" dirty="0">
              <a:solidFill>
                <a:schemeClr val="tx1"/>
              </a:solidFill>
              <a:effectLst/>
              <a:latin typeface="+mn-lt"/>
              <a:ea typeface="+mn-ea"/>
              <a:cs typeface="+mn-cs"/>
            </a:endParaRPr>
          </a:p>
          <a:p>
            <a:pPr rtl="0" fontAlgn="base"/>
            <a:r>
              <a:rPr lang="en-CA" sz="1200" b="1" i="0" u="none" strike="noStrike" kern="1200" dirty="0">
                <a:solidFill>
                  <a:schemeClr val="tx1"/>
                </a:solidFill>
                <a:effectLst/>
                <a:latin typeface="+mn-lt"/>
                <a:ea typeface="+mn-ea"/>
                <a:cs typeface="+mn-cs"/>
              </a:rPr>
              <a:t>Review order in Donning and Doffing PPE posters</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-posted on the units</a:t>
            </a:r>
            <a:r>
              <a:rPr lang="en-US" sz="1200" b="0" i="0" kern="1200" dirty="0">
                <a:solidFill>
                  <a:schemeClr val="tx1"/>
                </a:solidFill>
                <a:effectLst/>
                <a:latin typeface="+mn-lt"/>
                <a:ea typeface="+mn-ea"/>
                <a:cs typeface="+mn-cs"/>
              </a:rPr>
              <a:t>​ and part of the mobile PPE carts.</a:t>
            </a:r>
          </a:p>
          <a:p>
            <a:pPr rtl="0" fontAlgn="base"/>
            <a:endParaRPr lang="en-US" sz="1200" b="0" i="0" kern="1200" dirty="0">
              <a:solidFill>
                <a:schemeClr val="tx1"/>
              </a:solidFill>
              <a:effectLst/>
              <a:latin typeface="+mn-lt"/>
              <a:ea typeface="+mn-ea"/>
              <a:cs typeface="+mn-cs"/>
            </a:endParaRPr>
          </a:p>
          <a:p>
            <a:pPr rtl="0" fontAlgn="base"/>
            <a:r>
              <a:rPr lang="en-CA" sz="1200" b="0" i="0" kern="1200" dirty="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10</a:t>
            </a:fld>
            <a:endParaRPr lang="en-US"/>
          </a:p>
        </p:txBody>
      </p:sp>
    </p:spTree>
    <p:extLst>
      <p:ext uri="{BB962C8B-B14F-4D97-AF65-F5344CB8AC3E}">
        <p14:creationId xmlns:p14="http://schemas.microsoft.com/office/powerpoint/2010/main" val="371986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To prevent transmission of ARO's in all healthcare settings, including acute care and long term care</a:t>
            </a:r>
            <a:r>
              <a:rPr lang="en-CA"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The screening tool is used to determine patient risk factors and identify necessary actions for all admitted patients, pre-surgical screening, surgical patients with unplanned admission, and patient repatriation's</a:t>
            </a:r>
            <a:r>
              <a:rPr lang="en-CA"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Interview ALL PATIENTS being admitted to hospital. NURSE to complete and collects screening swabs as indicated and </a:t>
            </a:r>
            <a:r>
              <a:rPr lang="en-CA" sz="1200" b="1" i="0" u="none" strike="noStrike" kern="1200" dirty="0">
                <a:solidFill>
                  <a:schemeClr val="tx1"/>
                </a:solidFill>
                <a:effectLst/>
                <a:latin typeface="+mn-lt"/>
                <a:ea typeface="+mn-ea"/>
                <a:cs typeface="+mn-cs"/>
              </a:rPr>
              <a:t>upon receiving admission orders</a:t>
            </a:r>
            <a:r>
              <a:rPr lang="en-CA" sz="1200" b="0" i="0" u="none" strike="noStrike"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11</a:t>
            </a:fld>
            <a:endParaRPr lang="en-US"/>
          </a:p>
        </p:txBody>
      </p:sp>
    </p:spTree>
    <p:extLst>
      <p:ext uri="{BB962C8B-B14F-4D97-AF65-F5344CB8AC3E}">
        <p14:creationId xmlns:p14="http://schemas.microsoft.com/office/powerpoint/2010/main" val="196038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Special indicators for infection prevention and control at IH are:  </a:t>
            </a:r>
          </a:p>
          <a:p>
            <a:pPr fontAlgn="base"/>
            <a:r>
              <a:rPr lang="en-CA" sz="1200" b="0" i="0" u="none" strike="noStrike" kern="1200" dirty="0">
                <a:solidFill>
                  <a:schemeClr val="tx1"/>
                </a:solidFill>
                <a:effectLst/>
                <a:latin typeface="+mn-lt"/>
                <a:ea typeface="+mn-ea"/>
                <a:cs typeface="+mn-cs"/>
              </a:rPr>
              <a:t>          </a:t>
            </a:r>
            <a:r>
              <a:rPr lang="en-CA" sz="1200" b="1" i="0" u="none" strike="noStrike" kern="1200" dirty="0">
                <a:solidFill>
                  <a:schemeClr val="tx1"/>
                </a:solidFill>
                <a:effectLst/>
                <a:latin typeface="+mn-lt"/>
                <a:ea typeface="+mn-ea"/>
                <a:cs typeface="+mn-cs"/>
              </a:rPr>
              <a:t>ARO: </a:t>
            </a:r>
            <a:r>
              <a:rPr lang="en-CA" sz="1200" b="0" i="0" u="none" strike="noStrike" kern="1200" dirty="0">
                <a:solidFill>
                  <a:schemeClr val="tx1"/>
                </a:solidFill>
                <a:effectLst/>
                <a:latin typeface="+mn-lt"/>
                <a:ea typeface="+mn-ea"/>
                <a:cs typeface="+mn-cs"/>
              </a:rPr>
              <a:t>an </a:t>
            </a:r>
            <a:r>
              <a:rPr lang="en-CA" dirty="0"/>
              <a:t>internal ARO alert is entered into a patients electronic record by Infection Preventionist for all confirmed positive ARO (MRSA?) patients</a:t>
            </a:r>
            <a:endParaRPr lang="en-CA" sz="1200" i="0" u="none" strike="noStrike" kern="1200" dirty="0">
              <a:solidFill>
                <a:schemeClr val="tx1"/>
              </a:solidFill>
              <a:effectLst/>
              <a:latin typeface="+mn-lt"/>
              <a:cs typeface="Calibri"/>
            </a:endParaRPr>
          </a:p>
          <a:p>
            <a:pPr marL="0" indent="0" rtl="0" fontAlgn="base">
              <a:buFont typeface="Arial" panose="020B0604020202020204" pitchFamily="34" charset="0"/>
              <a:buNone/>
            </a:pPr>
            <a:r>
              <a:rPr lang="en-CA" sz="1200" b="1" i="0" u="none" strike="noStrike" kern="1200" dirty="0">
                <a:solidFill>
                  <a:schemeClr val="tx1"/>
                </a:solidFill>
                <a:effectLst/>
                <a:latin typeface="+mn-lt"/>
                <a:ea typeface="+mn-ea"/>
                <a:cs typeface="+mn-cs"/>
              </a:rPr>
              <a:t>          MDR: </a:t>
            </a:r>
            <a:r>
              <a:rPr lang="en-CA" sz="1200" b="0" i="0" u="none" strike="noStrike" kern="1200" dirty="0">
                <a:solidFill>
                  <a:schemeClr val="tx1"/>
                </a:solidFill>
                <a:effectLst/>
                <a:latin typeface="+mn-lt"/>
                <a:ea typeface="+mn-ea"/>
                <a:cs typeface="+mn-cs"/>
              </a:rPr>
              <a:t>an MDR alert is entered in the patients electronic record by the Infection preventionist for all confirmed CPO and/ or C. auris patients. </a:t>
            </a:r>
            <a:endParaRPr lang="en-CA" sz="1200" b="1"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CA" sz="1200" b="1" i="0" u="none" strike="noStrike" kern="1200" dirty="0">
                <a:solidFill>
                  <a:schemeClr val="tx1"/>
                </a:solidFill>
                <a:effectLst/>
                <a:latin typeface="+mn-lt"/>
                <a:ea typeface="+mn-ea"/>
                <a:cs typeface="+mn-cs"/>
              </a:rPr>
              <a:t>          EXP : </a:t>
            </a:r>
            <a:r>
              <a:rPr lang="en-CA" sz="1200" b="0" i="0" u="none" strike="noStrike" kern="1200" dirty="0">
                <a:solidFill>
                  <a:schemeClr val="tx1"/>
                </a:solidFill>
                <a:effectLst/>
                <a:latin typeface="+mn-lt"/>
                <a:ea typeface="+mn-ea"/>
                <a:cs typeface="+mn-cs"/>
              </a:rPr>
              <a:t>an EXP alert is entered in patient’s electronic record by an Infection preventionist for patients exposed to CPO and/ or C. auris </a:t>
            </a:r>
            <a:endParaRPr lang="en-CA" sz="1200" b="1"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Bring to attention the different indicators that are on </a:t>
            </a:r>
            <a:r>
              <a:rPr lang="en-CA" sz="1200" b="0" i="0" u="none" strike="noStrike" kern="1200" dirty="0" err="1">
                <a:solidFill>
                  <a:schemeClr val="tx1"/>
                </a:solidFill>
                <a:effectLst/>
                <a:latin typeface="+mn-lt"/>
                <a:ea typeface="+mn-ea"/>
                <a:cs typeface="+mn-cs"/>
              </a:rPr>
              <a:t>meditech</a:t>
            </a:r>
            <a:r>
              <a:rPr lang="en-CA" sz="1200" b="0" i="0" u="none" strike="noStrike" kern="1200" dirty="0">
                <a:solidFill>
                  <a:schemeClr val="tx1"/>
                </a:solidFill>
                <a:effectLst/>
                <a:latin typeface="+mn-lt"/>
                <a:ea typeface="+mn-ea"/>
                <a:cs typeface="+mn-cs"/>
              </a:rPr>
              <a:t> and the importance of proper bed placement and additional precautions that may be needed</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Explain how to expand the indicator tab if there are greater then 4 indicators. There is an ellipsis following the four indicator that will highlight all indicators</a:t>
            </a:r>
          </a:p>
          <a:p>
            <a:pPr marL="171450"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If you identify a special indicator on a patient profile and would like more information, open the patient chart </a:t>
            </a:r>
            <a:r>
              <a:rPr lang="en-CA" sz="1200" b="0" i="0" u="none" strike="noStrike" kern="1200" dirty="0">
                <a:solidFill>
                  <a:schemeClr val="tx1"/>
                </a:solidFill>
                <a:effectLst/>
                <a:latin typeface="+mn-lt"/>
                <a:ea typeface="+mn-ea"/>
                <a:cs typeface="+mn-cs"/>
                <a:sym typeface="Wingdings" panose="05000000000000000000" pitchFamily="2" charset="2"/>
              </a:rPr>
              <a:t> Other Clinical Special Indicators</a:t>
            </a:r>
            <a:endParaRPr lang="en-US"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12</a:t>
            </a:fld>
            <a:endParaRPr lang="en-US"/>
          </a:p>
        </p:txBody>
      </p:sp>
    </p:spTree>
    <p:extLst>
      <p:ext uri="{BB962C8B-B14F-4D97-AF65-F5344CB8AC3E}">
        <p14:creationId xmlns:p14="http://schemas.microsoft.com/office/powerpoint/2010/main" val="362507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Orientation for Agency Nurses is often short and sweet. This </a:t>
            </a:r>
            <a:r>
              <a:rPr lang="en-US" dirty="0" err="1"/>
              <a:t>powerpoint</a:t>
            </a:r>
            <a:r>
              <a:rPr lang="en-US" dirty="0"/>
              <a:t> presentation focuses on IPAC essentials for agency and travel nurses before they begin work in an IH facility. </a:t>
            </a:r>
          </a:p>
          <a:p>
            <a:pPr>
              <a:buNone/>
            </a:pPr>
            <a:endParaRPr lang="en-US" dirty="0"/>
          </a:p>
          <a:p>
            <a:pPr>
              <a:buNone/>
            </a:pPr>
            <a:r>
              <a:rPr lang="en-US" dirty="0"/>
              <a:t>Topics reviewed in this presentation include: </a:t>
            </a:r>
          </a:p>
          <a:p>
            <a:pPr marL="171450" indent="-171450">
              <a:buFont typeface="Arial" panose="020B0604020202020204" pitchFamily="34" charset="0"/>
              <a:buChar char="•"/>
            </a:pPr>
            <a:r>
              <a:rPr lang="en-US" dirty="0"/>
              <a:t>Infection Prevention and control resources </a:t>
            </a:r>
          </a:p>
          <a:p>
            <a:pPr marL="171450" indent="-171450">
              <a:buFont typeface="Arial" panose="020B0604020202020204" pitchFamily="34" charset="0"/>
              <a:buChar char="•"/>
            </a:pPr>
            <a:r>
              <a:rPr lang="en-US" dirty="0"/>
              <a:t>Point of Care Risk Assessment ( PCRA) </a:t>
            </a:r>
          </a:p>
          <a:p>
            <a:pPr marL="171450" indent="-171450">
              <a:buFont typeface="Arial" panose="020B0604020202020204" pitchFamily="34" charset="0"/>
              <a:buChar char="•"/>
            </a:pPr>
            <a:r>
              <a:rPr lang="en-US" dirty="0"/>
              <a:t>Hand Hygiene </a:t>
            </a:r>
          </a:p>
          <a:p>
            <a:pPr marL="171450" indent="-171450">
              <a:buFont typeface="Arial" panose="020B0604020202020204" pitchFamily="34" charset="0"/>
              <a:buChar char="•"/>
            </a:pPr>
            <a:r>
              <a:rPr lang="en-US" dirty="0"/>
              <a:t>Additional Precautions </a:t>
            </a:r>
          </a:p>
          <a:p>
            <a:pPr marL="171450" indent="-171450">
              <a:buFont typeface="Arial" panose="020B0604020202020204" pitchFamily="34" charset="0"/>
              <a:buChar char="•"/>
            </a:pPr>
            <a:r>
              <a:rPr lang="en-US" dirty="0"/>
              <a:t>Aerosol Generating procedure ( AGMPs) </a:t>
            </a:r>
          </a:p>
          <a:p>
            <a:pPr marL="171450" indent="-171450">
              <a:buFont typeface="Arial" panose="020B0604020202020204" pitchFamily="34" charset="0"/>
              <a:buChar char="•"/>
            </a:pPr>
            <a:r>
              <a:rPr lang="en-US" dirty="0"/>
              <a:t>Donning and Doffing ( PPE) </a:t>
            </a:r>
          </a:p>
          <a:p>
            <a:pPr marL="171450" indent="-171450">
              <a:buFont typeface="Arial" panose="020B0604020202020204" pitchFamily="34" charset="0"/>
              <a:buChar char="•"/>
            </a:pPr>
            <a:r>
              <a:rPr lang="en-US" dirty="0"/>
              <a:t>ARO Screening </a:t>
            </a:r>
          </a:p>
          <a:p>
            <a:pPr marL="171450" indent="-171450">
              <a:buFont typeface="Arial" panose="020B0604020202020204" pitchFamily="34" charset="0"/>
              <a:buChar char="•"/>
            </a:pPr>
            <a:r>
              <a:rPr lang="en-US" dirty="0"/>
              <a:t>Special indicator</a:t>
            </a:r>
          </a:p>
        </p:txBody>
      </p:sp>
      <p:sp>
        <p:nvSpPr>
          <p:cNvPr id="4" name="Slide Number Placeholder 3"/>
          <p:cNvSpPr>
            <a:spLocks noGrp="1"/>
          </p:cNvSpPr>
          <p:nvPr>
            <p:ph type="sldNum" sz="quarter" idx="10"/>
          </p:nvPr>
        </p:nvSpPr>
        <p:spPr/>
        <p:txBody>
          <a:bodyPr/>
          <a:lstStyle/>
          <a:p>
            <a:fld id="{8C03FF8F-DDBB-374E-B751-528A0C8AD14E}" type="slidenum">
              <a:rPr lang="en-US" smtClean="0"/>
              <a:t>2</a:t>
            </a:fld>
            <a:endParaRPr lang="en-US"/>
          </a:p>
        </p:txBody>
      </p:sp>
    </p:spTree>
    <p:extLst>
      <p:ext uri="{BB962C8B-B14F-4D97-AF65-F5344CB8AC3E}">
        <p14:creationId xmlns:p14="http://schemas.microsoft.com/office/powerpoint/2010/main" val="152118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1" i="0" u="none" strike="noStrike" kern="1200" dirty="0">
                <a:solidFill>
                  <a:schemeClr val="tx1"/>
                </a:solidFill>
                <a:effectLst/>
                <a:latin typeface="+mn-lt"/>
                <a:ea typeface="+mn-ea"/>
                <a:cs typeface="+mn-cs"/>
              </a:rPr>
              <a:t>Explain:</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The infection control manual is found on the </a:t>
            </a:r>
            <a:r>
              <a:rPr lang="en-CA" sz="1200" b="0" i="0" u="none" strike="noStrike" kern="1200" dirty="0" err="1">
                <a:solidFill>
                  <a:schemeClr val="tx1"/>
                </a:solidFill>
                <a:effectLst/>
                <a:latin typeface="+mn-lt"/>
                <a:ea typeface="+mn-ea"/>
                <a:cs typeface="+mn-cs"/>
              </a:rPr>
              <a:t>InsideNet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There are many tools available including specific diseases or conditions to ensure you are using the correct additional precautions, and many other resources. </a:t>
            </a:r>
          </a:p>
          <a:p>
            <a:pPr rtl="0" fontAlgn="base"/>
            <a:endParaRPr lang="en-US" sz="1200" b="0"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Contact: </a:t>
            </a:r>
          </a:p>
          <a:p>
            <a:pPr rtl="0" fontAlgn="base"/>
            <a:r>
              <a:rPr lang="en-US" sz="1200" b="0" i="0" u="none" strike="noStrike" kern="1200" dirty="0">
                <a:solidFill>
                  <a:schemeClr val="tx1"/>
                </a:solidFill>
                <a:effectLst/>
                <a:latin typeface="+mn-lt"/>
                <a:ea typeface="+mn-ea"/>
                <a:cs typeface="+mn-cs"/>
              </a:rPr>
              <a:t>To reach an Infection Preventionist-  Contact info located on IPAC home page, call local or cell.  Check with your site to see how to contact your infection preventionist by </a:t>
            </a:r>
            <a:r>
              <a:rPr lang="en-US" sz="1200" b="0" i="0" u="none" strike="noStrike" kern="1200" dirty="0" err="1">
                <a:solidFill>
                  <a:schemeClr val="tx1"/>
                </a:solidFill>
                <a:effectLst/>
                <a:latin typeface="+mn-lt"/>
                <a:ea typeface="+mn-ea"/>
                <a:cs typeface="+mn-cs"/>
              </a:rPr>
              <a:t>vocera</a:t>
            </a:r>
            <a:r>
              <a:rPr lang="en-US" sz="1200" b="0" i="0" u="none" strike="noStrike"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rtl="0" fontAlgn="base"/>
            <a:r>
              <a:rPr lang="en-CA" sz="1200" b="0" i="0" kern="1200" dirty="0">
                <a:solidFill>
                  <a:schemeClr val="tx1"/>
                </a:solidFill>
                <a:effectLst/>
                <a:latin typeface="+mn-lt"/>
                <a:ea typeface="+mn-ea"/>
                <a:cs typeface="+mn-cs"/>
              </a:rPr>
              <a:t>​</a:t>
            </a:r>
          </a:p>
          <a:p>
            <a:pPr rtl="0" fontAlgn="base"/>
            <a:r>
              <a:rPr lang="en-CA" sz="1200" b="1" i="0" u="none" strike="noStrike" kern="1200" dirty="0">
                <a:solidFill>
                  <a:schemeClr val="tx1"/>
                </a:solidFill>
                <a:effectLst/>
                <a:latin typeface="+mn-lt"/>
                <a:ea typeface="+mn-ea"/>
                <a:cs typeface="+mn-cs"/>
              </a:rPr>
              <a:t>Educator Task:</a:t>
            </a:r>
            <a:r>
              <a:rPr lang="en-CA" sz="1200" b="0" i="0" kern="1200" dirty="0">
                <a:solidFill>
                  <a:schemeClr val="tx1"/>
                </a:solidFill>
                <a:effectLst/>
                <a:latin typeface="+mn-lt"/>
                <a:ea typeface="+mn-ea"/>
                <a:cs typeface="+mn-cs"/>
              </a:rPr>
              <a:t>​</a:t>
            </a:r>
          </a:p>
          <a:p>
            <a:pPr rtl="0" fontAlgn="base"/>
            <a:r>
              <a:rPr lang="en-CA" sz="1200" b="1" i="0" u="none" strike="noStrike" kern="1200" dirty="0">
                <a:solidFill>
                  <a:schemeClr val="tx1"/>
                </a:solidFill>
                <a:effectLst/>
                <a:latin typeface="+mn-lt"/>
                <a:ea typeface="+mn-ea"/>
                <a:cs typeface="+mn-cs"/>
              </a:rPr>
              <a:t>CLICK THE PIC </a:t>
            </a:r>
            <a:r>
              <a:rPr lang="en-CA" sz="1200" b="0" i="0" u="none" strike="noStrike" kern="1200" dirty="0">
                <a:solidFill>
                  <a:schemeClr val="tx1"/>
                </a:solidFill>
                <a:effectLst/>
                <a:latin typeface="+mn-lt"/>
                <a:ea typeface="+mn-ea"/>
                <a:cs typeface="+mn-cs"/>
              </a:rPr>
              <a:t>to show infection prevention and control resources on the live site</a:t>
            </a:r>
            <a:r>
              <a:rPr lang="en-CA" sz="1200" b="0" i="0" kern="1200" dirty="0">
                <a:solidFill>
                  <a:schemeClr val="tx1"/>
                </a:solidFill>
                <a:effectLst/>
                <a:latin typeface="+mn-lt"/>
                <a:ea typeface="+mn-ea"/>
                <a:cs typeface="+mn-cs"/>
              </a:rPr>
              <a:t>​. </a:t>
            </a:r>
          </a:p>
          <a:p>
            <a:pPr rtl="0" fontAlgn="base"/>
            <a:r>
              <a:rPr lang="en-CA" sz="1200" b="0" i="0" kern="1200" dirty="0">
                <a:solidFill>
                  <a:schemeClr val="tx1"/>
                </a:solidFill>
                <a:effectLst/>
                <a:latin typeface="+mn-lt"/>
                <a:ea typeface="+mn-ea"/>
                <a:cs typeface="+mn-cs"/>
              </a:rPr>
              <a:t>Be sure to demonstrate </a:t>
            </a: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CA" sz="1200" b="0" i="0" kern="1200" dirty="0">
                <a:solidFill>
                  <a:schemeClr val="tx1"/>
                </a:solidFill>
                <a:effectLst/>
                <a:latin typeface="+mn-lt"/>
                <a:ea typeface="+mn-ea"/>
                <a:cs typeface="+mn-cs"/>
              </a:rPr>
              <a:t>Diseases &amp; Conditions (please show </a:t>
            </a:r>
            <a:r>
              <a:rPr lang="en-CA" sz="1200" b="1" i="0" kern="1200" dirty="0">
                <a:solidFill>
                  <a:schemeClr val="tx1"/>
                </a:solidFill>
                <a:effectLst/>
                <a:latin typeface="+mn-lt"/>
                <a:ea typeface="+mn-ea"/>
                <a:cs typeface="+mn-cs"/>
              </a:rPr>
              <a:t>Disease &amp; Conditions table</a:t>
            </a:r>
            <a:r>
              <a:rPr lang="en-CA" sz="1200" b="0" i="0" kern="1200" dirty="0">
                <a:solidFill>
                  <a:schemeClr val="tx1"/>
                </a:solidFill>
                <a:effectLst/>
                <a:latin typeface="+mn-lt"/>
                <a:ea typeface="+mn-ea"/>
                <a:cs typeface="+mn-cs"/>
              </a:rPr>
              <a:t>) </a:t>
            </a:r>
            <a:r>
              <a:rPr lang="en-CA" sz="1200" b="0" i="1" u="none" strike="noStrike" kern="1200" dirty="0">
                <a:solidFill>
                  <a:schemeClr val="tx1"/>
                </a:solidFill>
                <a:effectLst/>
                <a:latin typeface="+mn-lt"/>
                <a:ea typeface="+mn-ea"/>
                <a:cs typeface="+mn-cs"/>
              </a:rPr>
              <a:t>“If you are at work, and we are not available here is the tool that we would use if you had a question… Can search by condition / clinical presentation will tell you the type and duration of precautions; also lists by specific infectious organism” This is our BIBLE. </a:t>
            </a:r>
            <a:endParaRPr lang="en-CA" sz="1200" b="0" i="0" kern="1200" dirty="0">
              <a:solidFill>
                <a:schemeClr val="tx1"/>
              </a:solidFill>
              <a:effectLst/>
              <a:latin typeface="+mn-lt"/>
              <a:ea typeface="+mn-ea"/>
              <a:cs typeface="+mn-cs"/>
            </a:endParaRPr>
          </a:p>
          <a:p>
            <a:pPr marL="171450" indent="-171450" rtl="0" fontAlgn="base">
              <a:buFontTx/>
              <a:buChar char="-"/>
            </a:pPr>
            <a:r>
              <a:rPr lang="en-CA" sz="1200" b="0" i="0" kern="1200" dirty="0">
                <a:solidFill>
                  <a:schemeClr val="tx1"/>
                </a:solidFill>
                <a:effectLst/>
                <a:latin typeface="+mn-lt"/>
                <a:ea typeface="+mn-ea"/>
                <a:cs typeface="+mn-cs"/>
              </a:rPr>
              <a:t>Additional precautions </a:t>
            </a:r>
          </a:p>
          <a:p>
            <a:pPr marL="171450" indent="-171450" rtl="0" fontAlgn="base">
              <a:buFontTx/>
              <a:buChar char="-"/>
            </a:pPr>
            <a:endParaRPr lang="en-CA" sz="1200" b="0" i="0" kern="1200" dirty="0">
              <a:solidFill>
                <a:schemeClr val="tx1"/>
              </a:solidFill>
              <a:effectLst/>
              <a:latin typeface="+mn-lt"/>
              <a:ea typeface="+mn-ea"/>
              <a:cs typeface="+mn-cs"/>
            </a:endParaRPr>
          </a:p>
          <a:p>
            <a:pPr rtl="0" fontAlgn="base"/>
            <a:r>
              <a:rPr lang="en-CA" sz="1200" b="1" i="0" u="none" strike="noStrike" kern="1200" dirty="0">
                <a:solidFill>
                  <a:schemeClr val="tx1"/>
                </a:solidFill>
                <a:effectLst/>
                <a:latin typeface="+mn-lt"/>
                <a:ea typeface="+mn-ea"/>
                <a:cs typeface="+mn-cs"/>
              </a:rPr>
              <a:t>Information for patients and families: </a:t>
            </a:r>
            <a:r>
              <a:rPr lang="en-CA" sz="1200" b="0" i="0" u="none" strike="noStrike" kern="1200" dirty="0">
                <a:solidFill>
                  <a:schemeClr val="tx1"/>
                </a:solidFill>
                <a:effectLst/>
                <a:latin typeface="+mn-lt"/>
                <a:ea typeface="+mn-ea"/>
                <a:cs typeface="+mn-cs"/>
              </a:rPr>
              <a:t>pamphlets to print and share with families can be found under the specific disease you are looking for. </a:t>
            </a:r>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3</a:t>
            </a:fld>
            <a:endParaRPr lang="en-US"/>
          </a:p>
        </p:txBody>
      </p:sp>
    </p:spTree>
    <p:extLst>
      <p:ext uri="{BB962C8B-B14F-4D97-AF65-F5344CB8AC3E}">
        <p14:creationId xmlns:p14="http://schemas.microsoft.com/office/powerpoint/2010/main" val="225255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Explain:</a:t>
            </a:r>
            <a:r>
              <a:rPr lang="en-US" sz="1200" b="0" i="0" kern="1200" dirty="0">
                <a:solidFill>
                  <a:schemeClr val="tx1"/>
                </a:solidFill>
                <a:effectLst/>
                <a:latin typeface="+mn-lt"/>
                <a:ea typeface="+mn-ea"/>
                <a:cs typeface="+mn-cs"/>
              </a:rPr>
              <a:t>​</a:t>
            </a:r>
          </a:p>
          <a:p>
            <a:pPr marL="171450" indent="-171450">
              <a:lnSpc>
                <a:spcPct val="120000"/>
              </a:lnSpc>
              <a:buFont typeface="Arial" panose="020B0604020202020204" pitchFamily="34" charset="0"/>
              <a:buChar char="•"/>
              <a:defRPr/>
            </a:pPr>
            <a:r>
              <a:rPr lang="en-US" sz="1200" b="0" i="0" kern="1200" dirty="0">
                <a:solidFill>
                  <a:schemeClr val="tx1"/>
                </a:solidFill>
                <a:effectLst/>
                <a:latin typeface="+mn-lt"/>
                <a:ea typeface="+mn-ea"/>
                <a:cs typeface="+mn-cs"/>
              </a:rPr>
              <a:t>​</a:t>
            </a:r>
            <a:r>
              <a:rPr lang="en-CA" dirty="0"/>
              <a:t>Deciding which Routine Practices to use in any situation is done by doing a Point of Care Risk Assessment (PCRA). </a:t>
            </a:r>
            <a:r>
              <a:rPr lang="en-US" sz="1200" b="0" dirty="0">
                <a:solidFill>
                  <a:schemeClr val="tx1"/>
                </a:solidFill>
              </a:rPr>
              <a:t>A Point of Care Risk Assessment must</a:t>
            </a:r>
            <a:r>
              <a:rPr lang="en-US" sz="1200" b="0" baseline="0" dirty="0">
                <a:solidFill>
                  <a:schemeClr val="tx1"/>
                </a:solidFill>
              </a:rPr>
              <a:t> be done by all health care</a:t>
            </a:r>
            <a:r>
              <a:rPr lang="en-US" dirty="0"/>
              <a:t> </a:t>
            </a:r>
            <a:r>
              <a:rPr lang="en-US" sz="1200" b="0" baseline="0" dirty="0">
                <a:solidFill>
                  <a:schemeClr val="tx1"/>
                </a:solidFill>
              </a:rPr>
              <a:t> </a:t>
            </a:r>
            <a:r>
              <a:rPr lang="en-US" dirty="0"/>
              <a:t>providers  </a:t>
            </a:r>
            <a:r>
              <a:rPr lang="en-US" sz="1200" b="0" baseline="0" dirty="0">
                <a:solidFill>
                  <a:schemeClr val="tx1"/>
                </a:solidFill>
              </a:rPr>
              <a:t>before </a:t>
            </a:r>
            <a:r>
              <a:rPr lang="en-US" sz="1200" b="1" i="1" baseline="0" dirty="0">
                <a:solidFill>
                  <a:schemeClr val="tx1"/>
                </a:solidFill>
              </a:rPr>
              <a:t>every </a:t>
            </a:r>
            <a:r>
              <a:rPr lang="en-US" sz="1200" b="0" baseline="0" dirty="0">
                <a:solidFill>
                  <a:schemeClr val="tx1"/>
                </a:solidFill>
              </a:rPr>
              <a:t>interaction with a patient or their environment, to determine which measures are required to provide safe care and prevent the transmission of microorganisms or bad bugs during that interaction.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baseline="0" dirty="0">
                <a:solidFill>
                  <a:schemeClr val="tx1"/>
                </a:solidFill>
              </a:rPr>
              <a:t>A PCRA involves assessing the Task, Environment, and Patient</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b="0" baseline="0" dirty="0">
              <a:solidFill>
                <a:schemeClr val="tx1"/>
              </a:solidFill>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b="0" baseline="0" dirty="0">
              <a:solidFill>
                <a:schemeClr val="tx1"/>
              </a:solidFill>
            </a:endParaRPr>
          </a:p>
          <a:p>
            <a:pPr marL="0" indent="0" eaLnBrk="1" hangingPunct="1">
              <a:lnSpc>
                <a:spcPct val="120000"/>
              </a:lnSpc>
              <a:buFont typeface="Arial" panose="020B0604020202020204" pitchFamily="34" charset="0"/>
              <a:buNone/>
              <a:defRPr/>
            </a:pPr>
            <a:r>
              <a:rPr lang="en-US" sz="1200" b="1" baseline="0" dirty="0">
                <a:solidFill>
                  <a:schemeClr val="tx1"/>
                </a:solidFill>
              </a:rPr>
              <a:t>1. </a:t>
            </a:r>
            <a:r>
              <a:rPr lang="en-US" sz="1200" b="0" baseline="0" dirty="0">
                <a:solidFill>
                  <a:schemeClr val="tx1"/>
                </a:solidFill>
              </a:rPr>
              <a:t>The task- this involves assessing what you are planning to do and how you will interact with the patient. For example, are you going to be irrigating a wound and there’s the potential for splash. Or are you dropping off a meal tray and need to touch the patients belongings on their bedside table?</a:t>
            </a:r>
          </a:p>
          <a:p>
            <a:pPr marL="0" indent="0" eaLnBrk="1" hangingPunct="1">
              <a:lnSpc>
                <a:spcPct val="120000"/>
              </a:lnSpc>
              <a:buFont typeface="Arial" panose="020B0604020202020204" pitchFamily="34" charset="0"/>
              <a:buNone/>
              <a:defRPr/>
            </a:pPr>
            <a:r>
              <a:rPr lang="en-US" sz="1200" b="1" baseline="0" dirty="0">
                <a:solidFill>
                  <a:schemeClr val="tx1"/>
                </a:solidFill>
              </a:rPr>
              <a:t>2. </a:t>
            </a:r>
            <a:r>
              <a:rPr lang="en-US" sz="1200" b="0" baseline="0" dirty="0">
                <a:solidFill>
                  <a:schemeClr val="tx1"/>
                </a:solidFill>
              </a:rPr>
              <a:t>The environment- this includes assessing the risk of the environment that the patient is in. Is this a shared room, private room, or negative pressure room?</a:t>
            </a:r>
          </a:p>
          <a:p>
            <a:pPr marL="0" indent="0" eaLnBrk="1" hangingPunct="1">
              <a:lnSpc>
                <a:spcPct val="120000"/>
              </a:lnSpc>
              <a:buFont typeface="Arial" panose="020B0604020202020204" pitchFamily="34" charset="0"/>
              <a:buNone/>
              <a:defRPr/>
            </a:pPr>
            <a:r>
              <a:rPr lang="en-US" sz="1200" b="1" baseline="0" dirty="0">
                <a:solidFill>
                  <a:schemeClr val="tx1"/>
                </a:solidFill>
              </a:rPr>
              <a:t>3. </a:t>
            </a:r>
            <a:r>
              <a:rPr lang="en-US" sz="1200" b="0" baseline="0" dirty="0">
                <a:solidFill>
                  <a:schemeClr val="tx1"/>
                </a:solidFill>
              </a:rPr>
              <a:t>The patient- you should assess how the patient is presenting or behaving. For example, does the patient have an uncontrolled cough or vomiting and diarrhea?</a:t>
            </a:r>
          </a:p>
          <a:p>
            <a:pPr marL="171450" indent="-171450" eaLnBrk="1" hangingPunct="1">
              <a:lnSpc>
                <a:spcPct val="120000"/>
              </a:lnSpc>
              <a:buFont typeface="Arial" panose="020B0604020202020204" pitchFamily="34" charset="0"/>
              <a:buChar char="•"/>
              <a:defRPr/>
            </a:pPr>
            <a:r>
              <a:rPr lang="en-US" sz="1200" b="0" baseline="0" dirty="0">
                <a:solidFill>
                  <a:schemeClr val="tx1"/>
                </a:solidFill>
              </a:rPr>
              <a:t>After doing a Point of Care Risk Assessment you will be cued for which infection prevention and control measures you should take. This can include doing hand hygiene, wearing PPE, source control, or other environmental controls.</a:t>
            </a:r>
          </a:p>
          <a:p>
            <a:pPr rtl="0" fontAlgn="base"/>
            <a:endParaRPr lang="en-US"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4</a:t>
            </a:fld>
            <a:endParaRPr lang="en-US"/>
          </a:p>
        </p:txBody>
      </p:sp>
    </p:spTree>
    <p:extLst>
      <p:ext uri="{BB962C8B-B14F-4D97-AF65-F5344CB8AC3E}">
        <p14:creationId xmlns:p14="http://schemas.microsoft.com/office/powerpoint/2010/main" val="60115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Explain: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Hand hygiene is the most effective strategy to prevent infections, as a significant amount of health care associated infections are caused from cross contamination of health care provider’s hands. Proper hand hygiene practices will help keep our patients and ourselves safe!</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 4 Moments for Hand Hygiene are:</a:t>
            </a:r>
            <a:r>
              <a:rPr lang="en-US" sz="1200" b="0" i="0" kern="1200" dirty="0">
                <a:solidFill>
                  <a:schemeClr val="tx1"/>
                </a:solidFill>
                <a:effectLst/>
                <a:latin typeface="+mn-lt"/>
                <a:ea typeface="+mn-ea"/>
                <a:cs typeface="+mn-cs"/>
              </a:rPr>
              <a:t>​</a:t>
            </a:r>
          </a:p>
          <a:p>
            <a:pPr marL="457200" lvl="1" indent="0">
              <a:buFont typeface="Arial" panose="020B0604020202020204" pitchFamily="34" charset="0"/>
              <a:buNone/>
            </a:pPr>
            <a:r>
              <a:rPr lang="en-US" altLang="en-US" sz="1200" b="1" dirty="0"/>
              <a:t>1</a:t>
            </a:r>
            <a:r>
              <a:rPr lang="en-US" altLang="en-US" sz="1200" b="0" dirty="0"/>
              <a:t>. Before initial contact with the patient or their environment </a:t>
            </a:r>
          </a:p>
          <a:p>
            <a:pPr marL="457200" lvl="1" indent="0">
              <a:buFont typeface="Arial" panose="020B0604020202020204" pitchFamily="34" charset="0"/>
              <a:buNone/>
            </a:pPr>
            <a:r>
              <a:rPr lang="en-US" altLang="en-US" sz="1200" b="1" dirty="0"/>
              <a:t>2</a:t>
            </a:r>
            <a:r>
              <a:rPr lang="en-US" altLang="en-US" sz="1200" b="0" dirty="0"/>
              <a:t>. Before aseptic procedure </a:t>
            </a:r>
          </a:p>
          <a:p>
            <a:pPr marL="457200" lvl="1" indent="0">
              <a:buFont typeface="Arial" panose="020B0604020202020204" pitchFamily="34" charset="0"/>
              <a:buNone/>
            </a:pPr>
            <a:r>
              <a:rPr lang="en-US" altLang="en-US" sz="1200" b="1" dirty="0"/>
              <a:t>3</a:t>
            </a:r>
            <a:r>
              <a:rPr lang="en-US" altLang="en-US" sz="1200" b="0" dirty="0"/>
              <a:t>.</a:t>
            </a:r>
            <a:r>
              <a:rPr lang="en-US" altLang="en-US" sz="1200" b="0" baseline="0" dirty="0"/>
              <a:t> </a:t>
            </a:r>
            <a:r>
              <a:rPr lang="en-US" altLang="en-US" sz="1200" b="0" dirty="0"/>
              <a:t>After blood/body fluid exposure risk</a:t>
            </a:r>
          </a:p>
          <a:p>
            <a:pPr marL="457200" lvl="1" indent="0">
              <a:buFont typeface="Arial" panose="020B0604020202020204" pitchFamily="34" charset="0"/>
              <a:buNone/>
            </a:pPr>
            <a:r>
              <a:rPr lang="en-US" altLang="en-US" sz="1200" b="1" dirty="0"/>
              <a:t>4. </a:t>
            </a:r>
            <a:r>
              <a:rPr lang="en-US" altLang="en-US" sz="1200" b="0" dirty="0"/>
              <a:t>After </a:t>
            </a:r>
            <a:r>
              <a:rPr lang="en-US" altLang="en-US" sz="1200" dirty="0"/>
              <a:t>contact with the patient or patient environment </a:t>
            </a:r>
          </a:p>
          <a:p>
            <a:pPr rtl="0" fontAlgn="base"/>
            <a:endParaRPr lang="en-US" sz="1200" b="0"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Gloves: </a:t>
            </a:r>
          </a:p>
          <a:p>
            <a:pPr rtl="0" fontAlgn="base"/>
            <a:r>
              <a:rPr lang="en-US" sz="1200" b="0" i="0" kern="1200" dirty="0">
                <a:solidFill>
                  <a:schemeClr val="tx1"/>
                </a:solidFill>
                <a:effectLst/>
                <a:latin typeface="+mn-lt"/>
                <a:ea typeface="+mn-ea"/>
                <a:cs typeface="+mn-cs"/>
              </a:rPr>
              <a:t>Gloves do not replace hand hygiene ! </a:t>
            </a:r>
          </a:p>
          <a:p>
            <a:pPr fontAlgn="base"/>
            <a:r>
              <a:rPr lang="en-US" sz="1200" b="0" i="0" u="none" strike="noStrike" kern="1200" dirty="0">
                <a:solidFill>
                  <a:schemeClr val="tx1"/>
                </a:solidFill>
                <a:effectLst/>
                <a:latin typeface="+mn-lt"/>
                <a:ea typeface="+mn-ea"/>
                <a:cs typeface="+mn-cs"/>
              </a:rPr>
              <a:t>Remember that you must clean your hands </a:t>
            </a:r>
            <a:r>
              <a:rPr lang="en-US" dirty="0"/>
              <a:t>before donning and after</a:t>
            </a:r>
            <a:r>
              <a:rPr lang="en-US" sz="1200" b="0" i="0" u="none" strike="noStrike" kern="1200" dirty="0">
                <a:solidFill>
                  <a:schemeClr val="tx1"/>
                </a:solidFill>
                <a:effectLst/>
                <a:latin typeface="+mn-lt"/>
                <a:ea typeface="+mn-ea"/>
                <a:cs typeface="+mn-cs"/>
              </a:rPr>
              <a:t> </a:t>
            </a:r>
            <a:r>
              <a:rPr lang="en-US" dirty="0"/>
              <a:t>doffing </a:t>
            </a:r>
            <a:r>
              <a:rPr lang="en-US" sz="1200" b="0" i="0" u="none" strike="noStrike" kern="1200" dirty="0">
                <a:solidFill>
                  <a:schemeClr val="tx1"/>
                </a:solidFill>
                <a:effectLst/>
                <a:latin typeface="+mn-lt"/>
                <a:ea typeface="+mn-ea"/>
                <a:cs typeface="+mn-cs"/>
              </a:rPr>
              <a:t>gloves. Your own normal flora grow to higher quantities due to the dark, warm and moist environment of the glove. Gloves are also susceptible to rips and small tears which may go unnoticed and </a:t>
            </a:r>
            <a:r>
              <a:rPr lang="en-US" dirty="0"/>
              <a:t>there are no</a:t>
            </a:r>
            <a:r>
              <a:rPr lang="en-US" sz="1200" b="0" i="0" u="none" strike="noStrike" kern="1200" dirty="0">
                <a:solidFill>
                  <a:schemeClr val="tx1"/>
                </a:solidFill>
                <a:effectLst/>
                <a:latin typeface="+mn-lt"/>
                <a:ea typeface="+mn-ea"/>
                <a:cs typeface="+mn-cs"/>
              </a:rPr>
              <a:t> guarantee's that the glove is without micropores.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You will be audited for proper hand hygiene practices on your units (the audits will only cover these 4 moment's). </a:t>
            </a:r>
            <a:r>
              <a:rPr lang="en-US" sz="1200" b="0" i="0" kern="1200" dirty="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5</a:t>
            </a:fld>
            <a:endParaRPr lang="en-US"/>
          </a:p>
        </p:txBody>
      </p:sp>
    </p:spTree>
    <p:extLst>
      <p:ext uri="{BB962C8B-B14F-4D97-AF65-F5344CB8AC3E}">
        <p14:creationId xmlns:p14="http://schemas.microsoft.com/office/powerpoint/2010/main" val="236147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Hand hygiene can be done using Alcohol Based Hand Rub (ABHR/ hand sanitizer) or soap and water </a:t>
            </a:r>
          </a:p>
          <a:p>
            <a:r>
              <a:rPr lang="en-CA" dirty="0"/>
              <a:t>ABHR is the preferred method of hand hygiene and kills microorganisms on contact and is easily available. </a:t>
            </a:r>
          </a:p>
          <a:p>
            <a:r>
              <a:rPr lang="en-CA" dirty="0"/>
              <a:t>Soap and water removes dirt and should be used over ABHR when hands are visibly soiled, or during a </a:t>
            </a:r>
            <a:r>
              <a:rPr lang="en-CA" dirty="0" err="1"/>
              <a:t>CDiff</a:t>
            </a:r>
            <a:r>
              <a:rPr lang="en-CA" dirty="0"/>
              <a:t> or Norovirus outbreak. </a:t>
            </a:r>
            <a:endParaRPr lang="en-CA" dirty="0">
              <a:cs typeface="Calibri"/>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6</a:t>
            </a:fld>
            <a:endParaRPr lang="en-US"/>
          </a:p>
        </p:txBody>
      </p:sp>
    </p:spTree>
    <p:extLst>
      <p:ext uri="{BB962C8B-B14F-4D97-AF65-F5344CB8AC3E}">
        <p14:creationId xmlns:p14="http://schemas.microsoft.com/office/powerpoint/2010/main" val="255548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Cleaning and disinfection</a:t>
            </a:r>
            <a:r>
              <a:rPr lang="en-US" b="0" i="0" baseline="0" dirty="0"/>
              <a:t> is everyone’s responsibility. This is another important strategy to break a link in the chain of infection and prevent the transmission of microorganisms between patients. We clean hotels but we clean &amp; disinfect in all healthcare settings.</a:t>
            </a:r>
          </a:p>
          <a:p>
            <a:pPr marL="171450" indent="-171450">
              <a:buFont typeface="Arial" panose="020B0604020202020204" pitchFamily="34" charset="0"/>
              <a:buChar char="•"/>
            </a:pPr>
            <a:r>
              <a:rPr lang="en-US" b="0" i="0" baseline="0" dirty="0"/>
              <a:t>Cleaning is the physical removal of invisible and visible foreign matter. Disinfection is the application of a solution to kill most bugs. Both steps require friction (rub and scrub), a minimum wet contact time with the disinfecting agent, and finally air drying. </a:t>
            </a:r>
          </a:p>
          <a:p>
            <a:pPr marL="171450" indent="-171450">
              <a:buFont typeface="Arial" panose="020B0604020202020204" pitchFamily="34" charset="0"/>
              <a:buChar char="•"/>
            </a:pPr>
            <a:r>
              <a:rPr lang="en-US" b="0" i="0" baseline="0" dirty="0"/>
              <a:t>All equipment should be cleaned AND disinfected after use. Many units use the motto “green is clean” to help differentiate which equipment is clean &amp; disinfected and ready for use. After cleaning, disinfecting, and storing equipment, use green tape or a green sticky to communicate that it is safe to use on another patient or place in a dedicated labelled clean zone</a:t>
            </a:r>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7</a:t>
            </a:fld>
            <a:endParaRPr lang="en-US"/>
          </a:p>
        </p:txBody>
      </p:sp>
    </p:spTree>
    <p:extLst>
      <p:ext uri="{BB962C8B-B14F-4D97-AF65-F5344CB8AC3E}">
        <p14:creationId xmlns:p14="http://schemas.microsoft.com/office/powerpoint/2010/main" val="323315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Additional Precautions signage available at IH. </a:t>
            </a:r>
          </a:p>
          <a:p>
            <a:pPr marL="171450" indent="-171450">
              <a:buFont typeface="Arial" panose="020B0604020202020204" pitchFamily="34" charset="0"/>
              <a:buChar char="•"/>
            </a:pPr>
            <a:r>
              <a:rPr lang="en-US" dirty="0"/>
              <a:t>Follow  PPE demonstrated on the sign. </a:t>
            </a:r>
          </a:p>
          <a:p>
            <a:pPr marL="171450" indent="-171450">
              <a:buFont typeface="Arial" panose="020B0604020202020204" pitchFamily="34" charset="0"/>
              <a:buChar char="•"/>
            </a:pPr>
            <a:r>
              <a:rPr lang="en-US" dirty="0"/>
              <a:t>If you have any questions about associated practices with a specific additional precaution sign ( i.e. how to transport patient on these precautions) refer to corresponding guideline on the infection prevention and control page on </a:t>
            </a:r>
            <a:r>
              <a:rPr lang="en-US" dirty="0" err="1"/>
              <a:t>InsideNet</a:t>
            </a:r>
            <a:r>
              <a:rPr lang="en-US" dirty="0"/>
              <a:t>. </a:t>
            </a:r>
          </a:p>
          <a:p>
            <a:pPr marL="171450" indent="-171450">
              <a:buFont typeface="Arial" panose="020B0604020202020204" pitchFamily="34" charset="0"/>
              <a:buChar char="•"/>
            </a:pPr>
            <a:r>
              <a:rPr lang="en-US" baseline="0" dirty="0"/>
              <a:t>It is the responsibility of the health care provider to ensure signage is </a:t>
            </a:r>
            <a:r>
              <a:rPr lang="en-US" b="1" baseline="0" dirty="0"/>
              <a:t>VISIBLE </a:t>
            </a:r>
            <a:r>
              <a:rPr lang="en-US" baseline="0" dirty="0"/>
              <a:t> to anyone who may enter the room. Signage to be posted at the entrance to patient room, or curtained bay.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Can you give me an example of the proper signage for a patient that is positive for </a:t>
            </a:r>
            <a:r>
              <a:rPr lang="en-US" baseline="0" dirty="0" err="1"/>
              <a:t>Cdiff</a:t>
            </a:r>
            <a:r>
              <a:rPr lang="en-US" baseline="0" dirty="0"/>
              <a:t>? For Measles?</a:t>
            </a:r>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8</a:t>
            </a:fld>
            <a:endParaRPr lang="en-US"/>
          </a:p>
        </p:txBody>
      </p:sp>
    </p:spTree>
    <p:extLst>
      <p:ext uri="{BB962C8B-B14F-4D97-AF65-F5344CB8AC3E}">
        <p14:creationId xmlns:p14="http://schemas.microsoft.com/office/powerpoint/2010/main" val="379160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a health care provider is working with patient(s) on droplet or droplet contact precautions</a:t>
            </a:r>
            <a:r>
              <a:rPr lang="en-US" sz="1200" b="0" i="0" u="none" strike="noStrike" kern="1200" baseline="0" dirty="0">
                <a:solidFill>
                  <a:schemeClr val="tx1"/>
                </a:solidFill>
                <a:effectLst/>
                <a:latin typeface="+mn-lt"/>
                <a:ea typeface="+mn-ea"/>
                <a:cs typeface="+mn-cs"/>
              </a:rPr>
              <a:t> and an AGMP procedure is in place then</a:t>
            </a:r>
            <a:r>
              <a:rPr lang="en-US" sz="1200" b="0" i="0" u="none" strike="noStrike" kern="1200" dirty="0">
                <a:solidFill>
                  <a:schemeClr val="tx1"/>
                </a:solidFill>
                <a:effectLst/>
                <a:latin typeface="+mn-lt"/>
                <a:ea typeface="+mn-ea"/>
                <a:cs typeface="+mn-cs"/>
              </a:rPr>
              <a:t> AGMP guidelines are followed from </a:t>
            </a:r>
            <a:r>
              <a:rPr lang="en-CA" sz="1200" b="0" i="0" u="sng" strike="noStrike" kern="1200" dirty="0">
                <a:solidFill>
                  <a:schemeClr val="tx1"/>
                </a:solidFill>
                <a:effectLst/>
                <a:latin typeface="+mn-lt"/>
                <a:ea typeface="+mn-ea"/>
                <a:cs typeface="+mn-cs"/>
                <a:hlinkClick r:id="rId3"/>
              </a:rPr>
              <a:t>Infection Control (bccdc.ca)</a:t>
            </a:r>
            <a:r>
              <a:rPr lang="en-US" sz="1200" b="0" i="0" u="none" strike="noStrike" kern="1200" dirty="0">
                <a:solidFill>
                  <a:schemeClr val="tx1"/>
                </a:solidFill>
                <a:effectLst/>
                <a:latin typeface="+mn-lt"/>
                <a:ea typeface="+mn-ea"/>
                <a:cs typeface="+mn-cs"/>
              </a:rPr>
              <a:t> and an N95 mask shall be donned.</a:t>
            </a:r>
          </a:p>
          <a:p>
            <a:r>
              <a:rPr lang="en-US" sz="1200" b="0" i="0" u="none" strike="noStrike" kern="1200" dirty="0">
                <a:solidFill>
                  <a:schemeClr val="tx1"/>
                </a:solidFill>
                <a:effectLst/>
                <a:latin typeface="+mn-lt"/>
                <a:ea typeface="+mn-ea"/>
                <a:cs typeface="+mn-cs"/>
              </a:rPr>
              <a:t>If you have questions about what is considered a Aerosol Generating medical procedure( AGMP) --- refer to most up to date list on BCCDC webpage. </a:t>
            </a:r>
          </a:p>
          <a:p>
            <a:endParaRPr lang="en-US" dirty="0">
              <a:cs typeface="Calibri"/>
            </a:endParaRPr>
          </a:p>
        </p:txBody>
      </p:sp>
      <p:sp>
        <p:nvSpPr>
          <p:cNvPr id="4" name="Slide Number Placeholder 3"/>
          <p:cNvSpPr>
            <a:spLocks noGrp="1"/>
          </p:cNvSpPr>
          <p:nvPr>
            <p:ph type="sldNum" sz="quarter" idx="10"/>
          </p:nvPr>
        </p:nvSpPr>
        <p:spPr/>
        <p:txBody>
          <a:bodyPr/>
          <a:lstStyle/>
          <a:p>
            <a:fld id="{8C03FF8F-DDBB-374E-B751-528A0C8AD14E}" type="slidenum">
              <a:rPr lang="en-US" smtClean="0"/>
              <a:t>9</a:t>
            </a:fld>
            <a:endParaRPr lang="en-US"/>
          </a:p>
        </p:txBody>
      </p:sp>
    </p:spTree>
    <p:extLst>
      <p:ext uri="{BB962C8B-B14F-4D97-AF65-F5344CB8AC3E}">
        <p14:creationId xmlns:p14="http://schemas.microsoft.com/office/powerpoint/2010/main" val="4056934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5A39A6-1850-4744-836B-7D2AF6E6C7D9}"/>
              </a:ext>
            </a:extLst>
          </p:cNvPr>
          <p:cNvPicPr>
            <a:picLocks noChangeAspect="1"/>
          </p:cNvPicPr>
          <p:nvPr userDrawn="1"/>
        </p:nvPicPr>
        <p:blipFill>
          <a:blip r:embed="rId2"/>
          <a:stretch>
            <a:fillRect/>
          </a:stretch>
        </p:blipFill>
        <p:spPr>
          <a:xfrm>
            <a:off x="0" y="6104950"/>
            <a:ext cx="12192000" cy="134594"/>
          </a:xfrm>
          <a:prstGeom prst="rect">
            <a:avLst/>
          </a:prstGeom>
        </p:spPr>
      </p:pic>
      <p:sp>
        <p:nvSpPr>
          <p:cNvPr id="4" name="Rectangle 3">
            <a:extLst>
              <a:ext uri="{FF2B5EF4-FFF2-40B4-BE49-F238E27FC236}">
                <a16:creationId xmlns:a16="http://schemas.microsoft.com/office/drawing/2014/main" id="{EC53C003-CD2F-8143-B4B8-510F3D180043}"/>
              </a:ext>
            </a:extLst>
          </p:cNvPr>
          <p:cNvSpPr/>
          <p:nvPr userDrawn="1"/>
        </p:nvSpPr>
        <p:spPr>
          <a:xfrm>
            <a:off x="0" y="0"/>
            <a:ext cx="12192000" cy="5997373"/>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FA9D1E5-7847-7140-AC91-68848E293D06}"/>
              </a:ext>
            </a:extLst>
          </p:cNvPr>
          <p:cNvPicPr>
            <a:picLocks noChangeAspect="1"/>
          </p:cNvPicPr>
          <p:nvPr userDrawn="1"/>
        </p:nvPicPr>
        <p:blipFill>
          <a:blip r:embed="rId3">
            <a:alphaModFix amt="50000"/>
          </a:blip>
          <a:srcRect/>
          <a:stretch/>
        </p:blipFill>
        <p:spPr>
          <a:xfrm>
            <a:off x="2148462" y="583684"/>
            <a:ext cx="7895073" cy="4655668"/>
          </a:xfrm>
          <a:prstGeom prst="rect">
            <a:avLst/>
          </a:prstGeom>
        </p:spPr>
      </p:pic>
      <p:sp>
        <p:nvSpPr>
          <p:cNvPr id="2" name="Title 1">
            <a:extLst>
              <a:ext uri="{FF2B5EF4-FFF2-40B4-BE49-F238E27FC236}">
                <a16:creationId xmlns:a16="http://schemas.microsoft.com/office/drawing/2014/main" id="{5097722F-1675-2745-975D-0B3FB0B21B53}"/>
              </a:ext>
            </a:extLst>
          </p:cNvPr>
          <p:cNvSpPr>
            <a:spLocks noGrp="1"/>
          </p:cNvSpPr>
          <p:nvPr>
            <p:ph type="ctrTitle" hasCustomPrompt="1"/>
          </p:nvPr>
        </p:nvSpPr>
        <p:spPr>
          <a:xfrm>
            <a:off x="1524000" y="2573079"/>
            <a:ext cx="9144000" cy="1504068"/>
          </a:xfrm>
        </p:spPr>
        <p:txBody>
          <a:bodyPr anchor="t"/>
          <a:lstStyle>
            <a:lvl1pPr algn="ctr">
              <a:defRPr sz="6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Header One</a:t>
            </a:r>
          </a:p>
        </p:txBody>
      </p:sp>
      <p:sp>
        <p:nvSpPr>
          <p:cNvPr id="3" name="Subtitle 2">
            <a:extLst>
              <a:ext uri="{FF2B5EF4-FFF2-40B4-BE49-F238E27FC236}">
                <a16:creationId xmlns:a16="http://schemas.microsoft.com/office/drawing/2014/main" id="{39AF9CDD-C075-E04A-89A3-64F441728484}"/>
              </a:ext>
            </a:extLst>
          </p:cNvPr>
          <p:cNvSpPr>
            <a:spLocks noGrp="1"/>
          </p:cNvSpPr>
          <p:nvPr>
            <p:ph type="subTitle" idx="1" hasCustomPrompt="1"/>
          </p:nvPr>
        </p:nvSpPr>
        <p:spPr>
          <a:xfrm>
            <a:off x="1524000" y="4184724"/>
            <a:ext cx="9144000" cy="1073075"/>
          </a:xfr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Footer Placeholder 4">
            <a:extLst>
              <a:ext uri="{FF2B5EF4-FFF2-40B4-BE49-F238E27FC236}">
                <a16:creationId xmlns:a16="http://schemas.microsoft.com/office/drawing/2014/main" id="{4A3BCCA0-6A56-104E-9573-4232F28347AB}"/>
              </a:ext>
            </a:extLst>
          </p:cNvPr>
          <p:cNvSpPr txBox="1">
            <a:spLocks/>
          </p:cNvSpPr>
          <p:nvPr userDrawn="1"/>
        </p:nvSpPr>
        <p:spPr>
          <a:xfrm>
            <a:off x="191655" y="635635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dirty="0"/>
              <a:t>Health and well-being for all</a:t>
            </a:r>
          </a:p>
        </p:txBody>
      </p:sp>
      <p:sp>
        <p:nvSpPr>
          <p:cNvPr id="6" name="Rectangle 5"/>
          <p:cNvSpPr/>
          <p:nvPr userDrawn="1"/>
        </p:nvSpPr>
        <p:spPr>
          <a:xfrm>
            <a:off x="7751624" y="6385030"/>
            <a:ext cx="444037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Quality </a:t>
            </a:r>
            <a:r>
              <a:rPr kumimoji="0" lang="en-US" sz="1400" b="0"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 Integrity </a:t>
            </a:r>
            <a:r>
              <a:rPr kumimoji="0" lang="en-US" sz="1400" b="0"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 Compassion </a:t>
            </a:r>
            <a:r>
              <a:rPr kumimoji="0" lang="en-US" sz="1400" b="0"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4F88"/>
                </a:solidFill>
                <a:effectLst/>
                <a:uLnTx/>
                <a:uFillTx/>
                <a:latin typeface="Verdana" panose="020B0604030504040204" pitchFamily="34" charset="0"/>
                <a:ea typeface="Verdana" panose="020B0604030504040204" pitchFamily="34" charset="0"/>
                <a:cs typeface="+mn-cs"/>
              </a:rPr>
              <a:t> </a:t>
            </a:r>
          </a:p>
        </p:txBody>
      </p:sp>
    </p:spTree>
    <p:extLst>
      <p:ext uri="{BB962C8B-B14F-4D97-AF65-F5344CB8AC3E}">
        <p14:creationId xmlns:p14="http://schemas.microsoft.com/office/powerpoint/2010/main" val="132548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711842"/>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1049005"/>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2076967"/>
            <a:ext cx="10515600" cy="3526391"/>
          </a:xfrm>
        </p:spPr>
        <p:txBody>
          <a:bodyPr/>
          <a:lstStyle>
            <a:lvl1pPr marL="0" indent="0">
              <a:lnSpc>
                <a:spcPct val="150000"/>
              </a:lnSpc>
              <a:buFontTx/>
              <a:buNone/>
              <a:defRPr sz="2400" b="0" i="0">
                <a:solidFill>
                  <a:srgbClr val="8F8C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a:srcRect/>
          <a:stretch/>
        </p:blipFill>
        <p:spPr>
          <a:xfrm>
            <a:off x="-1" y="6093132"/>
            <a:ext cx="12192000" cy="134594"/>
          </a:xfrm>
          <a:prstGeom prst="rect">
            <a:avLst/>
          </a:prstGeom>
        </p:spPr>
      </p:pic>
      <p:sp>
        <p:nvSpPr>
          <p:cNvPr id="11" name="TextBox 10"/>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dirty="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dirty="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327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350335"/>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698131"/>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3147279"/>
            <a:ext cx="10515600" cy="2658712"/>
          </a:xfrm>
        </p:spPr>
        <p:txBody>
          <a:bodyPr/>
          <a:lstStyle>
            <a:lvl1pPr marL="0" indent="0">
              <a:lnSpc>
                <a:spcPct val="150000"/>
              </a:lnSpc>
              <a:buFontTx/>
              <a:buNone/>
              <a:defRPr sz="2400" b="0" i="0">
                <a:solidFill>
                  <a:srgbClr val="8F8C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a:srcRect/>
          <a:stretch/>
        </p:blipFill>
        <p:spPr>
          <a:xfrm>
            <a:off x="-1" y="6093132"/>
            <a:ext cx="12192000" cy="134594"/>
          </a:xfrm>
          <a:prstGeom prst="rect">
            <a:avLst/>
          </a:prstGeom>
        </p:spPr>
      </p:pic>
      <p:pic>
        <p:nvPicPr>
          <p:cNvPr id="8" name="Picture 7" descr="A person using a computer&#10;&#10;Description automatically generated with low confidence">
            <a:extLst>
              <a:ext uri="{FF2B5EF4-FFF2-40B4-BE49-F238E27FC236}">
                <a16:creationId xmlns:a16="http://schemas.microsoft.com/office/drawing/2014/main" id="{B97ECDF5-D3A2-DF4B-B81C-F8CA60812D3E}"/>
              </a:ext>
            </a:extLst>
          </p:cNvPr>
          <p:cNvPicPr>
            <a:picLocks noChangeAspect="1"/>
          </p:cNvPicPr>
          <p:nvPr userDrawn="1"/>
        </p:nvPicPr>
        <p:blipFill rotWithShape="1">
          <a:blip r:embed="rId4"/>
          <a:srcRect t="30960" b="14235"/>
          <a:stretch/>
        </p:blipFill>
        <p:spPr>
          <a:xfrm>
            <a:off x="8059481" y="1350335"/>
            <a:ext cx="4132517" cy="1509864"/>
          </a:xfrm>
          <a:prstGeom prst="rect">
            <a:avLst/>
          </a:prstGeom>
        </p:spPr>
      </p:pic>
      <p:pic>
        <p:nvPicPr>
          <p:cNvPr id="11" name="Picture 10">
            <a:extLst>
              <a:ext uri="{FF2B5EF4-FFF2-40B4-BE49-F238E27FC236}">
                <a16:creationId xmlns:a16="http://schemas.microsoft.com/office/drawing/2014/main" id="{977D61AF-06E3-6946-9BEB-62F96C530691}"/>
              </a:ext>
            </a:extLst>
          </p:cNvPr>
          <p:cNvPicPr>
            <a:picLocks noChangeAspect="1"/>
          </p:cNvPicPr>
          <p:nvPr userDrawn="1"/>
        </p:nvPicPr>
        <p:blipFill>
          <a:blip r:embed="rId5"/>
          <a:srcRect t="17533" b="17533"/>
          <a:stretch/>
        </p:blipFill>
        <p:spPr>
          <a:xfrm>
            <a:off x="4029740" y="1350335"/>
            <a:ext cx="4132517" cy="1509864"/>
          </a:xfrm>
          <a:prstGeom prst="rect">
            <a:avLst/>
          </a:prstGeom>
        </p:spPr>
      </p:pic>
      <p:pic>
        <p:nvPicPr>
          <p:cNvPr id="12" name="Picture 11">
            <a:extLst>
              <a:ext uri="{FF2B5EF4-FFF2-40B4-BE49-F238E27FC236}">
                <a16:creationId xmlns:a16="http://schemas.microsoft.com/office/drawing/2014/main" id="{DBE7FA17-7A62-FE45-AAAF-A7941ADF78E7}"/>
              </a:ext>
            </a:extLst>
          </p:cNvPr>
          <p:cNvPicPr>
            <a:picLocks noChangeAspect="1"/>
          </p:cNvPicPr>
          <p:nvPr userDrawn="1"/>
        </p:nvPicPr>
        <p:blipFill>
          <a:blip r:embed="rId6"/>
          <a:srcRect t="22419" b="22419"/>
          <a:stretch/>
        </p:blipFill>
        <p:spPr>
          <a:xfrm>
            <a:off x="-1" y="1339047"/>
            <a:ext cx="4132517" cy="1509864"/>
          </a:xfrm>
          <a:prstGeom prst="rect">
            <a:avLst/>
          </a:prstGeom>
        </p:spPr>
      </p:pic>
      <p:sp>
        <p:nvSpPr>
          <p:cNvPr id="13" name="TextBox 12"/>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dirty="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dirty="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8822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350335"/>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698131"/>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3147279"/>
            <a:ext cx="6817242" cy="2658712"/>
          </a:xfrm>
        </p:spPr>
        <p:txBody>
          <a:bodyPr/>
          <a:lstStyle>
            <a:lvl1pPr marL="0" indent="0">
              <a:lnSpc>
                <a:spcPct val="100000"/>
              </a:lnSpc>
              <a:buFontTx/>
              <a:buNone/>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a:srcRect/>
          <a:stretch/>
        </p:blipFill>
        <p:spPr>
          <a:xfrm>
            <a:off x="-1" y="6093132"/>
            <a:ext cx="12192000" cy="134594"/>
          </a:xfrm>
          <a:prstGeom prst="rect">
            <a:avLst/>
          </a:prstGeom>
        </p:spPr>
      </p:pic>
      <p:pic>
        <p:nvPicPr>
          <p:cNvPr id="8" name="Picture 7" descr="A person using a computer&#10;&#10;Description automatically generated with low confidence">
            <a:extLst>
              <a:ext uri="{FF2B5EF4-FFF2-40B4-BE49-F238E27FC236}">
                <a16:creationId xmlns:a16="http://schemas.microsoft.com/office/drawing/2014/main" id="{B97ECDF5-D3A2-DF4B-B81C-F8CA60812D3E}"/>
              </a:ext>
            </a:extLst>
          </p:cNvPr>
          <p:cNvPicPr>
            <a:picLocks noChangeAspect="1"/>
          </p:cNvPicPr>
          <p:nvPr userDrawn="1"/>
        </p:nvPicPr>
        <p:blipFill rotWithShape="1">
          <a:blip r:embed="rId4"/>
          <a:srcRect t="30960" b="14235"/>
          <a:stretch/>
        </p:blipFill>
        <p:spPr>
          <a:xfrm>
            <a:off x="8059481" y="1350335"/>
            <a:ext cx="4132517" cy="1509864"/>
          </a:xfrm>
          <a:prstGeom prst="rect">
            <a:avLst/>
          </a:prstGeom>
        </p:spPr>
      </p:pic>
      <p:pic>
        <p:nvPicPr>
          <p:cNvPr id="11" name="Picture 10">
            <a:extLst>
              <a:ext uri="{FF2B5EF4-FFF2-40B4-BE49-F238E27FC236}">
                <a16:creationId xmlns:a16="http://schemas.microsoft.com/office/drawing/2014/main" id="{977D61AF-06E3-6946-9BEB-62F96C530691}"/>
              </a:ext>
            </a:extLst>
          </p:cNvPr>
          <p:cNvPicPr>
            <a:picLocks noChangeAspect="1"/>
          </p:cNvPicPr>
          <p:nvPr userDrawn="1"/>
        </p:nvPicPr>
        <p:blipFill>
          <a:blip r:embed="rId5"/>
          <a:srcRect t="17533" b="17533"/>
          <a:stretch/>
        </p:blipFill>
        <p:spPr>
          <a:xfrm>
            <a:off x="4029740" y="1350335"/>
            <a:ext cx="4132517" cy="1509864"/>
          </a:xfrm>
          <a:prstGeom prst="rect">
            <a:avLst/>
          </a:prstGeom>
        </p:spPr>
      </p:pic>
      <p:pic>
        <p:nvPicPr>
          <p:cNvPr id="12" name="Picture 11">
            <a:extLst>
              <a:ext uri="{FF2B5EF4-FFF2-40B4-BE49-F238E27FC236}">
                <a16:creationId xmlns:a16="http://schemas.microsoft.com/office/drawing/2014/main" id="{DBE7FA17-7A62-FE45-AAAF-A7941ADF78E7}"/>
              </a:ext>
            </a:extLst>
          </p:cNvPr>
          <p:cNvPicPr>
            <a:picLocks noChangeAspect="1"/>
          </p:cNvPicPr>
          <p:nvPr userDrawn="1"/>
        </p:nvPicPr>
        <p:blipFill>
          <a:blip r:embed="rId6"/>
          <a:srcRect t="22419" b="22419"/>
          <a:stretch/>
        </p:blipFill>
        <p:spPr>
          <a:xfrm>
            <a:off x="-1" y="1339047"/>
            <a:ext cx="4132517" cy="1509864"/>
          </a:xfrm>
          <a:prstGeom prst="rect">
            <a:avLst/>
          </a:prstGeom>
        </p:spPr>
      </p:pic>
      <p:sp>
        <p:nvSpPr>
          <p:cNvPr id="13" name="Content Placeholder 2">
            <a:extLst>
              <a:ext uri="{FF2B5EF4-FFF2-40B4-BE49-F238E27FC236}">
                <a16:creationId xmlns:a16="http://schemas.microsoft.com/office/drawing/2014/main" id="{D4D9B315-DF59-024F-8F29-C08F231DCD7A}"/>
              </a:ext>
            </a:extLst>
          </p:cNvPr>
          <p:cNvSpPr>
            <a:spLocks noGrp="1"/>
          </p:cNvSpPr>
          <p:nvPr>
            <p:ph idx="13"/>
          </p:nvPr>
        </p:nvSpPr>
        <p:spPr>
          <a:xfrm>
            <a:off x="7889358" y="3158567"/>
            <a:ext cx="3646968" cy="2658712"/>
          </a:xfrm>
        </p:spPr>
        <p:txBody>
          <a:bodyPr>
            <a:normAutofit/>
          </a:bodyPr>
          <a:lstStyle>
            <a:lvl1pPr marL="0" indent="0">
              <a:lnSpc>
                <a:spcPct val="100000"/>
              </a:lnSpc>
              <a:buFontTx/>
              <a:buNone/>
              <a:defRPr sz="2800" b="0" i="0">
                <a:solidFill>
                  <a:srgbClr val="DE542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
        <p:nvSpPr>
          <p:cNvPr id="14" name="TextBox 13"/>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dirty="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dirty="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307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13FE-34C8-FC4E-80A3-EDFC4B0D2D39}"/>
              </a:ext>
            </a:extLst>
          </p:cNvPr>
          <p:cNvSpPr>
            <a:spLocks noGrp="1"/>
          </p:cNvSpPr>
          <p:nvPr>
            <p:ph type="title"/>
          </p:nvPr>
        </p:nvSpPr>
        <p:spPr/>
        <p:txBody>
          <a:bodyPr anchor="b"/>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0BCB539-5F5A-A841-8103-13904992FE6F}"/>
              </a:ext>
            </a:extLst>
          </p:cNvPr>
          <p:cNvSpPr>
            <a:spLocks noGrp="1"/>
          </p:cNvSpPr>
          <p:nvPr>
            <p:ph sz="half" idx="1"/>
          </p:nvPr>
        </p:nvSpPr>
        <p:spPr>
          <a:xfrm>
            <a:off x="838200" y="1825625"/>
            <a:ext cx="5181600" cy="435133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A445CC5-A76F-8549-95C3-ABF039F7CE16}"/>
              </a:ext>
            </a:extLst>
          </p:cNvPr>
          <p:cNvSpPr>
            <a:spLocks noGrp="1"/>
          </p:cNvSpPr>
          <p:nvPr>
            <p:ph sz="half" idx="2"/>
          </p:nvPr>
        </p:nvSpPr>
        <p:spPr>
          <a:xfrm>
            <a:off x="6172200" y="1825625"/>
            <a:ext cx="5181600" cy="435133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7802E6-EEDE-9246-AAA6-F3ACC46913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1A385FAB-D31A-6449-A8CC-3AA528210DB0}"/>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96D424B6-E10A-D940-9C6C-7E7D8258B3BE}"/>
              </a:ext>
            </a:extLst>
          </p:cNvPr>
          <p:cNvPicPr>
            <a:picLocks noChangeAspect="1"/>
          </p:cNvPicPr>
          <p:nvPr userDrawn="1"/>
        </p:nvPicPr>
        <p:blipFill>
          <a:blip r:embed="rId3"/>
          <a:srcRect/>
          <a:stretch/>
        </p:blipFill>
        <p:spPr>
          <a:xfrm>
            <a:off x="-1" y="6093132"/>
            <a:ext cx="12192000" cy="134594"/>
          </a:xfrm>
          <a:prstGeom prst="rect">
            <a:avLst/>
          </a:prstGeom>
        </p:spPr>
      </p:pic>
      <p:sp>
        <p:nvSpPr>
          <p:cNvPr id="9" name="TextBox 8"/>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br>
              <a:rPr lang="en-US" sz="1200" baseline="0" dirty="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dirty="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dirty="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030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182D-C7A5-F444-BB69-F9BCD6CD09EA}"/>
              </a:ext>
            </a:extLst>
          </p:cNvPr>
          <p:cNvSpPr>
            <a:spLocks noGrp="1"/>
          </p:cNvSpPr>
          <p:nvPr>
            <p:ph type="title"/>
          </p:nvPr>
        </p:nvSpPr>
        <p:spPr>
          <a:xfrm>
            <a:off x="839788" y="365125"/>
            <a:ext cx="10515600" cy="1325563"/>
          </a:xfrm>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B6EB73-0B35-E148-8AC1-40FE520FBCF2}"/>
              </a:ext>
            </a:extLst>
          </p:cNvPr>
          <p:cNvSpPr>
            <a:spLocks noGrp="1"/>
          </p:cNvSpPr>
          <p:nvPr>
            <p:ph type="body" idx="1"/>
          </p:nvPr>
        </p:nvSpPr>
        <p:spPr>
          <a:xfrm>
            <a:off x="839788" y="1681163"/>
            <a:ext cx="5157787" cy="823912"/>
          </a:xfrm>
        </p:spPr>
        <p:txBody>
          <a:bodyPr anchor="b">
            <a:normAutofit/>
          </a:bodyPr>
          <a:lstStyle>
            <a:lvl1pPr marL="0" indent="0">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A84070-7E1E-1149-B3E0-CFED2CD3388B}"/>
              </a:ext>
            </a:extLst>
          </p:cNvPr>
          <p:cNvSpPr>
            <a:spLocks noGrp="1"/>
          </p:cNvSpPr>
          <p:nvPr>
            <p:ph sz="half" idx="2"/>
          </p:nvPr>
        </p:nvSpPr>
        <p:spPr>
          <a:xfrm>
            <a:off x="839788" y="2505075"/>
            <a:ext cx="5157787" cy="368458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523ACF7-C013-E74B-818F-C9BC1D24A359}"/>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A10916-3634-DA4C-B08A-A854ED6CF692}"/>
              </a:ext>
            </a:extLst>
          </p:cNvPr>
          <p:cNvSpPr>
            <a:spLocks noGrp="1"/>
          </p:cNvSpPr>
          <p:nvPr>
            <p:ph sz="quarter" idx="4"/>
          </p:nvPr>
        </p:nvSpPr>
        <p:spPr>
          <a:xfrm>
            <a:off x="6172200" y="2505075"/>
            <a:ext cx="5183188" cy="368458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1B77CA3A-EFF5-0E48-A0D7-A9DCEAAAD984}"/>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10" name="Picture 9">
            <a:extLst>
              <a:ext uri="{FF2B5EF4-FFF2-40B4-BE49-F238E27FC236}">
                <a16:creationId xmlns:a16="http://schemas.microsoft.com/office/drawing/2014/main" id="{91808788-7E5F-C647-BA82-E5793D1658EF}"/>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2" name="Picture 11">
            <a:extLst>
              <a:ext uri="{FF2B5EF4-FFF2-40B4-BE49-F238E27FC236}">
                <a16:creationId xmlns:a16="http://schemas.microsoft.com/office/drawing/2014/main" id="{FC1BF686-86B6-504E-A9E8-ECF8D4760142}"/>
              </a:ext>
            </a:extLst>
          </p:cNvPr>
          <p:cNvPicPr>
            <a:picLocks noChangeAspect="1"/>
          </p:cNvPicPr>
          <p:nvPr userDrawn="1"/>
        </p:nvPicPr>
        <p:blipFill>
          <a:blip r:embed="rId3"/>
          <a:srcRect/>
          <a:stretch/>
        </p:blipFill>
        <p:spPr>
          <a:xfrm>
            <a:off x="-1" y="6093132"/>
            <a:ext cx="12192000" cy="134594"/>
          </a:xfrm>
          <a:prstGeom prst="rect">
            <a:avLst/>
          </a:prstGeom>
        </p:spPr>
      </p:pic>
      <p:sp>
        <p:nvSpPr>
          <p:cNvPr id="11" name="TextBox 10"/>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dirty="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dirty="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465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CCBB13-3AB9-7545-973A-807A8D9B1FD0}"/>
              </a:ext>
            </a:extLst>
          </p:cNvPr>
          <p:cNvSpPr/>
          <p:nvPr userDrawn="1"/>
        </p:nvSpPr>
        <p:spPr>
          <a:xfrm>
            <a:off x="6198781" y="0"/>
            <a:ext cx="5993219" cy="6858000"/>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6652918" y="450420"/>
            <a:ext cx="5045000" cy="1280608"/>
          </a:xfrm>
        </p:spPr>
        <p:txBody>
          <a:bodyPr anchor="t"/>
          <a:lstStyle>
            <a:lvl1pPr>
              <a:defRPr sz="3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494082" y="1"/>
            <a:ext cx="5704699" cy="4997302"/>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6652919" y="1731028"/>
            <a:ext cx="5044999" cy="4676552"/>
          </a:xfrm>
        </p:spPr>
        <p:txBody>
          <a:bodyPr/>
          <a:lstStyle>
            <a:lvl1pPr marL="0" indent="0">
              <a:lnSpc>
                <a:spcPct val="15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9CF0827-E475-024A-99FC-F50081DDDCF0}"/>
              </a:ext>
            </a:extLst>
          </p:cNvPr>
          <p:cNvSpPr/>
          <p:nvPr userDrawn="1"/>
        </p:nvSpPr>
        <p:spPr>
          <a:xfrm>
            <a:off x="0" y="0"/>
            <a:ext cx="494082"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928CC1-9B6E-3A49-887E-02B0F18E8475}"/>
              </a:ext>
            </a:extLst>
          </p:cNvPr>
          <p:cNvSpPr/>
          <p:nvPr userDrawn="1"/>
        </p:nvSpPr>
        <p:spPr>
          <a:xfrm>
            <a:off x="494082" y="4997302"/>
            <a:ext cx="5704699" cy="1860698"/>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E1B51F53-2B0F-434B-B1F8-75793095CDE7}"/>
              </a:ext>
            </a:extLst>
          </p:cNvPr>
          <p:cNvSpPr>
            <a:spLocks noGrp="1"/>
          </p:cNvSpPr>
          <p:nvPr>
            <p:ph idx="13"/>
          </p:nvPr>
        </p:nvSpPr>
        <p:spPr>
          <a:xfrm>
            <a:off x="948219" y="5326911"/>
            <a:ext cx="4796423" cy="1181483"/>
          </a:xfrm>
        </p:spPr>
        <p:txBody>
          <a:bodyPr>
            <a:normAutofit/>
          </a:bodyPr>
          <a:lstStyle>
            <a:lvl1pPr marL="0" indent="0">
              <a:lnSpc>
                <a:spcPct val="100000"/>
              </a:lnSpc>
              <a:buFontTx/>
              <a:buNone/>
              <a:defRPr sz="28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Tree>
    <p:extLst>
      <p:ext uri="{BB962C8B-B14F-4D97-AF65-F5344CB8AC3E}">
        <p14:creationId xmlns:p14="http://schemas.microsoft.com/office/powerpoint/2010/main" val="201456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839788" y="774550"/>
            <a:ext cx="3932237" cy="1024753"/>
          </a:xfrm>
        </p:spPr>
        <p:txBody>
          <a:bodyPr anchor="t"/>
          <a:lstStyle>
            <a:lvl1pPr>
              <a:defRPr sz="3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5183187" y="0"/>
            <a:ext cx="7008811" cy="60930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839788" y="2861852"/>
            <a:ext cx="3932237" cy="3007136"/>
          </a:xfrm>
        </p:spPr>
        <p:txBody>
          <a:bodyPr/>
          <a:lstStyle>
            <a:lvl1pPr marL="0" indent="0">
              <a:buNone/>
              <a:defRPr sz="16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38A2622-A4C2-7747-80B3-985FEEF02B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9" name="Picture 8">
            <a:extLst>
              <a:ext uri="{FF2B5EF4-FFF2-40B4-BE49-F238E27FC236}">
                <a16:creationId xmlns:a16="http://schemas.microsoft.com/office/drawing/2014/main" id="{38A3EABE-0036-1A45-8C75-17C20F7CBC94}"/>
              </a:ext>
            </a:extLst>
          </p:cNvPr>
          <p:cNvPicPr>
            <a:picLocks noChangeAspect="1"/>
          </p:cNvPicPr>
          <p:nvPr userDrawn="1"/>
        </p:nvPicPr>
        <p:blipFill>
          <a:blip r:embed="rId2"/>
          <a:srcRect/>
          <a:stretch/>
        </p:blipFill>
        <p:spPr>
          <a:xfrm>
            <a:off x="754660" y="6310312"/>
            <a:ext cx="619178" cy="365125"/>
          </a:xfrm>
          <a:prstGeom prst="rect">
            <a:avLst/>
          </a:prstGeom>
        </p:spPr>
      </p:pic>
      <p:sp>
        <p:nvSpPr>
          <p:cNvPr id="11" name="Text Placeholder 2">
            <a:extLst>
              <a:ext uri="{FF2B5EF4-FFF2-40B4-BE49-F238E27FC236}">
                <a16:creationId xmlns:a16="http://schemas.microsoft.com/office/drawing/2014/main" id="{FD25DE21-6966-8143-9E5F-2A118A44D7FC}"/>
              </a:ext>
            </a:extLst>
          </p:cNvPr>
          <p:cNvSpPr>
            <a:spLocks noGrp="1"/>
          </p:cNvSpPr>
          <p:nvPr>
            <p:ph type="body" idx="13"/>
          </p:nvPr>
        </p:nvSpPr>
        <p:spPr>
          <a:xfrm>
            <a:off x="836612" y="1918621"/>
            <a:ext cx="3932237" cy="823912"/>
          </a:xfrm>
        </p:spPr>
        <p:txBody>
          <a:bodyPr anchor="b"/>
          <a:lstStyle>
            <a:lvl1pPr marL="0" indent="0" algn="l">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2" name="Picture 11">
            <a:extLst>
              <a:ext uri="{FF2B5EF4-FFF2-40B4-BE49-F238E27FC236}">
                <a16:creationId xmlns:a16="http://schemas.microsoft.com/office/drawing/2014/main" id="{00139C57-E258-BF4F-9A97-9122A807B344}"/>
              </a:ext>
            </a:extLst>
          </p:cNvPr>
          <p:cNvPicPr>
            <a:picLocks noChangeAspect="1"/>
          </p:cNvPicPr>
          <p:nvPr userDrawn="1"/>
        </p:nvPicPr>
        <p:blipFill>
          <a:blip r:embed="rId3"/>
          <a:srcRect/>
          <a:stretch/>
        </p:blipFill>
        <p:spPr>
          <a:xfrm>
            <a:off x="-1" y="6093132"/>
            <a:ext cx="12192000" cy="134594"/>
          </a:xfrm>
          <a:prstGeom prst="rect">
            <a:avLst/>
          </a:prstGeom>
        </p:spPr>
      </p:pic>
      <p:sp>
        <p:nvSpPr>
          <p:cNvPr id="10" name="TextBox 9"/>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br>
              <a:rPr lang="en-US" sz="1200" baseline="0" dirty="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dirty="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dirty="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102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839788" y="774550"/>
            <a:ext cx="10514012" cy="552805"/>
          </a:xfrm>
        </p:spPr>
        <p:txBody>
          <a:bodyPr anchor="t"/>
          <a:lstStyle>
            <a:lvl1pPr>
              <a:defRPr sz="3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839788" y="2034252"/>
            <a:ext cx="10515600" cy="3826799"/>
          </a:xfrm>
        </p:spPr>
        <p:txBody>
          <a:bodyPr/>
          <a:lstStyle>
            <a:lvl1pPr marL="0" indent="0">
              <a:buNone/>
              <a:defRPr sz="3200" b="0" i="0">
                <a:solidFill>
                  <a:srgbClr val="274E8C"/>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836612" y="1418610"/>
            <a:ext cx="10514012" cy="524387"/>
          </a:xfrm>
        </p:spPr>
        <p:txBody>
          <a:bodyPr/>
          <a:lstStyle>
            <a:lvl1pPr marL="0" indent="0">
              <a:buNone/>
              <a:defRPr sz="16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38A2622-A4C2-7747-80B3-985FEEF02B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9" name="Picture 8">
            <a:extLst>
              <a:ext uri="{FF2B5EF4-FFF2-40B4-BE49-F238E27FC236}">
                <a16:creationId xmlns:a16="http://schemas.microsoft.com/office/drawing/2014/main" id="{38A3EABE-0036-1A45-8C75-17C20F7CBC94}"/>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1" name="Picture 10">
            <a:extLst>
              <a:ext uri="{FF2B5EF4-FFF2-40B4-BE49-F238E27FC236}">
                <a16:creationId xmlns:a16="http://schemas.microsoft.com/office/drawing/2014/main" id="{BF16B6B3-5F6F-9F47-ABBE-C1E410F070B9}"/>
              </a:ext>
            </a:extLst>
          </p:cNvPr>
          <p:cNvPicPr>
            <a:picLocks noChangeAspect="1"/>
          </p:cNvPicPr>
          <p:nvPr userDrawn="1"/>
        </p:nvPicPr>
        <p:blipFill>
          <a:blip r:embed="rId3"/>
          <a:srcRect/>
          <a:stretch/>
        </p:blipFill>
        <p:spPr>
          <a:xfrm>
            <a:off x="-1" y="6093132"/>
            <a:ext cx="12192000" cy="134594"/>
          </a:xfrm>
          <a:prstGeom prst="rect">
            <a:avLst/>
          </a:prstGeom>
        </p:spPr>
      </p:pic>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dirty="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dirty="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1068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1488683"/>
          </a:xfrm>
        </p:spPr>
        <p:txBody>
          <a:bodyPr anchor="b"/>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2033195"/>
            <a:ext cx="10515600" cy="414376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754660" y="6310312"/>
            <a:ext cx="619178" cy="365125"/>
          </a:xfrm>
          <a:prstGeom prst="rect">
            <a:avLst/>
          </a:prstGeom>
        </p:spPr>
      </p:pic>
      <p:sp>
        <p:nvSpPr>
          <p:cNvPr id="7" name="Rectangle 6">
            <a:extLst>
              <a:ext uri="{FF2B5EF4-FFF2-40B4-BE49-F238E27FC236}">
                <a16:creationId xmlns:a16="http://schemas.microsoft.com/office/drawing/2014/main" id="{8B060A9A-AA8A-4F11-B0F7-FD7B218E1711}"/>
              </a:ext>
            </a:extLst>
          </p:cNvPr>
          <p:cNvSpPr/>
          <p:nvPr userDrawn="1"/>
        </p:nvSpPr>
        <p:spPr>
          <a:xfrm>
            <a:off x="0" y="6765719"/>
            <a:ext cx="12192000" cy="92281"/>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rgbClr val="2F4F88"/>
                </a:solidFill>
                <a:latin typeface="Verdana" panose="020B0604030504040204" pitchFamily="34" charset="0"/>
                <a:ea typeface="Verdana" panose="020B0604030504040204" pitchFamily="34" charset="0"/>
              </a:rPr>
              <a:t>Health and well-being</a:t>
            </a:r>
            <a:r>
              <a:rPr lang="en-US" sz="1200" baseline="0" dirty="0">
                <a:solidFill>
                  <a:srgbClr val="2F4F88"/>
                </a:solidFill>
                <a:latin typeface="Verdana" panose="020B0604030504040204" pitchFamily="34" charset="0"/>
                <a:ea typeface="Verdana" panose="020B0604030504040204" pitchFamily="34" charset="0"/>
              </a:rPr>
              <a:t> for all</a:t>
            </a:r>
          </a:p>
          <a:p>
            <a:pPr>
              <a:spcAft>
                <a:spcPts val="0"/>
              </a:spcAft>
            </a:pPr>
            <a:r>
              <a:rPr lang="en-US" sz="900" dirty="0">
                <a:solidFill>
                  <a:srgbClr val="314F88"/>
                </a:solidFill>
                <a:effectLst/>
                <a:latin typeface="Montserrat" panose="00000500000000000000" pitchFamily="2" charset="0"/>
                <a:ea typeface="Calibri" panose="020F0502020204030204" pitchFamily="34" charset="0"/>
              </a:rPr>
              <a:t>                        Quality | Integrity | Compassion | Safety </a:t>
            </a:r>
            <a:endParaRPr lang="en-CA"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5763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DE5428">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chemeClr val="bg1"/>
                </a:solidFill>
                <a:latin typeface="Verdana" panose="020B0604030504040204" pitchFamily="34" charset="0"/>
                <a:ea typeface="Verdana" panose="020B0604030504040204" pitchFamily="34" charset="0"/>
              </a:rPr>
              <a:t>Health and well-being</a:t>
            </a:r>
            <a:r>
              <a:rPr lang="en-US" sz="1200" baseline="0" dirty="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900" kern="1200" dirty="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5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898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3313" y="0"/>
            <a:ext cx="12192000" cy="6858000"/>
          </a:xfrm>
          <a:prstGeom prst="rect">
            <a:avLst/>
          </a:prstGeom>
          <a:solidFill>
            <a:srgbClr val="DE5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4887"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chemeClr val="bg1"/>
                </a:solidFill>
                <a:latin typeface="Verdana" panose="020B0604030504040204" pitchFamily="34" charset="0"/>
                <a:ea typeface="Verdana" panose="020B0604030504040204" pitchFamily="34" charset="0"/>
              </a:rPr>
              <a:t>Health and well-being</a:t>
            </a:r>
            <a:r>
              <a:rPr lang="en-US" sz="1200" baseline="0" dirty="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800" kern="1200" dirty="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467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3313" y="-5317"/>
            <a:ext cx="12192000" cy="6858000"/>
          </a:xfrm>
          <a:prstGeom prst="rect">
            <a:avLst/>
          </a:prstGeom>
          <a:solidFill>
            <a:srgbClr val="2F4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4887" y="2387796"/>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753749" y="6310334"/>
            <a:ext cx="621000" cy="365080"/>
          </a:xfrm>
          <a:prstGeom prst="rect">
            <a:avLst/>
          </a:prstGeom>
        </p:spPr>
      </p:pic>
      <p:sp>
        <p:nvSpPr>
          <p:cNvPr id="9" name="TextBox 8"/>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chemeClr val="bg1"/>
                </a:solidFill>
                <a:latin typeface="Verdana" panose="020B0604030504040204" pitchFamily="34" charset="0"/>
                <a:ea typeface="Verdana" panose="020B0604030504040204" pitchFamily="34" charset="0"/>
              </a:rPr>
              <a:t>Health and well-being</a:t>
            </a:r>
            <a:r>
              <a:rPr lang="en-US" sz="1200" baseline="0" dirty="0">
                <a:solidFill>
                  <a:schemeClr val="bg1"/>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dirty="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CA" sz="85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305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dirty="0">
                <a:solidFill>
                  <a:schemeClr val="bg1"/>
                </a:solidFill>
                <a:latin typeface="Verdana" panose="020B0604030504040204" pitchFamily="34" charset="0"/>
                <a:ea typeface="Verdana" panose="020B0604030504040204" pitchFamily="34" charset="0"/>
              </a:rPr>
              <a:t>Health and well-being</a:t>
            </a:r>
            <a:r>
              <a:rPr lang="en-US" sz="1200" baseline="0" dirty="0">
                <a:solidFill>
                  <a:schemeClr val="bg1"/>
                </a:solidFill>
                <a:latin typeface="Verdana" panose="020B0604030504040204" pitchFamily="34" charset="0"/>
                <a:ea typeface="Verdana" panose="020B0604030504040204" pitchFamily="34" charset="0"/>
              </a:rPr>
              <a:t> for all</a:t>
            </a:r>
            <a:br>
              <a:rPr lang="en-US" sz="1200" baseline="0" dirty="0">
                <a:solidFill>
                  <a:schemeClr val="bg1"/>
                </a:solidFill>
                <a:latin typeface="Verdana" panose="020B0604030504040204" pitchFamily="34" charset="0"/>
                <a:ea typeface="Verdana" panose="020B0604030504040204" pitchFamily="34" charset="0"/>
              </a:rPr>
            </a:br>
            <a:r>
              <a:rPr kumimoji="0" lang="en-US" sz="900" b="0" i="0" u="none" strike="noStrike" kern="1200" cap="none" spc="0" normalizeH="0" baseline="0" noProof="0" dirty="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7975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dirty="0">
                <a:solidFill>
                  <a:schemeClr val="bg1"/>
                </a:solidFill>
                <a:latin typeface="Verdana" panose="020B0604030504040204" pitchFamily="34" charset="0"/>
                <a:ea typeface="Verdana" panose="020B0604030504040204" pitchFamily="34" charset="0"/>
              </a:rPr>
              <a:t>Health and well-being</a:t>
            </a:r>
            <a:r>
              <a:rPr lang="en-US" sz="1200" baseline="0" dirty="0">
                <a:solidFill>
                  <a:schemeClr val="bg1"/>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dirty="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CA" sz="85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8130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DE5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dirty="0">
                <a:solidFill>
                  <a:schemeClr val="bg1"/>
                </a:solidFill>
                <a:latin typeface="Verdana" panose="020B0604030504040204" pitchFamily="34" charset="0"/>
                <a:ea typeface="Verdana" panose="020B0604030504040204" pitchFamily="34" charset="0"/>
              </a:rPr>
              <a:t>Health and well-being</a:t>
            </a:r>
            <a:r>
              <a:rPr lang="en-US" sz="1200" baseline="0" dirty="0">
                <a:solidFill>
                  <a:schemeClr val="bg1"/>
                </a:solidFill>
                <a:latin typeface="Verdana" panose="020B0604030504040204" pitchFamily="34" charset="0"/>
                <a:ea typeface="Verdana" panose="020B0604030504040204" pitchFamily="34" charset="0"/>
              </a:rPr>
              <a:t> for all</a:t>
            </a:r>
            <a:br>
              <a:rPr lang="en-US" sz="1200" baseline="0" dirty="0">
                <a:solidFill>
                  <a:schemeClr val="bg1"/>
                </a:solidFill>
                <a:latin typeface="Verdana" panose="020B0604030504040204" pitchFamily="34" charset="0"/>
                <a:ea typeface="Verdana" panose="020B0604030504040204" pitchFamily="34" charset="0"/>
              </a:rPr>
            </a:br>
            <a:r>
              <a:rPr kumimoji="0" lang="en-US" sz="900" b="0" i="0" u="none" strike="noStrike" kern="1200" cap="none" spc="0" normalizeH="0" baseline="0" noProof="0" dirty="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754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2F4F88">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590894"/>
            <a:ext cx="10515600" cy="727543"/>
          </a:xfrm>
        </p:spPr>
        <p:txBody>
          <a:bodyPr anchor="t"/>
          <a:lstStyle>
            <a:lvl1pPr algn="l">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a:srcRect/>
          <a:stretch/>
        </p:blipFill>
        <p:spPr>
          <a:xfrm>
            <a:off x="753749" y="6310334"/>
            <a:ext cx="621000" cy="365080"/>
          </a:xfrm>
          <a:prstGeom prst="rect">
            <a:avLst/>
          </a:prstGeom>
        </p:spPr>
      </p:pic>
      <p:cxnSp>
        <p:nvCxnSpPr>
          <p:cNvPr id="7" name="Straight Connector 6">
            <a:extLst>
              <a:ext uri="{FF2B5EF4-FFF2-40B4-BE49-F238E27FC236}">
                <a16:creationId xmlns:a16="http://schemas.microsoft.com/office/drawing/2014/main" id="{9F08F3FE-52FE-B346-841B-59689946C654}"/>
              </a:ext>
            </a:extLst>
          </p:cNvPr>
          <p:cNvCxnSpPr/>
          <p:nvPr userDrawn="1"/>
        </p:nvCxnSpPr>
        <p:spPr>
          <a:xfrm>
            <a:off x="838200" y="1424763"/>
            <a:ext cx="114849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03A1B9F-C80D-714B-8E2F-697428D39822}"/>
              </a:ext>
            </a:extLst>
          </p:cNvPr>
          <p:cNvSpPr>
            <a:spLocks noGrp="1"/>
          </p:cNvSpPr>
          <p:nvPr>
            <p:ph idx="1"/>
          </p:nvPr>
        </p:nvSpPr>
        <p:spPr>
          <a:xfrm>
            <a:off x="838200" y="1747358"/>
            <a:ext cx="10515600" cy="3526391"/>
          </a:xfrm>
        </p:spPr>
        <p:txBody>
          <a:bodyPr/>
          <a:lstStyle>
            <a:lvl1pPr marL="0" indent="0">
              <a:lnSpc>
                <a:spcPct val="150000"/>
              </a:lnSpc>
              <a:buFontTx/>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4193309" y="6310312"/>
            <a:ext cx="3805382" cy="487313"/>
          </a:xfrm>
          <a:prstGeom prst="rect">
            <a:avLst/>
          </a:prstGeom>
          <a:noFill/>
        </p:spPr>
        <p:txBody>
          <a:bodyPr wrap="square" rtlCol="0">
            <a:spAutoFit/>
          </a:bodyPr>
          <a:lstStyle/>
          <a:p>
            <a:pPr algn="ctr">
              <a:spcAft>
                <a:spcPts val="150"/>
              </a:spcAft>
            </a:pPr>
            <a:r>
              <a:rPr lang="en-US" sz="1200" dirty="0">
                <a:solidFill>
                  <a:schemeClr val="bg1"/>
                </a:solidFill>
                <a:latin typeface="Verdana" panose="020B0604030504040204" pitchFamily="34" charset="0"/>
                <a:ea typeface="Verdana" panose="020B0604030504040204" pitchFamily="34" charset="0"/>
              </a:rPr>
              <a:t>Health and well-being</a:t>
            </a:r>
            <a:r>
              <a:rPr lang="en-US" sz="1200" baseline="0" dirty="0">
                <a:solidFill>
                  <a:schemeClr val="bg1"/>
                </a:solidFill>
                <a:latin typeface="Verdana" panose="020B0604030504040204" pitchFamily="34" charset="0"/>
                <a:ea typeface="Verdana" panose="020B0604030504040204" pitchFamily="34" charset="0"/>
              </a:rPr>
              <a:t> for all</a:t>
            </a:r>
          </a:p>
          <a:p>
            <a:r>
              <a:rPr lang="en-US" sz="1200" kern="1200" dirty="0">
                <a:solidFill>
                  <a:schemeClr val="bg1"/>
                </a:solidFill>
                <a:effectLst/>
                <a:latin typeface="Verdana" panose="020B0604030504040204" pitchFamily="34" charset="0"/>
                <a:ea typeface="Verdana" panose="020B0604030504040204" pitchFamily="34" charset="0"/>
                <a:cs typeface="+mn-cs"/>
              </a:rPr>
              <a:t>        </a:t>
            </a:r>
            <a:r>
              <a:rPr lang="en-US" sz="1050" kern="1200" dirty="0">
                <a:solidFill>
                  <a:schemeClr val="bg1"/>
                </a:solidFill>
                <a:effectLst/>
                <a:latin typeface="Verdana" panose="020B0604030504040204" pitchFamily="34" charset="0"/>
                <a:ea typeface="Verdana" panose="020B0604030504040204" pitchFamily="34" charset="0"/>
                <a:cs typeface="+mn-cs"/>
              </a:rPr>
              <a:t>Quality | Integrity | Compassion | Safety </a:t>
            </a:r>
            <a:endParaRPr lang="en-CA" sz="1050" kern="1200" dirty="0">
              <a:solidFill>
                <a:schemeClr val="bg1"/>
              </a:solidFill>
              <a:effectLst/>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8045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542B6-3A39-0346-9F08-BF811221D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046C43-AE0F-E54B-A86F-48F97C5D0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DE4D79-8304-C741-A8C7-4A241BA77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E12E65CB-F08E-A047-908B-0E95FC6BE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dirty="0"/>
          </a:p>
        </p:txBody>
      </p:sp>
    </p:spTree>
    <p:extLst>
      <p:ext uri="{BB962C8B-B14F-4D97-AF65-F5344CB8AC3E}">
        <p14:creationId xmlns:p14="http://schemas.microsoft.com/office/powerpoint/2010/main" val="334518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71" r:id="rId4"/>
    <p:sldLayoutId id="2147483670" r:id="rId5"/>
    <p:sldLayoutId id="2147483667" r:id="rId6"/>
    <p:sldLayoutId id="2147483668" r:id="rId7"/>
    <p:sldLayoutId id="2147483669" r:id="rId8"/>
    <p:sldLayoutId id="2147483665" r:id="rId9"/>
    <p:sldLayoutId id="2147483660" r:id="rId10"/>
    <p:sldLayoutId id="2147483664" r:id="rId11"/>
    <p:sldLayoutId id="2147483666" r:id="rId12"/>
    <p:sldLayoutId id="2147483652" r:id="rId13"/>
    <p:sldLayoutId id="2147483653" r:id="rId14"/>
    <p:sldLayoutId id="2147483657" r:id="rId15"/>
    <p:sldLayoutId id="2147483661" r:id="rId16"/>
    <p:sldLayoutId id="2147483663" r:id="rId17"/>
  </p:sldLayoutIdLst>
  <p:hf sldNum="0" hdr="0" dt="0"/>
  <p:txStyles>
    <p:titleStyle>
      <a:lvl1pPr algn="l" defTabSz="914400" rtl="0" eaLnBrk="1" latinLnBrk="0" hangingPunct="1">
        <a:lnSpc>
          <a:spcPct val="90000"/>
        </a:lnSpc>
        <a:spcBef>
          <a:spcPct val="0"/>
        </a:spcBef>
        <a:buNone/>
        <a:defRPr sz="44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pac@interiorheal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www.bccdc.ca/health-professionals/clinical-resources/covid-19-care/infection-contr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CB5D-4903-7A4F-9066-13C10EA55933}"/>
              </a:ext>
            </a:extLst>
          </p:cNvPr>
          <p:cNvSpPr>
            <a:spLocks noGrp="1"/>
          </p:cNvSpPr>
          <p:nvPr>
            <p:ph type="ctrTitle"/>
          </p:nvPr>
        </p:nvSpPr>
        <p:spPr>
          <a:xfrm>
            <a:off x="1524000" y="2068254"/>
            <a:ext cx="9144000" cy="1504068"/>
          </a:xfrm>
        </p:spPr>
        <p:txBody>
          <a:bodyPr>
            <a:normAutofit fontScale="90000"/>
          </a:bodyPr>
          <a:lstStyle/>
          <a:p>
            <a:r>
              <a:rPr lang="en-US" sz="4400" dirty="0">
                <a:latin typeface="Verdana"/>
                <a:ea typeface="Verdana"/>
              </a:rPr>
              <a:t>Agency </a:t>
            </a:r>
            <a:br>
              <a:rPr lang="en-US" sz="4400" dirty="0"/>
            </a:br>
            <a:r>
              <a:rPr lang="en-US" sz="4400" dirty="0">
                <a:latin typeface="Verdana"/>
                <a:ea typeface="Verdana"/>
              </a:rPr>
              <a:t>Health Care Providers IPAC Onboarding</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671DC70B-8FCC-894C-9237-3607C9A0E1C2}"/>
              </a:ext>
            </a:extLst>
          </p:cNvPr>
          <p:cNvSpPr>
            <a:spLocks noGrp="1"/>
          </p:cNvSpPr>
          <p:nvPr>
            <p:ph type="subTitle" idx="1"/>
          </p:nvPr>
        </p:nvSpPr>
        <p:spPr/>
        <p:txBody>
          <a:bodyPr vert="horz" lIns="91440" tIns="45720" rIns="91440" bIns="45720" rtlCol="0" anchor="t">
            <a:normAutofit/>
          </a:bodyPr>
          <a:lstStyle/>
          <a:p>
            <a:r>
              <a:rPr lang="en-US" sz="1800" dirty="0"/>
              <a:t>Infection Prevention and Control</a:t>
            </a:r>
          </a:p>
          <a:p>
            <a:r>
              <a:rPr lang="en-US" sz="1100" dirty="0"/>
              <a:t>For more information contact </a:t>
            </a:r>
            <a:r>
              <a:rPr lang="en-US" sz="1100" dirty="0">
                <a:hlinkClick r:id="rId3">
                  <a:extLst>
                    <a:ext uri="{A12FA001-AC4F-418D-AE19-62706E023703}">
                      <ahyp:hlinkClr xmlns:ahyp="http://schemas.microsoft.com/office/drawing/2018/hyperlinkcolor" val="tx"/>
                    </a:ext>
                  </a:extLst>
                </a:hlinkClick>
              </a:rPr>
              <a:t>IPAC@interiorhealth.ca </a:t>
            </a:r>
            <a:endParaRPr lang="en-US" sz="1100" dirty="0"/>
          </a:p>
          <a:p>
            <a:r>
              <a:rPr lang="en-US" sz="1800" dirty="0">
                <a:latin typeface="Verdana"/>
                <a:ea typeface="Verdana"/>
              </a:rPr>
              <a:t>December 2024</a:t>
            </a:r>
          </a:p>
        </p:txBody>
      </p:sp>
    </p:spTree>
    <p:extLst>
      <p:ext uri="{BB962C8B-B14F-4D97-AF65-F5344CB8AC3E}">
        <p14:creationId xmlns:p14="http://schemas.microsoft.com/office/powerpoint/2010/main" val="135702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FEF50D-B292-09A0-64EE-60DC020D8A63}"/>
              </a:ext>
            </a:extLst>
          </p:cNvPr>
          <p:cNvSpPr txBox="1"/>
          <p:nvPr/>
        </p:nvSpPr>
        <p:spPr>
          <a:xfrm>
            <a:off x="1685925" y="340648"/>
            <a:ext cx="2628900" cy="523220"/>
          </a:xfrm>
          <a:prstGeom prst="rect">
            <a:avLst/>
          </a:prstGeom>
          <a:noFill/>
        </p:spPr>
        <p:txBody>
          <a:bodyPr wrap="square" rtlCol="0">
            <a:spAutoFit/>
          </a:bodyPr>
          <a:lstStyle/>
          <a:p>
            <a:pPr algn="ctr"/>
            <a:r>
              <a:rPr lang="en-CA" sz="2800" dirty="0">
                <a:solidFill>
                  <a:schemeClr val="bg1"/>
                </a:solidFill>
              </a:rPr>
              <a:t>Donning PPE </a:t>
            </a:r>
          </a:p>
        </p:txBody>
      </p:sp>
      <p:sp>
        <p:nvSpPr>
          <p:cNvPr id="7" name="TextBox 6">
            <a:extLst>
              <a:ext uri="{FF2B5EF4-FFF2-40B4-BE49-F238E27FC236}">
                <a16:creationId xmlns:a16="http://schemas.microsoft.com/office/drawing/2014/main" id="{5E2416DB-65E5-7BDD-6A63-28C3298D2EDF}"/>
              </a:ext>
            </a:extLst>
          </p:cNvPr>
          <p:cNvSpPr txBox="1"/>
          <p:nvPr/>
        </p:nvSpPr>
        <p:spPr>
          <a:xfrm>
            <a:off x="7762875" y="340648"/>
            <a:ext cx="2524125" cy="523220"/>
          </a:xfrm>
          <a:prstGeom prst="rect">
            <a:avLst/>
          </a:prstGeom>
          <a:noFill/>
        </p:spPr>
        <p:txBody>
          <a:bodyPr wrap="square" rtlCol="0">
            <a:spAutoFit/>
          </a:bodyPr>
          <a:lstStyle/>
          <a:p>
            <a:pPr algn="ctr"/>
            <a:r>
              <a:rPr lang="en-CA" sz="2800" dirty="0">
                <a:solidFill>
                  <a:schemeClr val="bg1"/>
                </a:solidFill>
              </a:rPr>
              <a:t>Doffing PPE </a:t>
            </a:r>
          </a:p>
        </p:txBody>
      </p:sp>
      <p:pic>
        <p:nvPicPr>
          <p:cNvPr id="11" name="Picture 10">
            <a:extLst>
              <a:ext uri="{FF2B5EF4-FFF2-40B4-BE49-F238E27FC236}">
                <a16:creationId xmlns:a16="http://schemas.microsoft.com/office/drawing/2014/main" id="{D65E9013-E515-1753-D1BD-C975A86C1EDA}"/>
              </a:ext>
            </a:extLst>
          </p:cNvPr>
          <p:cNvPicPr>
            <a:picLocks noChangeAspect="1"/>
          </p:cNvPicPr>
          <p:nvPr/>
        </p:nvPicPr>
        <p:blipFill>
          <a:blip r:embed="rId3"/>
          <a:stretch>
            <a:fillRect/>
          </a:stretch>
        </p:blipFill>
        <p:spPr>
          <a:xfrm>
            <a:off x="1304779" y="1002216"/>
            <a:ext cx="3803855" cy="4853568"/>
          </a:xfrm>
          <a:prstGeom prst="rect">
            <a:avLst/>
          </a:prstGeom>
        </p:spPr>
      </p:pic>
      <p:pic>
        <p:nvPicPr>
          <p:cNvPr id="13" name="Picture 12">
            <a:extLst>
              <a:ext uri="{FF2B5EF4-FFF2-40B4-BE49-F238E27FC236}">
                <a16:creationId xmlns:a16="http://schemas.microsoft.com/office/drawing/2014/main" id="{A6646B78-9F0E-17AD-12D2-74033169EF27}"/>
              </a:ext>
            </a:extLst>
          </p:cNvPr>
          <p:cNvPicPr>
            <a:picLocks noChangeAspect="1"/>
          </p:cNvPicPr>
          <p:nvPr/>
        </p:nvPicPr>
        <p:blipFill>
          <a:blip r:embed="rId4"/>
          <a:stretch>
            <a:fillRect/>
          </a:stretch>
        </p:blipFill>
        <p:spPr>
          <a:xfrm>
            <a:off x="7083366" y="1002216"/>
            <a:ext cx="3708411" cy="4853568"/>
          </a:xfrm>
          <a:prstGeom prst="rect">
            <a:avLst/>
          </a:prstGeom>
        </p:spPr>
      </p:pic>
    </p:spTree>
    <p:extLst>
      <p:ext uri="{BB962C8B-B14F-4D97-AF65-F5344CB8AC3E}">
        <p14:creationId xmlns:p14="http://schemas.microsoft.com/office/powerpoint/2010/main" val="204747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ARO Screening</a:t>
            </a:r>
            <a:endParaRPr lang="en-CA" sz="4400" dirty="0"/>
          </a:p>
        </p:txBody>
      </p:sp>
      <p:sp>
        <p:nvSpPr>
          <p:cNvPr id="5" name="Content Placeholder 4">
            <a:extLst>
              <a:ext uri="{FF2B5EF4-FFF2-40B4-BE49-F238E27FC236}">
                <a16:creationId xmlns:a16="http://schemas.microsoft.com/office/drawing/2014/main" id="{C48B349D-0262-94EC-8A9D-1CEF43B678F8}"/>
              </a:ext>
            </a:extLst>
          </p:cNvPr>
          <p:cNvSpPr>
            <a:spLocks noGrp="1"/>
          </p:cNvSpPr>
          <p:nvPr>
            <p:ph idx="1"/>
          </p:nvPr>
        </p:nvSpPr>
        <p:spPr>
          <a:xfrm>
            <a:off x="5753100" y="1752600"/>
            <a:ext cx="5600700" cy="3201582"/>
          </a:xfrm>
        </p:spPr>
        <p:txBody>
          <a:bodyPr/>
          <a:lstStyle/>
          <a:p>
            <a:r>
              <a:rPr lang="en-CA" dirty="0"/>
              <a:t>Interview ALL PATIENTS being admitted to the hospital. </a:t>
            </a:r>
          </a:p>
        </p:txBody>
      </p:sp>
      <p:pic>
        <p:nvPicPr>
          <p:cNvPr id="7" name="Picture 6">
            <a:extLst>
              <a:ext uri="{FF2B5EF4-FFF2-40B4-BE49-F238E27FC236}">
                <a16:creationId xmlns:a16="http://schemas.microsoft.com/office/drawing/2014/main" id="{05D9BA6A-1C7C-A676-53A0-E40F2DB0F579}"/>
              </a:ext>
            </a:extLst>
          </p:cNvPr>
          <p:cNvPicPr>
            <a:picLocks noChangeAspect="1"/>
          </p:cNvPicPr>
          <p:nvPr/>
        </p:nvPicPr>
        <p:blipFill>
          <a:blip r:embed="rId3"/>
          <a:stretch>
            <a:fillRect/>
          </a:stretch>
        </p:blipFill>
        <p:spPr>
          <a:xfrm>
            <a:off x="935840" y="1599857"/>
            <a:ext cx="3998109" cy="4667249"/>
          </a:xfrm>
          <a:prstGeom prst="rect">
            <a:avLst/>
          </a:prstGeom>
        </p:spPr>
      </p:pic>
    </p:spTree>
    <p:extLst>
      <p:ext uri="{BB962C8B-B14F-4D97-AF65-F5344CB8AC3E}">
        <p14:creationId xmlns:p14="http://schemas.microsoft.com/office/powerpoint/2010/main" val="106858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Special Indicators on </a:t>
            </a:r>
            <a:r>
              <a:rPr lang="en-US" sz="3600" dirty="0" err="1"/>
              <a:t>Meditech</a:t>
            </a:r>
            <a:endParaRPr lang="en-CA" sz="3600" dirty="0"/>
          </a:p>
        </p:txBody>
      </p:sp>
      <p:pic>
        <p:nvPicPr>
          <p:cNvPr id="5" name="Content Placeholder 4" descr="A yellow box with black text&#10;&#10;Description automatically generated">
            <a:extLst>
              <a:ext uri="{FF2B5EF4-FFF2-40B4-BE49-F238E27FC236}">
                <a16:creationId xmlns:a16="http://schemas.microsoft.com/office/drawing/2014/main" id="{22E6E408-1570-BB85-28BA-FF730B9E9DE6}"/>
              </a:ext>
            </a:extLst>
          </p:cNvPr>
          <p:cNvPicPr>
            <a:picLocks noGrp="1" noChangeAspect="1"/>
          </p:cNvPicPr>
          <p:nvPr>
            <p:ph idx="1"/>
          </p:nvPr>
        </p:nvPicPr>
        <p:blipFill>
          <a:blip r:embed="rId3"/>
          <a:stretch>
            <a:fillRect/>
          </a:stretch>
        </p:blipFill>
        <p:spPr>
          <a:xfrm>
            <a:off x="6403471" y="3923225"/>
            <a:ext cx="5341336" cy="736382"/>
          </a:xfrm>
        </p:spPr>
      </p:pic>
      <p:pic>
        <p:nvPicPr>
          <p:cNvPr id="7" name="Picture 6" descr="A screenshot of a computer&#10;&#10;Description automatically generated">
            <a:extLst>
              <a:ext uri="{FF2B5EF4-FFF2-40B4-BE49-F238E27FC236}">
                <a16:creationId xmlns:a16="http://schemas.microsoft.com/office/drawing/2014/main" id="{3A7F5762-FB47-6152-F949-FC720F5CCFEB}"/>
              </a:ext>
            </a:extLst>
          </p:cNvPr>
          <p:cNvPicPr>
            <a:picLocks noChangeAspect="1"/>
          </p:cNvPicPr>
          <p:nvPr/>
        </p:nvPicPr>
        <p:blipFill>
          <a:blip r:embed="rId4"/>
          <a:stretch>
            <a:fillRect/>
          </a:stretch>
        </p:blipFill>
        <p:spPr>
          <a:xfrm>
            <a:off x="340579" y="3024791"/>
            <a:ext cx="5447951" cy="2973969"/>
          </a:xfrm>
          <a:prstGeom prst="rect">
            <a:avLst/>
          </a:prstGeom>
        </p:spPr>
      </p:pic>
      <p:sp>
        <p:nvSpPr>
          <p:cNvPr id="14" name="Oval 13">
            <a:extLst>
              <a:ext uri="{FF2B5EF4-FFF2-40B4-BE49-F238E27FC236}">
                <a16:creationId xmlns:a16="http://schemas.microsoft.com/office/drawing/2014/main" id="{EE4FD41C-052B-65E4-D82C-DFCF720A60B4}"/>
              </a:ext>
            </a:extLst>
          </p:cNvPr>
          <p:cNvSpPr/>
          <p:nvPr/>
        </p:nvSpPr>
        <p:spPr>
          <a:xfrm>
            <a:off x="7928943" y="4196307"/>
            <a:ext cx="1427655" cy="5167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56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8C5F-F756-4A40-9A8A-609F24BF5FA3}"/>
              </a:ext>
            </a:extLst>
          </p:cNvPr>
          <p:cNvSpPr>
            <a:spLocks noGrp="1"/>
          </p:cNvSpPr>
          <p:nvPr>
            <p:ph type="title"/>
          </p:nvPr>
        </p:nvSpPr>
        <p:spPr/>
        <p:txBody>
          <a:bodyPr>
            <a:normAutofit fontScale="90000"/>
          </a:bodyPr>
          <a:lstStyle/>
          <a:p>
            <a:r>
              <a:rPr lang="en-US" dirty="0"/>
              <a:t>OBJECTIVE</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DB5C6782-243E-D65D-F604-129CB3757724}"/>
              </a:ext>
            </a:extLst>
          </p:cNvPr>
          <p:cNvSpPr>
            <a:spLocks noGrp="1"/>
          </p:cNvSpPr>
          <p:nvPr>
            <p:ph idx="1"/>
          </p:nvPr>
        </p:nvSpPr>
        <p:spPr>
          <a:xfrm>
            <a:off x="914400" y="1737833"/>
            <a:ext cx="10515600" cy="3526391"/>
          </a:xfrm>
        </p:spPr>
        <p:txBody>
          <a:bodyPr/>
          <a:lstStyle/>
          <a:p>
            <a:pPr marL="342900" indent="-342900">
              <a:buFont typeface="Arial" panose="020B0604020202020204" pitchFamily="34" charset="0"/>
              <a:buChar char="•"/>
            </a:pPr>
            <a:r>
              <a:rPr lang="en-CA" dirty="0"/>
              <a:t>To provide Infection Prevention and Control orientation to agency and travel health care providers in Interior Health. </a:t>
            </a:r>
          </a:p>
          <a:p>
            <a:r>
              <a:rPr lang="en-CA" dirty="0"/>
              <a:t>		</a:t>
            </a:r>
          </a:p>
        </p:txBody>
      </p:sp>
    </p:spTree>
    <p:extLst>
      <p:ext uri="{BB962C8B-B14F-4D97-AF65-F5344CB8AC3E}">
        <p14:creationId xmlns:p14="http://schemas.microsoft.com/office/powerpoint/2010/main" val="288431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012"/>
            <a:ext cx="10515600" cy="1030778"/>
          </a:xfrm>
        </p:spPr>
        <p:txBody>
          <a:bodyPr>
            <a:normAutofit/>
          </a:bodyPr>
          <a:lstStyle/>
          <a:p>
            <a:pPr algn="ctr"/>
            <a:r>
              <a:rPr lang="en-US" sz="3600" dirty="0">
                <a:latin typeface="Verdana"/>
                <a:ea typeface="Verdana"/>
              </a:rPr>
              <a:t>Infection Prevention &amp; Control Manual</a:t>
            </a:r>
            <a:endParaRPr lang="en-CA" sz="3600" dirty="0">
              <a:latin typeface="Verdana"/>
              <a:ea typeface="Verdana"/>
            </a:endParaRPr>
          </a:p>
        </p:txBody>
      </p:sp>
      <p:pic>
        <p:nvPicPr>
          <p:cNvPr id="4" name="Content Placeholder 3"/>
          <p:cNvPicPr>
            <a:picLocks noGrp="1" noChangeAspect="1"/>
          </p:cNvPicPr>
          <p:nvPr>
            <p:ph idx="1"/>
          </p:nvPr>
        </p:nvPicPr>
        <p:blipFill>
          <a:blip r:embed="rId3"/>
          <a:stretch>
            <a:fillRect/>
          </a:stretch>
        </p:blipFill>
        <p:spPr>
          <a:xfrm>
            <a:off x="1521229" y="1773925"/>
            <a:ext cx="8926406" cy="4244490"/>
          </a:xfrm>
          <a:prstGeom prst="rect">
            <a:avLst/>
          </a:prstGeom>
        </p:spPr>
      </p:pic>
    </p:spTree>
    <p:extLst>
      <p:ext uri="{BB962C8B-B14F-4D97-AF65-F5344CB8AC3E}">
        <p14:creationId xmlns:p14="http://schemas.microsoft.com/office/powerpoint/2010/main" val="27511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319972" y="1150143"/>
            <a:ext cx="4461703" cy="5510029"/>
          </a:xfrm>
          <a:prstGeom prst="rect">
            <a:avLst/>
          </a:prstGeom>
        </p:spPr>
      </p:pic>
      <p:pic>
        <p:nvPicPr>
          <p:cNvPr id="5" name="Picture 4"/>
          <p:cNvPicPr>
            <a:picLocks noChangeAspect="1"/>
          </p:cNvPicPr>
          <p:nvPr/>
        </p:nvPicPr>
        <p:blipFill>
          <a:blip r:embed="rId4"/>
          <a:stretch>
            <a:fillRect/>
          </a:stretch>
        </p:blipFill>
        <p:spPr>
          <a:xfrm>
            <a:off x="5895976" y="1150143"/>
            <a:ext cx="4890328" cy="5593513"/>
          </a:xfrm>
          <a:prstGeom prst="rect">
            <a:avLst/>
          </a:prstGeom>
        </p:spPr>
      </p:pic>
      <p:sp>
        <p:nvSpPr>
          <p:cNvPr id="6" name="Title 5">
            <a:extLst>
              <a:ext uri="{FF2B5EF4-FFF2-40B4-BE49-F238E27FC236}">
                <a16:creationId xmlns:a16="http://schemas.microsoft.com/office/drawing/2014/main" id="{1DD33313-6FCB-EF58-4BA0-48C0A5449682}"/>
              </a:ext>
            </a:extLst>
          </p:cNvPr>
          <p:cNvSpPr>
            <a:spLocks noGrp="1"/>
          </p:cNvSpPr>
          <p:nvPr>
            <p:ph type="title"/>
          </p:nvPr>
        </p:nvSpPr>
        <p:spPr>
          <a:xfrm>
            <a:off x="838200" y="0"/>
            <a:ext cx="10515600" cy="1488683"/>
          </a:xfrm>
        </p:spPr>
        <p:txBody>
          <a:bodyPr>
            <a:normAutofit/>
          </a:bodyPr>
          <a:lstStyle/>
          <a:p>
            <a:r>
              <a:rPr lang="en-CA" sz="3200" dirty="0"/>
              <a:t>Point of Care Risk Assessment(PCRA)</a:t>
            </a:r>
          </a:p>
        </p:txBody>
      </p:sp>
    </p:spTree>
    <p:extLst>
      <p:ext uri="{BB962C8B-B14F-4D97-AF65-F5344CB8AC3E}">
        <p14:creationId xmlns:p14="http://schemas.microsoft.com/office/powerpoint/2010/main" val="92961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lk13\AppData\Local\Temp\SNAGHTML34bff94.PNG">
            <a:extLst>
              <a:ext uri="{FF2B5EF4-FFF2-40B4-BE49-F238E27FC236}">
                <a16:creationId xmlns:a16="http://schemas.microsoft.com/office/drawing/2014/main" id="{12F05628-AC5E-B0A4-7EC5-5E476D10926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23631" y="2000523"/>
            <a:ext cx="6734013" cy="3972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57695"/>
            <a:ext cx="10515600" cy="1156435"/>
          </a:xfrm>
        </p:spPr>
        <p:txBody>
          <a:bodyPr>
            <a:normAutofit/>
          </a:bodyPr>
          <a:lstStyle/>
          <a:p>
            <a:pPr algn="ctr"/>
            <a:r>
              <a:rPr lang="en-US" dirty="0">
                <a:latin typeface="Verdana"/>
                <a:ea typeface="Verdana"/>
              </a:rPr>
              <a:t>The 4 Moments for Hand Hygiene</a:t>
            </a:r>
            <a:br>
              <a:rPr lang="en-US" dirty="0"/>
            </a:br>
            <a:endParaRPr lang="en-CA" sz="2400" dirty="0"/>
          </a:p>
        </p:txBody>
      </p:sp>
      <p:sp>
        <p:nvSpPr>
          <p:cNvPr id="3" name="Oval 2">
            <a:extLst>
              <a:ext uri="{FF2B5EF4-FFF2-40B4-BE49-F238E27FC236}">
                <a16:creationId xmlns:a16="http://schemas.microsoft.com/office/drawing/2014/main" id="{03956BBD-9B2C-0575-79F9-C6B8CCDFCC6F}"/>
              </a:ext>
            </a:extLst>
          </p:cNvPr>
          <p:cNvSpPr/>
          <p:nvPr/>
        </p:nvSpPr>
        <p:spPr>
          <a:xfrm rot="19857316">
            <a:off x="2231204" y="1663674"/>
            <a:ext cx="1384852" cy="1377611"/>
          </a:xfrm>
          <a:prstGeom prst="ellipse">
            <a:avLst/>
          </a:prstGeom>
          <a:solidFill>
            <a:srgbClr val="C00000"/>
          </a:solidFill>
          <a:ln>
            <a:solidFill>
              <a:srgbClr val="C00000"/>
            </a:solidFill>
          </a:ln>
          <a:effectLst>
            <a:outerShdw blurRad="50800" dist="38100" algn="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Audit Results are on the InsideNet!</a:t>
            </a:r>
          </a:p>
        </p:txBody>
      </p:sp>
    </p:spTree>
    <p:extLst>
      <p:ext uri="{BB962C8B-B14F-4D97-AF65-F5344CB8AC3E}">
        <p14:creationId xmlns:p14="http://schemas.microsoft.com/office/powerpoint/2010/main" val="301261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0E858-0B10-4C0B-DFED-AB8609029810}"/>
              </a:ext>
            </a:extLst>
          </p:cNvPr>
          <p:cNvSpPr>
            <a:spLocks noGrp="1"/>
          </p:cNvSpPr>
          <p:nvPr>
            <p:ph type="title"/>
          </p:nvPr>
        </p:nvSpPr>
        <p:spPr/>
        <p:txBody>
          <a:bodyPr>
            <a:normAutofit/>
          </a:bodyPr>
          <a:lstStyle/>
          <a:p>
            <a:pPr algn="ctr"/>
            <a:r>
              <a:rPr lang="en-CA" sz="3600" dirty="0"/>
              <a:t>Methods of Hand Hygiene </a:t>
            </a:r>
          </a:p>
        </p:txBody>
      </p:sp>
      <p:sp>
        <p:nvSpPr>
          <p:cNvPr id="5" name="Content Placeholder 4">
            <a:extLst>
              <a:ext uri="{FF2B5EF4-FFF2-40B4-BE49-F238E27FC236}">
                <a16:creationId xmlns:a16="http://schemas.microsoft.com/office/drawing/2014/main" id="{88D866EB-1EE7-A141-A111-EEB9CBD6E6DA}"/>
              </a:ext>
            </a:extLst>
          </p:cNvPr>
          <p:cNvSpPr>
            <a:spLocks noGrp="1"/>
          </p:cNvSpPr>
          <p:nvPr>
            <p:ph idx="1"/>
          </p:nvPr>
        </p:nvSpPr>
        <p:spPr>
          <a:xfrm>
            <a:off x="3400426" y="2474902"/>
            <a:ext cx="5600700" cy="2316174"/>
          </a:xfrm>
        </p:spPr>
        <p:txBody>
          <a:bodyPr/>
          <a:lstStyle/>
          <a:p>
            <a:pPr algn="ctr"/>
            <a:r>
              <a:rPr lang="en-CA" dirty="0"/>
              <a:t>Alcohol Based Hand Rub (ABHR) </a:t>
            </a:r>
          </a:p>
          <a:p>
            <a:pPr algn="ctr"/>
            <a:r>
              <a:rPr lang="en-CA" dirty="0"/>
              <a:t>VS </a:t>
            </a:r>
          </a:p>
          <a:p>
            <a:pPr algn="ctr"/>
            <a:r>
              <a:rPr lang="en-CA" dirty="0"/>
              <a:t>Soap and Water </a:t>
            </a:r>
          </a:p>
        </p:txBody>
      </p:sp>
      <p:pic>
        <p:nvPicPr>
          <p:cNvPr id="7" name="Picture 6">
            <a:extLst>
              <a:ext uri="{FF2B5EF4-FFF2-40B4-BE49-F238E27FC236}">
                <a16:creationId xmlns:a16="http://schemas.microsoft.com/office/drawing/2014/main" id="{DF6D270C-3F27-7F7C-8783-B79B03474592}"/>
              </a:ext>
            </a:extLst>
          </p:cNvPr>
          <p:cNvPicPr>
            <a:picLocks noChangeAspect="1"/>
          </p:cNvPicPr>
          <p:nvPr/>
        </p:nvPicPr>
        <p:blipFill>
          <a:blip r:embed="rId3"/>
          <a:stretch>
            <a:fillRect/>
          </a:stretch>
        </p:blipFill>
        <p:spPr>
          <a:xfrm>
            <a:off x="914400" y="1685925"/>
            <a:ext cx="2486026" cy="4456741"/>
          </a:xfrm>
          <a:prstGeom prst="rect">
            <a:avLst/>
          </a:prstGeom>
        </p:spPr>
      </p:pic>
      <p:pic>
        <p:nvPicPr>
          <p:cNvPr id="9" name="Picture 8">
            <a:extLst>
              <a:ext uri="{FF2B5EF4-FFF2-40B4-BE49-F238E27FC236}">
                <a16:creationId xmlns:a16="http://schemas.microsoft.com/office/drawing/2014/main" id="{6651E75D-D9F9-7335-41E3-D944CA639570}"/>
              </a:ext>
            </a:extLst>
          </p:cNvPr>
          <p:cNvPicPr>
            <a:picLocks noChangeAspect="1"/>
          </p:cNvPicPr>
          <p:nvPr/>
        </p:nvPicPr>
        <p:blipFill>
          <a:blip r:embed="rId4"/>
          <a:stretch>
            <a:fillRect/>
          </a:stretch>
        </p:blipFill>
        <p:spPr>
          <a:xfrm>
            <a:off x="9001126" y="1685925"/>
            <a:ext cx="2632807" cy="4705763"/>
          </a:xfrm>
          <a:prstGeom prst="rect">
            <a:avLst/>
          </a:prstGeom>
        </p:spPr>
      </p:pic>
    </p:spTree>
    <p:extLst>
      <p:ext uri="{BB962C8B-B14F-4D97-AF65-F5344CB8AC3E}">
        <p14:creationId xmlns:p14="http://schemas.microsoft.com/office/powerpoint/2010/main" val="226064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F17B-1E85-E4B7-AC55-E311B991C41A}"/>
              </a:ext>
            </a:extLst>
          </p:cNvPr>
          <p:cNvSpPr>
            <a:spLocks noGrp="1"/>
          </p:cNvSpPr>
          <p:nvPr>
            <p:ph type="title"/>
          </p:nvPr>
        </p:nvSpPr>
        <p:spPr/>
        <p:txBody>
          <a:bodyPr/>
          <a:lstStyle/>
          <a:p>
            <a:r>
              <a:rPr lang="en-CA" dirty="0"/>
              <a:t>Cleaning &amp; Disinfection </a:t>
            </a:r>
          </a:p>
        </p:txBody>
      </p:sp>
      <p:sp>
        <p:nvSpPr>
          <p:cNvPr id="5" name="Text Placeholder 4">
            <a:extLst>
              <a:ext uri="{FF2B5EF4-FFF2-40B4-BE49-F238E27FC236}">
                <a16:creationId xmlns:a16="http://schemas.microsoft.com/office/drawing/2014/main" id="{9400A046-04E7-5750-BF38-ADE1ABF37366}"/>
              </a:ext>
            </a:extLst>
          </p:cNvPr>
          <p:cNvSpPr>
            <a:spLocks noGrp="1"/>
          </p:cNvSpPr>
          <p:nvPr>
            <p:ph type="body" sz="half" idx="2"/>
          </p:nvPr>
        </p:nvSpPr>
        <p:spPr/>
        <p:txBody>
          <a:bodyPr/>
          <a:lstStyle/>
          <a:p>
            <a:endParaRPr lang="en-US" sz="1600" b="1" dirty="0">
              <a:effectLst>
                <a:outerShdw blurRad="38100" dist="38100" dir="2700000" algn="tl">
                  <a:srgbClr val="000000">
                    <a:alpha val="43137"/>
                  </a:srgbClr>
                </a:outerShdw>
              </a:effectLst>
            </a:endParaRPr>
          </a:p>
          <a:p>
            <a:r>
              <a:rPr lang="en-US" sz="1800" b="1" dirty="0">
                <a:effectLst>
                  <a:outerShdw blurRad="38100" dist="38100" dir="2700000" algn="tl">
                    <a:srgbClr val="000000">
                      <a:alpha val="43137"/>
                    </a:srgbClr>
                  </a:outerShdw>
                </a:effectLst>
              </a:rPr>
              <a:t>Cleaning</a:t>
            </a:r>
            <a:r>
              <a:rPr lang="en-US" sz="1800" dirty="0"/>
              <a:t> is the physical removal of invisible &amp; obvious foreign matter</a:t>
            </a:r>
          </a:p>
          <a:p>
            <a:endParaRPr lang="en-US" dirty="0"/>
          </a:p>
          <a:p>
            <a:endParaRPr lang="en-US" sz="1600" dirty="0"/>
          </a:p>
          <a:p>
            <a:r>
              <a:rPr lang="en-US" sz="1800" b="1" dirty="0">
                <a:effectLst>
                  <a:outerShdw blurRad="38100" dist="38100" dir="2700000" algn="tl">
                    <a:srgbClr val="000000">
                      <a:alpha val="43137"/>
                    </a:srgbClr>
                  </a:outerShdw>
                </a:effectLst>
              </a:rPr>
              <a:t>Disinfection </a:t>
            </a:r>
            <a:r>
              <a:rPr lang="en-US" sz="1800" dirty="0"/>
              <a:t>is the application of a solution  followed by wet contact time, followed by air-drying  that kills most bugs</a:t>
            </a:r>
            <a:endParaRPr lang="en-CA" sz="1800" dirty="0"/>
          </a:p>
          <a:p>
            <a:endParaRPr lang="en-CA" dirty="0"/>
          </a:p>
        </p:txBody>
      </p:sp>
      <p:sp>
        <p:nvSpPr>
          <p:cNvPr id="6" name="Content Placeholder 5">
            <a:extLst>
              <a:ext uri="{FF2B5EF4-FFF2-40B4-BE49-F238E27FC236}">
                <a16:creationId xmlns:a16="http://schemas.microsoft.com/office/drawing/2014/main" id="{286F60F9-034F-AEB0-5F5B-ED9A3A2FB6AA}"/>
              </a:ext>
            </a:extLst>
          </p:cNvPr>
          <p:cNvSpPr>
            <a:spLocks noGrp="1"/>
          </p:cNvSpPr>
          <p:nvPr>
            <p:ph idx="13"/>
          </p:nvPr>
        </p:nvSpPr>
        <p:spPr/>
        <p:txBody>
          <a:bodyPr>
            <a:normAutofit fontScale="92500" lnSpcReduction="10000"/>
          </a:bodyPr>
          <a:lstStyle/>
          <a:p>
            <a:r>
              <a:rPr lang="en-US" dirty="0">
                <a:solidFill>
                  <a:schemeClr val="bg1"/>
                </a:solidFill>
              </a:rPr>
              <a:t>Cleaning &amp; Disinfection is EVERYONE’S Responsibility!</a:t>
            </a:r>
          </a:p>
          <a:p>
            <a:endParaRPr lang="en-CA" dirty="0"/>
          </a:p>
        </p:txBody>
      </p:sp>
      <p:pic>
        <p:nvPicPr>
          <p:cNvPr id="8" name="Picture 7">
            <a:extLst>
              <a:ext uri="{FF2B5EF4-FFF2-40B4-BE49-F238E27FC236}">
                <a16:creationId xmlns:a16="http://schemas.microsoft.com/office/drawing/2014/main" id="{0A106F27-E13D-F649-19A0-A6579A2E48D4}"/>
              </a:ext>
            </a:extLst>
          </p:cNvPr>
          <p:cNvPicPr>
            <a:picLocks noChangeAspect="1"/>
          </p:cNvPicPr>
          <p:nvPr/>
        </p:nvPicPr>
        <p:blipFill>
          <a:blip r:embed="rId3"/>
          <a:stretch>
            <a:fillRect/>
          </a:stretch>
        </p:blipFill>
        <p:spPr>
          <a:xfrm>
            <a:off x="3965745" y="349607"/>
            <a:ext cx="1734040" cy="233330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9805AE2B-0694-7B42-23E4-A7AAB2441A57}"/>
              </a:ext>
            </a:extLst>
          </p:cNvPr>
          <p:cNvPicPr>
            <a:picLocks noChangeAspect="1"/>
          </p:cNvPicPr>
          <p:nvPr/>
        </p:nvPicPr>
        <p:blipFill>
          <a:blip r:embed="rId4"/>
          <a:stretch>
            <a:fillRect/>
          </a:stretch>
        </p:blipFill>
        <p:spPr>
          <a:xfrm>
            <a:off x="4366114" y="2882185"/>
            <a:ext cx="1638529" cy="2038635"/>
          </a:xfrm>
          <a:prstGeom prst="rect">
            <a:avLst/>
          </a:prstGeom>
        </p:spPr>
      </p:pic>
      <p:pic>
        <p:nvPicPr>
          <p:cNvPr id="11" name="Picture 10">
            <a:extLst>
              <a:ext uri="{FF2B5EF4-FFF2-40B4-BE49-F238E27FC236}">
                <a16:creationId xmlns:a16="http://schemas.microsoft.com/office/drawing/2014/main" id="{9335DE8D-041B-25A8-848A-D852BFF78D47}"/>
              </a:ext>
            </a:extLst>
          </p:cNvPr>
          <p:cNvPicPr>
            <a:picLocks noChangeAspect="1"/>
          </p:cNvPicPr>
          <p:nvPr/>
        </p:nvPicPr>
        <p:blipFill>
          <a:blip r:embed="rId5"/>
          <a:stretch>
            <a:fillRect/>
          </a:stretch>
        </p:blipFill>
        <p:spPr>
          <a:xfrm>
            <a:off x="567596" y="497971"/>
            <a:ext cx="2371429" cy="3790476"/>
          </a:xfrm>
          <a:prstGeom prst="rect">
            <a:avLst/>
          </a:prstGeom>
          <a:effectLst>
            <a:outerShdw blurRad="50800" dist="38100" dir="2700000" algn="tl" rotWithShape="0">
              <a:prstClr val="black">
                <a:alpha val="40000"/>
              </a:prstClr>
            </a:outerShdw>
          </a:effectLst>
        </p:spPr>
      </p:pic>
      <p:pic>
        <p:nvPicPr>
          <p:cNvPr id="7" name="Picture Placeholder 6" descr="Stethoscope - wikidoc">
            <a:extLst>
              <a:ext uri="{FF2B5EF4-FFF2-40B4-BE49-F238E27FC236}">
                <a16:creationId xmlns:a16="http://schemas.microsoft.com/office/drawing/2014/main" id="{3145CDB7-E042-66AB-0485-DBDA1B9C9759}"/>
              </a:ext>
            </a:extLst>
          </p:cNvPr>
          <p:cNvPicPr>
            <a:picLocks noGrp="1" noChangeAspect="1"/>
          </p:cNvPicPr>
          <p:nvPr>
            <p:ph type="pic" idx="1"/>
          </p:nvPr>
        </p:nvPicPr>
        <p:blipFill>
          <a:blip r:embed="rId6">
            <a:extLst>
              <a:ext uri="{28A0092B-C50C-407E-A947-70E740481C1C}">
                <a14:useLocalDpi xmlns:a14="http://schemas.microsoft.com/office/drawing/2010/main" val="0"/>
              </a:ext>
            </a:extLst>
          </a:blip>
          <a:srcRect t="2025" b="2025"/>
          <a:stretch>
            <a:fillRect/>
          </a:stretch>
        </p:blipFill>
        <p:spPr>
          <a:xfrm rot="557757">
            <a:off x="2887765" y="2782906"/>
            <a:ext cx="1660146" cy="13805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211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Precautions</a:t>
            </a:r>
            <a:endParaRPr lang="en-CA" dirty="0"/>
          </a:p>
        </p:txBody>
      </p:sp>
      <p:pic>
        <p:nvPicPr>
          <p:cNvPr id="4" name="Content Placeholder 3"/>
          <p:cNvPicPr>
            <a:picLocks noGrp="1" noChangeAspect="1"/>
          </p:cNvPicPr>
          <p:nvPr>
            <p:ph idx="1"/>
          </p:nvPr>
        </p:nvPicPr>
        <p:blipFill>
          <a:blip r:embed="rId3"/>
          <a:stretch>
            <a:fillRect/>
          </a:stretch>
        </p:blipFill>
        <p:spPr>
          <a:xfrm>
            <a:off x="2811355" y="2003367"/>
            <a:ext cx="6491922" cy="3848793"/>
          </a:xfrm>
          <a:prstGeom prst="rect">
            <a:avLst/>
          </a:prstGeom>
        </p:spPr>
      </p:pic>
      <p:pic>
        <p:nvPicPr>
          <p:cNvPr id="5" name="Picture 4"/>
          <p:cNvPicPr>
            <a:picLocks noChangeAspect="1"/>
          </p:cNvPicPr>
          <p:nvPr/>
        </p:nvPicPr>
        <p:blipFill>
          <a:blip r:embed="rId4"/>
          <a:stretch>
            <a:fillRect/>
          </a:stretch>
        </p:blipFill>
        <p:spPr>
          <a:xfrm>
            <a:off x="2975957" y="3994264"/>
            <a:ext cx="1280160" cy="1695796"/>
          </a:xfrm>
          <a:prstGeom prst="rect">
            <a:avLst/>
          </a:prstGeom>
        </p:spPr>
      </p:pic>
    </p:spTree>
    <p:extLst>
      <p:ext uri="{BB962C8B-B14F-4D97-AF65-F5344CB8AC3E}">
        <p14:creationId xmlns:p14="http://schemas.microsoft.com/office/powerpoint/2010/main" val="254547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Verdana"/>
                <a:ea typeface="Verdana"/>
              </a:rPr>
              <a:t>Aerosol Generating Medical Procedures</a:t>
            </a:r>
            <a:endParaRPr lang="en-CA" sz="3600" dirty="0">
              <a:latin typeface="Verdana"/>
              <a:ea typeface="Verdana"/>
            </a:endParaRPr>
          </a:p>
        </p:txBody>
      </p:sp>
      <p:pic>
        <p:nvPicPr>
          <p:cNvPr id="4" name="Content Placeholder 3"/>
          <p:cNvPicPr>
            <a:picLocks noGrp="1" noChangeAspect="1"/>
          </p:cNvPicPr>
          <p:nvPr>
            <p:ph idx="1"/>
          </p:nvPr>
        </p:nvPicPr>
        <p:blipFill>
          <a:blip r:embed="rId3"/>
          <a:stretch>
            <a:fillRect/>
          </a:stretch>
        </p:blipFill>
        <p:spPr>
          <a:xfrm>
            <a:off x="2232019" y="1756016"/>
            <a:ext cx="3013312" cy="4072304"/>
          </a:xfrm>
          <a:prstGeom prst="rect">
            <a:avLst/>
          </a:prstGeom>
        </p:spPr>
      </p:pic>
      <p:sp>
        <p:nvSpPr>
          <p:cNvPr id="5" name="Rectangle 4"/>
          <p:cNvSpPr/>
          <p:nvPr/>
        </p:nvSpPr>
        <p:spPr>
          <a:xfrm>
            <a:off x="5977467" y="3059668"/>
            <a:ext cx="7360279" cy="646331"/>
          </a:xfrm>
          <a:prstGeom prst="rect">
            <a:avLst/>
          </a:prstGeom>
        </p:spPr>
        <p:txBody>
          <a:bodyPr wrap="square">
            <a:spAutoFit/>
          </a:bodyPr>
          <a:lstStyle/>
          <a:p>
            <a:r>
              <a:rPr lang="en-CA" dirty="0">
                <a:hlinkClick r:id="rId4"/>
              </a:rPr>
              <a:t>Infection Control (bccdc.ca)</a:t>
            </a:r>
            <a:r>
              <a:rPr lang="en-CA" dirty="0"/>
              <a:t> </a:t>
            </a:r>
          </a:p>
          <a:p>
            <a:r>
              <a:rPr lang="en-CA" dirty="0"/>
              <a:t>for updated list of AGMP Medical Procedures</a:t>
            </a:r>
          </a:p>
        </p:txBody>
      </p:sp>
    </p:spTree>
    <p:extLst>
      <p:ext uri="{BB962C8B-B14F-4D97-AF65-F5344CB8AC3E}">
        <p14:creationId xmlns:p14="http://schemas.microsoft.com/office/powerpoint/2010/main" val="3392603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ame PowerPoint  Template" id="{4D7BC9D2-EE63-4A2F-8394-97C9037930CB}" vid="{247CC8A3-1567-4924-A4F2-91542188F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BDCCB098D6C45928920FFF148ACAA" ma:contentTypeVersion="6" ma:contentTypeDescription="Create a new document." ma:contentTypeScope="" ma:versionID="18e81fc5cf7f5804b215baf4e566f9a5">
  <xsd:schema xmlns:xsd="http://www.w3.org/2001/XMLSchema" xmlns:xs="http://www.w3.org/2001/XMLSchema" xmlns:p="http://schemas.microsoft.com/office/2006/metadata/properties" xmlns:ns2="cd82722e-1014-46ce-ac21-0aeb46effa3c" xmlns:ns3="7907729a-1386-435e-a5ba-241204e7157a" targetNamespace="http://schemas.microsoft.com/office/2006/metadata/properties" ma:root="true" ma:fieldsID="f8473ef8b3c1e599662c2e5acfa6dd2b" ns2:_="" ns3:_="">
    <xsd:import namespace="cd82722e-1014-46ce-ac21-0aeb46effa3c"/>
    <xsd:import namespace="7907729a-1386-435e-a5ba-241204e715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2722e-1014-46ce-ac21-0aeb46eff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7729a-1386-435e-a5ba-241204e715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4BECDC-BFB5-4B7B-8D89-9B6FBA246482}">
  <ds:schemaRefs>
    <ds:schemaRef ds:uri="http://schemas.microsoft.com/sharepoint/v3/contenttype/forms"/>
  </ds:schemaRefs>
</ds:datastoreItem>
</file>

<file path=customXml/itemProps2.xml><?xml version="1.0" encoding="utf-8"?>
<ds:datastoreItem xmlns:ds="http://schemas.openxmlformats.org/officeDocument/2006/customXml" ds:itemID="{41DABDB6-8F9C-41E2-8E1F-10CF55248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2722e-1014-46ce-ac21-0aeb46effa3c"/>
    <ds:schemaRef ds:uri="7907729a-1386-435e-a5ba-241204e71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DFE96B-F545-4287-8BBF-6EFE11549D82}">
  <ds:schemaRefs>
    <ds:schemaRef ds:uri="http://purl.org/dc/terms/"/>
    <ds:schemaRef ds:uri="7907729a-1386-435e-a5ba-241204e7157a"/>
    <ds:schemaRef ds:uri="http://purl.org/dc/elements/1.1/"/>
    <ds:schemaRef ds:uri="http://schemas.microsoft.com/office/2006/documentManagement/types"/>
    <ds:schemaRef ds:uri="http://schemas.microsoft.com/office/infopath/2007/PartnerControls"/>
    <ds:schemaRef ds:uri="cd82722e-1014-46ce-ac21-0aeb46effa3c"/>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4461</TotalTime>
  <Words>1658</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Montserrat</vt:lpstr>
      <vt:lpstr>Montserrat Light</vt:lpstr>
      <vt:lpstr>Verdana</vt:lpstr>
      <vt:lpstr>Office Theme</vt:lpstr>
      <vt:lpstr>Agency  Health Care Providers IPAC Onboarding  </vt:lpstr>
      <vt:lpstr>OBJECTIVE   </vt:lpstr>
      <vt:lpstr>Infection Prevention &amp; Control Manual</vt:lpstr>
      <vt:lpstr>Point of Care Risk Assessment(PCRA)</vt:lpstr>
      <vt:lpstr>The 4 Moments for Hand Hygiene </vt:lpstr>
      <vt:lpstr>Methods of Hand Hygiene </vt:lpstr>
      <vt:lpstr>Cleaning &amp; Disinfection </vt:lpstr>
      <vt:lpstr>Additional Precautions</vt:lpstr>
      <vt:lpstr>Aerosol Generating Medical Procedures</vt:lpstr>
      <vt:lpstr>PowerPoint Presentation</vt:lpstr>
      <vt:lpstr>ARO Screening</vt:lpstr>
      <vt:lpstr>Special Indicators on Meditech</vt:lpstr>
    </vt:vector>
  </TitlesOfParts>
  <Company>BC Clinical and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Health Care Provider Orientation PowerPoint</dc:title>
  <dc:creator>Kay, Carol</dc:creator>
  <cp:keywords>Agency Health Care Providers; IPAC Onboarding; Infection Prevention and Control; Interior Health; Hand Hygiene; 4 Moments of Hand Hygiene; Alcohol Based Hand Rub; ABHR; Soap and Water; Cleaning; Disinfection; Wet Contact Time; Air Drying; PPE Donning; PPE Doffing; ARO Screening; Special Indicators; Meditech</cp:keywords>
  <cp:lastModifiedBy>Calder, Candace [IH]</cp:lastModifiedBy>
  <cp:revision>123</cp:revision>
  <dcterms:created xsi:type="dcterms:W3CDTF">2023-01-05T16:54:10Z</dcterms:created>
  <dcterms:modified xsi:type="dcterms:W3CDTF">2025-05-16T21:34:05Z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0x010100DEEBDCCB098D6C45928920FFF148ACAA</vt:lpwstr>
  </property>
  <property fmtid="{D5CDD505-2E9C-101B-9397-08002B2CF9AE}" pid="3" name="MediaServiceImageTags">
    <vt:lpwstr/>
  </property>
  <property fmtid="{D5CDD505-2E9C-101B-9397-08002B2CF9AE}" pid="4" name="_ExtendedDescription">
    <vt:lpwstr/>
  </property>
  <property fmtid="{D5CDD505-2E9C-101B-9397-08002B2CF9AE}" pid="5" name="lcf76f155ced4ddcb4097134ff3c332f">
    <vt:lpwstr/>
  </property>
  <property fmtid="{D5CDD505-2E9C-101B-9397-08002B2CF9AE}" pid="6" name="Site">
    <vt:lpwstr>1;#IHA|b3c02795-a577-40a5-a418-8c15ed0f9430</vt:lpwstr>
  </property>
  <property fmtid="{D5CDD505-2E9C-101B-9397-08002B2CF9AE}" pid="7" name="FormsLibrary">
    <vt:bool>true</vt:bool>
  </property>
  <property fmtid="{D5CDD505-2E9C-101B-9397-08002B2CF9AE}" pid="8" name="Preview Image URL">
    <vt:lpwstr>, </vt:lpwstr>
  </property>
  <property fmtid="{D5CDD505-2E9C-101B-9397-08002B2CF9AE}" pid="9" name="FoD">
    <vt:bool>false</vt:bool>
  </property>
  <property fmtid="{D5CDD505-2E9C-101B-9397-08002B2CF9AE}" pid="10" name="1:1">
    <vt:bool>false</vt:bool>
  </property>
  <property fmtid="{D5CDD505-2E9C-101B-9397-08002B2CF9AE}" pid="11" name="EMR (Pathways)">
    <vt:bool>false</vt:bool>
  </property>
  <property fmtid="{D5CDD505-2E9C-101B-9397-08002B2CF9AE}" pid="12" name="Fillable PPO">
    <vt:bool>false</vt:bool>
  </property>
  <property fmtid="{D5CDD505-2E9C-101B-9397-08002B2CF9AE}" pid="13" name="Form Title">
    <vt:lpwstr>IH Powerpoint Template</vt:lpwstr>
  </property>
  <property fmtid="{D5CDD505-2E9C-101B-9397-08002B2CF9AE}" pid="14" name="Sponsor">
    <vt:lpwstr>15369;#Taylor, Jeffrey [IH]</vt:lpwstr>
  </property>
  <property fmtid="{D5CDD505-2E9C-101B-9397-08002B2CF9AE}" pid="15" name="(New) EMR">
    <vt:bool>false</vt:bool>
  </property>
  <property fmtid="{D5CDD505-2E9C-101B-9397-08002B2CF9AE}" pid="16" name="Public Web">
    <vt:bool>false</vt:bool>
  </property>
  <property fmtid="{D5CDD505-2E9C-101B-9397-08002B2CF9AE}" pid="17" name="Public Web URL">
    <vt:lpwstr>, </vt:lpwstr>
  </property>
  <property fmtid="{D5CDD505-2E9C-101B-9397-08002B2CF9AE}" pid="18" name="RoyalPrinters">
    <vt:bool>false</vt:bool>
  </property>
  <property fmtid="{D5CDD505-2E9C-101B-9397-08002B2CF9AE}" pid="19" name="Doc Type">
    <vt:lpwstr>Template</vt:lpwstr>
  </property>
  <property fmtid="{D5CDD505-2E9C-101B-9397-08002B2CF9AE}" pid="20" name="Lead Developer">
    <vt:lpwstr>10508;#Butler, Robyn [IH]</vt:lpwstr>
  </property>
  <property fmtid="{D5CDD505-2E9C-101B-9397-08002B2CF9AE}" pid="21" name="FileSharedHA">
    <vt:bool>false</vt:bool>
  </property>
  <property fmtid="{D5CDD505-2E9C-101B-9397-08002B2CF9AE}" pid="22" name="ReviewDate">
    <vt:filetime>2023-08-01T07:00:00Z</vt:filetime>
  </property>
  <property fmtid="{D5CDD505-2E9C-101B-9397-08002B2CF9AE}" pid="23" name="Related Info">
    <vt:lpwstr>, </vt:lpwstr>
  </property>
  <property fmtid="{D5CDD505-2E9C-101B-9397-08002B2CF9AE}" pid="24" name="Forms Library URL">
    <vt:bool>false</vt:bool>
  </property>
  <property fmtid="{D5CDD505-2E9C-101B-9397-08002B2CF9AE}" pid="25" name="TaxCatchAll">
    <vt:lpwstr>1;#</vt:lpwstr>
  </property>
  <property fmtid="{D5CDD505-2E9C-101B-9397-08002B2CF9AE}" pid="26" name="b3489c440f48484791dbd64cbd554c69">
    <vt:lpwstr>IHA|b3c02795-a577-40a5-a418-8c15ed0f9430</vt:lpwstr>
  </property>
  <property fmtid="{D5CDD505-2E9C-101B-9397-08002B2CF9AE}" pid="27" name="Approval Date">
    <vt:filetime>2023-08-22T07:00:00Z</vt:filetime>
  </property>
  <property fmtid="{D5CDD505-2E9C-101B-9397-08002B2CF9AE}" pid="28" name="MEDITECH (Electronic) Version Available?">
    <vt:bool>false</vt:bool>
  </property>
  <property fmtid="{D5CDD505-2E9C-101B-9397-08002B2CF9AE}" pid="29" name="Department Name">
    <vt:lpwstr>Communications</vt:lpwstr>
  </property>
  <property fmtid="{D5CDD505-2E9C-101B-9397-08002B2CF9AE}" pid="30" name="Part of the Permanent Health Record?">
    <vt:bool>false</vt:bool>
  </property>
  <property fmtid="{D5CDD505-2E9C-101B-9397-08002B2CF9AE}" pid="31" name="xd_ProgID">
    <vt:lpwstr/>
  </property>
  <property fmtid="{D5CDD505-2E9C-101B-9397-08002B2CF9AE}" pid="32" name="ComplianceAssetId">
    <vt:lpwstr/>
  </property>
  <property fmtid="{D5CDD505-2E9C-101B-9397-08002B2CF9AE}" pid="33" name="TemplateUrl">
    <vt:lpwstr/>
  </property>
  <property fmtid="{D5CDD505-2E9C-101B-9397-08002B2CF9AE}" pid="34" name="xd_Signature">
    <vt:bool>false</vt:bool>
  </property>
  <property fmtid="{D5CDD505-2E9C-101B-9397-08002B2CF9AE}" pid="35" name="TriggerFlowInfo">
    <vt:lpwstr/>
  </property>
</Properties>
</file>