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86" r:id="rId4"/>
    <p:sldId id="761" r:id="rId5"/>
    <p:sldId id="763" r:id="rId6"/>
    <p:sldId id="260" r:id="rId7"/>
    <p:sldId id="277" r:id="rId8"/>
    <p:sldId id="276" r:id="rId9"/>
    <p:sldId id="269" r:id="rId10"/>
    <p:sldId id="274" r:id="rId11"/>
    <p:sldId id="284" r:id="rId12"/>
    <p:sldId id="285" r:id="rId13"/>
    <p:sldId id="270" r:id="rId14"/>
    <p:sldId id="283" r:id="rId15"/>
    <p:sldId id="271" r:id="rId16"/>
    <p:sldId id="272" r:id="rId17"/>
    <p:sldId id="273" r:id="rId18"/>
    <p:sldId id="275" r:id="rId19"/>
    <p:sldId id="265" r:id="rId20"/>
    <p:sldId id="258" r:id="rId21"/>
    <p:sldId id="279" r:id="rId22"/>
    <p:sldId id="257" r:id="rId23"/>
    <p:sldId id="262" r:id="rId24"/>
    <p:sldId id="266" r:id="rId25"/>
    <p:sldId id="268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21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_war\Documents\CARST\TAOR\100%20RTKC%20Data%20Report\list%20of%20communities%201-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Percent of homes above 200 </a:t>
            </a:r>
            <a:r>
              <a:rPr lang="en-US" dirty="0" err="1"/>
              <a:t>Bq</a:t>
            </a:r>
            <a:r>
              <a:rPr lang="en-US" dirty="0"/>
              <a:t>/m3</a:t>
            </a:r>
          </a:p>
        </c:rich>
      </c:tx>
      <c:layout>
        <c:manualLayout>
          <c:xMode val="edge"/>
          <c:yMode val="edge"/>
          <c:x val="0.3314594721040082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'BC Communities'!$B$1</c:f>
              <c:strCache>
                <c:ptCount val="1"/>
                <c:pt idx="0">
                  <c:v>Percent of homes above 200 Bq/m3</c:v>
                </c:pt>
              </c:strCache>
            </c:strRef>
          </c:tx>
          <c:spPr>
            <a:solidFill>
              <a:srgbClr val="CC0000"/>
            </a:solidFill>
            <a:ln>
              <a:noFill/>
            </a:ln>
            <a:effectLst/>
          </c:spPr>
          <c:invertIfNegative val="0"/>
          <c:dPt>
            <c:idx val="24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210-4379-B33A-1E248D887DE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'BC Communities'!$A$2:$A$28</c:f>
              <c:strCache>
                <c:ptCount val="27"/>
                <c:pt idx="0">
                  <c:v>Mission</c:v>
                </c:pt>
                <c:pt idx="1">
                  <c:v>Abbotsford</c:v>
                </c:pt>
                <c:pt idx="2">
                  <c:v>Coquitlam</c:v>
                </c:pt>
                <c:pt idx="3">
                  <c:v>Salt Spring Island</c:v>
                </c:pt>
                <c:pt idx="4">
                  <c:v>Chilliwack</c:v>
                </c:pt>
                <c:pt idx="5">
                  <c:v>Harrison and Kent</c:v>
                </c:pt>
                <c:pt idx="6">
                  <c:v>Valemount</c:v>
                </c:pt>
                <c:pt idx="7">
                  <c:v>Sicamous</c:v>
                </c:pt>
                <c:pt idx="8">
                  <c:v>Hope</c:v>
                </c:pt>
                <c:pt idx="9">
                  <c:v>Salmon Arm &amp; Shuswap </c:v>
                </c:pt>
                <c:pt idx="10">
                  <c:v>McBride</c:v>
                </c:pt>
                <c:pt idx="11">
                  <c:v>Westbank First Nation</c:v>
                </c:pt>
                <c:pt idx="12">
                  <c:v>Golden</c:v>
                </c:pt>
                <c:pt idx="13">
                  <c:v>Kelowna</c:v>
                </c:pt>
                <c:pt idx="14">
                  <c:v>Cultus Lake</c:v>
                </c:pt>
                <c:pt idx="15">
                  <c:v>Prince George</c:v>
                </c:pt>
                <c:pt idx="16">
                  <c:v>Vernon</c:v>
                </c:pt>
                <c:pt idx="17">
                  <c:v>Summerland</c:v>
                </c:pt>
                <c:pt idx="18">
                  <c:v>West Kelowna</c:v>
                </c:pt>
                <c:pt idx="19">
                  <c:v>Peachland</c:v>
                </c:pt>
                <c:pt idx="20">
                  <c:v>Revelstoke</c:v>
                </c:pt>
                <c:pt idx="21">
                  <c:v>Grand Forks</c:v>
                </c:pt>
                <c:pt idx="22">
                  <c:v>Lake Country</c:v>
                </c:pt>
                <c:pt idx="23">
                  <c:v>Clearwater and Surrounding Area</c:v>
                </c:pt>
                <c:pt idx="24">
                  <c:v>Castlegar</c:v>
                </c:pt>
                <c:pt idx="25">
                  <c:v>Kimberly</c:v>
                </c:pt>
                <c:pt idx="26">
                  <c:v>Barrier</c:v>
                </c:pt>
              </c:strCache>
            </c:strRef>
          </c:cat>
          <c:val>
            <c:numRef>
              <c:f>'BC Communities'!$B$2:$B$28</c:f>
              <c:numCache>
                <c:formatCode>0%</c:formatCode>
                <c:ptCount val="27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0.1</c:v>
                </c:pt>
                <c:pt idx="7">
                  <c:v>0.11</c:v>
                </c:pt>
                <c:pt idx="8">
                  <c:v>0.13</c:v>
                </c:pt>
                <c:pt idx="9">
                  <c:v>0.16</c:v>
                </c:pt>
                <c:pt idx="10">
                  <c:v>0.17</c:v>
                </c:pt>
                <c:pt idx="11">
                  <c:v>0.19</c:v>
                </c:pt>
                <c:pt idx="12">
                  <c:v>0.2</c:v>
                </c:pt>
                <c:pt idx="13">
                  <c:v>0.22</c:v>
                </c:pt>
                <c:pt idx="14">
                  <c:v>0.22</c:v>
                </c:pt>
                <c:pt idx="15">
                  <c:v>0.28999999999999998</c:v>
                </c:pt>
                <c:pt idx="16">
                  <c:v>0.37</c:v>
                </c:pt>
                <c:pt idx="17">
                  <c:v>0.38</c:v>
                </c:pt>
                <c:pt idx="18">
                  <c:v>0.38</c:v>
                </c:pt>
                <c:pt idx="19">
                  <c:v>0.41</c:v>
                </c:pt>
                <c:pt idx="20">
                  <c:v>0.46</c:v>
                </c:pt>
                <c:pt idx="21">
                  <c:v>0.48</c:v>
                </c:pt>
                <c:pt idx="22">
                  <c:v>0.51</c:v>
                </c:pt>
                <c:pt idx="23">
                  <c:v>0.56999999999999995</c:v>
                </c:pt>
                <c:pt idx="24">
                  <c:v>0.59</c:v>
                </c:pt>
                <c:pt idx="25">
                  <c:v>0.59</c:v>
                </c:pt>
                <c:pt idx="26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10-4379-B33A-1E248D887DE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43323696"/>
        <c:axId val="543324656"/>
      </c:barChart>
      <c:catAx>
        <c:axId val="543323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324656"/>
        <c:crosses val="autoZero"/>
        <c:auto val="1"/>
        <c:lblAlgn val="ctr"/>
        <c:lblOffset val="100"/>
        <c:noMultiLvlLbl val="0"/>
      </c:catAx>
      <c:valAx>
        <c:axId val="543324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3323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389AC-9E4F-4A9B-8DD9-024CFB90A975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084EB-053B-4BC7-8BAF-46E1941D35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636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590032-ACD4-4C73-BF36-63CDDA1DBF69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36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6FA5B-9383-BEDF-3CC5-1C528CBF7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B8E8C-00C4-678A-C442-024C91D2C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CDE83-C41C-10BC-188B-1F1636733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F2C4F-E0F7-EB5F-1F9D-76241A03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3E407-5CB9-6A2E-023A-7322A0914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5499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D3BB-4EFA-897F-63E3-2A4887099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C83E2-DD93-396C-E646-64C61D3F3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940590-ED4D-FB3F-6F87-62573AE01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52927E-026F-26FB-867B-996C9FFF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2810B-C08A-27FE-EF2F-8EB05905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843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52D547-C533-8442-0A22-AC5BAB733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7BEE7F-ABC1-0878-05F7-CB18FAECA0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22BAB-B869-110A-29DA-A340C1F8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6B3CA-002B-80AC-CBE9-8AD0F31B3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3FEFF-7308-7D46-C8CB-E4D0E1F3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99194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9457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94193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35586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02399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19548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41785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423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5506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DBE8A-2E1D-4771-0419-ABABE039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83276-C9CB-76DF-C61E-B591567D9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C6468-3BDA-6E2C-6E4B-DCD21C5ED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B71550-CC74-8421-C672-DBF22A45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6DED4-6D6E-0093-D058-85D767F4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358493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6874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7652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9488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20BCB-95FE-B4FE-5561-CF1BAF70F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0EA48-0AFE-E508-ACDD-66743E3AE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4EBB05-B973-3DB6-2FF7-08BD493C6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BE419-48C8-68E8-129E-15A20DCB2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748C8-45C1-7EB2-8F4B-04E9185D0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231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96099-C1C6-2905-94E6-EDDF85D5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0258C-4E36-99E2-9E2C-3CC9076CA4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66490-7484-57C7-B932-C48C772B9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C87AC-9423-919D-6EC3-E73DADE47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7AE0D-6A68-9FB1-5F08-B2C6CE0DC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0BBA8-0E9B-BF96-5445-2E61C5D0B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48501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C668E-80B4-58C8-1BF1-385BCC52E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5A2D5-F38C-8D26-7701-D4713C676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D7893-F50C-5DEC-2497-CE1892D00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1F0C51-9FA9-A10C-12D7-7ABAED495E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A6A45D-0283-48E4-E066-932D3A065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5465E0-E768-93F5-2127-D93301B5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4AC1E-DCED-21D3-5427-FD4CF60D9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40335-92D8-4D82-E611-DE49E26A9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45161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FE08B-7E8F-0704-6585-DFAC95C92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07B65B-C6F7-5199-ACC0-60C647D95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33FD48-5B15-0D16-9407-0591523B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ECFD01-6DAB-9F9F-05F7-F9C50CA4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77922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E39245-649C-AC82-6B44-75B0DE05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084929-40FF-31AA-65E1-BFE9279B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24B80-7BBB-742B-B12F-BDD65EBCF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598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DCFDA-9514-0231-9727-41B605E1D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CA956-1534-3EBA-BA93-19D1335BC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39591F-569C-54FA-442F-9239A7955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6F26EF-3FAE-A972-DF7F-0F40C122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9D93A-E35E-314A-4B0D-2D48C79E6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CA705-7E1E-B045-ABB5-1B216E0E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493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6832B-7473-83E7-F386-014015B13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1F5AB4-51BB-E9B9-B811-C175B6AE8E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043E5E-7CBC-CD28-DD37-40319C188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06D601-92CC-EAB5-7273-50BD477A1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D81A0-4ED4-EBF1-772B-044CE57F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969494-1F0D-5C5B-FDE4-7826745B8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459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02068C-001D-BF2B-3BB9-FFA90DFD0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E4900-258C-DC72-2F9F-F14DDC89F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FEFB3-89D0-B5D9-08F4-54A4C9399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18664-5784-4DEB-B75A-89ECD33D0D5F}" type="datetimeFigureOut">
              <a:rPr lang="en-CA" smtClean="0"/>
              <a:t>2023-11-27</a:t>
            </a:fld>
            <a:endParaRPr lang="en-C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3AED6-3364-6EF7-14B3-A365D9C9C1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69F780-417F-BD7B-55D2-6707066AB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24306-B2D8-4D16-83EE-8A982C555541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0014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02C6C-100F-4C56-87C6-2B97B71BF053}" type="datetimeFigureOut">
              <a:rPr lang="en-CA" smtClean="0"/>
              <a:t>2023-11-27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F5E0B-C84A-4944-894A-AF9E5CE9CD7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029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10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Daniel.Tse@interiorhealth.ca" TargetMode="External"/><Relationship Id="rId3" Type="http://schemas.openxmlformats.org/officeDocument/2006/relationships/hyperlink" Target="https://www.interiorhealth.ca/health-and-wellness/environmental-health-and-hazards/radon-gas" TargetMode="External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10.wdp"/><Relationship Id="rId5" Type="http://schemas.openxmlformats.org/officeDocument/2006/relationships/hyperlink" Target="https://www.carexcanada.ca/radon_in_schools/" TargetMode="External"/><Relationship Id="rId10" Type="http://schemas.openxmlformats.org/officeDocument/2006/relationships/image" Target="../media/image28.png"/><Relationship Id="rId4" Type="http://schemas.openxmlformats.org/officeDocument/2006/relationships/hyperlink" Target="https://takeactiononradon.ca/resources/school-resources/" TargetMode="External"/><Relationship Id="rId9" Type="http://schemas.openxmlformats.org/officeDocument/2006/relationships/hyperlink" Target="mailto:Greg.Baytalan@interiorhealth.ca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Daniel.Tse@interiorhealth.ca" TargetMode="External"/><Relationship Id="rId3" Type="http://schemas.openxmlformats.org/officeDocument/2006/relationships/image" Target="../media/image27.png"/><Relationship Id="rId7" Type="http://schemas.openxmlformats.org/officeDocument/2006/relationships/hyperlink" Target="mailto:Greg.Baytalan@interiorhealth.c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bclung.ca/radoncontes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colin@radonwest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DB31F2-1458-16C0-4BE0-6A37CC65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7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9CCAE-AB48-7DBE-8523-4D1669AC1C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5547" y="784745"/>
            <a:ext cx="4578824" cy="444234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n-CA" sz="4400" b="1" dirty="0">
                <a:latin typeface="Trebuchet MS" panose="020B0603020202020204" pitchFamily="34" charset="0"/>
              </a:rPr>
              <a:t>Get Schooled on Radon: </a:t>
            </a:r>
            <a:br>
              <a:rPr lang="en-CA" sz="4400" b="1" dirty="0">
                <a:latin typeface="Trebuchet MS" panose="020B0603020202020204" pitchFamily="34" charset="0"/>
              </a:rPr>
            </a:br>
            <a:r>
              <a:rPr lang="en-CA" sz="4400" b="1" dirty="0">
                <a:latin typeface="Trebuchet MS" panose="020B0603020202020204" pitchFamily="34" charset="0"/>
              </a:rPr>
              <a:t>The Silent Intruder in Our Classrooms!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B4B842-AC3A-18EF-6C8E-3A515C8B5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30131C-F842-6E6C-F16F-F5EE374B3A2E}"/>
              </a:ext>
            </a:extLst>
          </p:cNvPr>
          <p:cNvSpPr txBox="1"/>
          <p:nvPr/>
        </p:nvSpPr>
        <p:spPr>
          <a:xfrm>
            <a:off x="9027994" y="5738885"/>
            <a:ext cx="2876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Colin Dumais</a:t>
            </a:r>
          </a:p>
          <a:p>
            <a:r>
              <a:rPr lang="en-US" dirty="0">
                <a:latin typeface="Trebuchet MS" panose="020B0603020202020204" pitchFamily="34" charset="0"/>
              </a:rPr>
              <a:t>Radon West Ltd.</a:t>
            </a:r>
          </a:p>
          <a:p>
            <a:r>
              <a:rPr lang="en-US" dirty="0">
                <a:latin typeface="Trebuchet MS" panose="020B0603020202020204" pitchFamily="34" charset="0"/>
              </a:rPr>
              <a:t>November 20 and 27 2023</a:t>
            </a:r>
            <a:endParaRPr lang="en-CA" dirty="0">
              <a:latin typeface="Trebuchet MS" panose="020B0603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874CC8-92A2-013C-9B03-22F4C90865F8}"/>
              </a:ext>
            </a:extLst>
          </p:cNvPr>
          <p:cNvSpPr/>
          <p:nvPr/>
        </p:nvSpPr>
        <p:spPr>
          <a:xfrm rot="21279765">
            <a:off x="3539145" y="1864425"/>
            <a:ext cx="1365090" cy="42144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1473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7FC40-7241-0996-8A72-CB196C88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972"/>
            <a:ext cx="12301182" cy="68849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500B9-EC70-DD5B-5997-AAF857D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304" y="212764"/>
            <a:ext cx="4730086" cy="1204368"/>
          </a:xfrm>
        </p:spPr>
        <p:txBody>
          <a:bodyPr>
            <a:normAutofit/>
          </a:bodyPr>
          <a:lstStyle/>
          <a:p>
            <a:r>
              <a:rPr lang="en-US" b="1" dirty="0">
                <a:latin typeface="Trebuchet MS" panose="020B0603020202020204" pitchFamily="34" charset="0"/>
              </a:rPr>
              <a:t>L</a:t>
            </a:r>
            <a:r>
              <a:rPr lang="en-CA" sz="4900" b="1" dirty="0" err="1">
                <a:latin typeface="Trebuchet MS" panose="020B0603020202020204" pitchFamily="34" charset="0"/>
              </a:rPr>
              <a:t>ong</a:t>
            </a:r>
            <a:r>
              <a:rPr lang="en-CA" sz="4900" b="1" dirty="0">
                <a:latin typeface="Trebuchet MS" panose="020B0603020202020204" pitchFamily="34" charset="0"/>
              </a:rPr>
              <a:t>-Term</a:t>
            </a:r>
            <a:r>
              <a:rPr lang="en-CA" b="1" dirty="0">
                <a:latin typeface="Trebuchet MS" panose="020B0603020202020204" pitchFamily="34" charset="0"/>
              </a:rPr>
              <a:t> Test</a:t>
            </a:r>
            <a:endParaRPr lang="en-CA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2DF60F-9F1E-B9CB-A62C-FF1A725F3D7D}"/>
              </a:ext>
            </a:extLst>
          </p:cNvPr>
          <p:cNvSpPr txBox="1"/>
          <p:nvPr/>
        </p:nvSpPr>
        <p:spPr>
          <a:xfrm>
            <a:off x="6420541" y="1019256"/>
            <a:ext cx="55000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Reliable and accurate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Inexpensive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Analyzed by independent 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Ideal for long term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Indestructible and non-toxic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Gold standard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Holds up in court!</a:t>
            </a:r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20737C35-31AF-64A1-A85E-85282E516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92" b="68627" l="20682" r="79432">
                        <a14:backgroundMark x1="24886" y1="35465" x2="24886" y2="35465"/>
                        <a14:backgroundMark x1="24886" y1="41006" x2="24886" y2="41006"/>
                        <a14:backgroundMark x1="26136" y1="47911" x2="26136" y2="47911"/>
                        <a14:backgroundMark x1="25341" y1="54305" x2="25341" y2="54305"/>
                        <a14:backgroundMark x1="26136" y1="59847" x2="26136" y2="59847"/>
                        <a14:backgroundMark x1="26023" y1="57545" x2="26023" y2="57545"/>
                        <a14:backgroundMark x1="27727" y1="62575" x2="27727" y2="62575"/>
                        <a14:backgroundMark x1="25795" y1="53026" x2="25795" y2="53026"/>
                        <a14:backgroundMark x1="26364" y1="56436" x2="26364" y2="56436"/>
                        <a14:backgroundMark x1="26705" y1="59506" x2="26705" y2="59506"/>
                        <a14:backgroundMark x1="27955" y1="63171" x2="27955" y2="63171"/>
                        <a14:backgroundMark x1="28977" y1="63683" x2="28977" y2="63683"/>
                        <a14:backgroundMark x1="62500" y1="64621" x2="62500" y2="64621"/>
                        <a14:backgroundMark x1="56250" y1="65303" x2="56250" y2="65303"/>
                        <a14:backgroundMark x1="25682" y1="38875" x2="25682" y2="38875"/>
                        <a14:backgroundMark x1="25114" y1="37681" x2="25114" y2="37681"/>
                        <a14:backgroundMark x1="24886" y1="36829" x2="24886" y2="36829"/>
                        <a14:backgroundMark x1="26136" y1="60870" x2="26136" y2="60870"/>
                        <a14:backgroundMark x1="27045" y1="61381" x2="27045" y2="61381"/>
                        <a14:backgroundMark x1="25114" y1="56777" x2="25114" y2="56777"/>
                        <a14:backgroundMark x1="27727" y1="61552" x2="27727" y2="61552"/>
                        <a14:backgroundMark x1="27614" y1="60870" x2="27614" y2="60870"/>
                        <a14:backgroundMark x1="26591" y1="60358" x2="26591" y2="60358"/>
                      </a14:backgroundRemoval>
                    </a14:imgEffect>
                  </a14:imgLayer>
                </a14:imgProps>
              </a:ext>
            </a:extLst>
          </a:blip>
          <a:srcRect l="13883" t="21557" r="16093" b="28665"/>
          <a:stretch/>
        </p:blipFill>
        <p:spPr>
          <a:xfrm rot="16200000">
            <a:off x="2528302" y="1176801"/>
            <a:ext cx="3455247" cy="327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821271-A65C-075B-7995-FE47002FED68}"/>
              </a:ext>
            </a:extLst>
          </p:cNvPr>
          <p:cNvSpPr txBox="1"/>
          <p:nvPr/>
        </p:nvSpPr>
        <p:spPr>
          <a:xfrm>
            <a:off x="599504" y="1131754"/>
            <a:ext cx="16864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cap="none" spc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A+</a:t>
            </a:r>
            <a:endParaRPr lang="en-CA" sz="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7FDC77-DE04-6E39-1054-007EDA039F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35" t="15110" r="21895" b="19478"/>
          <a:stretch/>
        </p:blipFill>
        <p:spPr>
          <a:xfrm rot="16427030">
            <a:off x="1590847" y="3627544"/>
            <a:ext cx="2212262" cy="17800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7AAA53-4289-36BB-6E6A-8BD94B175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14881" y1="51927" x2="14881" y2="51927"/>
                        <a14:backgroundMark x1="15986" y1="48526" x2="15986" y2="48526"/>
                        <a14:backgroundMark x1="68963" y1="37302" x2="68963" y2="37302"/>
                        <a14:backgroundMark x1="17092" y1="46259" x2="17092" y2="46259"/>
                        <a14:backgroundMark x1="25340" y1="32086" x2="25340" y2="32086"/>
                        <a14:backgroundMark x1="33673" y1="32086" x2="33673" y2="32086"/>
                        <a14:backgroundMark x1="45833" y1="33673" x2="45833" y2="33673"/>
                        <a14:backgroundMark x1="52466" y1="35034" x2="52466" y2="35034"/>
                        <a14:backgroundMark x1="44388" y1="34921" x2="44388" y2="34921"/>
                        <a14:backgroundMark x1="39116" y1="33900" x2="39116" y2="33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62" t="26624" r="23515" b="28039"/>
          <a:stretch/>
        </p:blipFill>
        <p:spPr>
          <a:xfrm rot="16200000">
            <a:off x="2810398" y="5027203"/>
            <a:ext cx="2324911" cy="12746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552380-FE3B-3B21-C95A-C592ED2ED1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9977" r="29254" b="13834"/>
          <a:stretch/>
        </p:blipFill>
        <p:spPr>
          <a:xfrm rot="15895951">
            <a:off x="397713" y="4921320"/>
            <a:ext cx="1737213" cy="19229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95997C-4CCA-2662-801E-0A1D0F38D0B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543" y="1724207"/>
            <a:ext cx="2688414" cy="30849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DE57088-400B-55B2-84C7-1C29DB5815ED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86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7FC40-7241-0996-8A72-CB196C88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01182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500B9-EC70-DD5B-5997-AAF857D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150" y="453117"/>
            <a:ext cx="4873387" cy="120436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Consumer Grade E</a:t>
            </a:r>
            <a:r>
              <a:rPr lang="en-CA" b="1" dirty="0" err="1">
                <a:latin typeface="Trebuchet MS" panose="020B0603020202020204" pitchFamily="34" charset="0"/>
              </a:rPr>
              <a:t>lectronic</a:t>
            </a:r>
            <a:r>
              <a:rPr lang="en-CA" b="1" dirty="0">
                <a:latin typeface="Trebuchet MS" panose="020B0603020202020204" pitchFamily="34" charset="0"/>
              </a:rPr>
              <a:t> Monitors</a:t>
            </a:r>
            <a:endParaRPr lang="en-CA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D44CF9-0CCF-6A68-D475-559571780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8" b="97406" l="2351" r="955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8159" y="697436"/>
            <a:ext cx="2736375" cy="4307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D365B1-75E2-8A56-072C-6B7B6F599EA9}"/>
              </a:ext>
            </a:extLst>
          </p:cNvPr>
          <p:cNvSpPr txBox="1"/>
          <p:nvPr/>
        </p:nvSpPr>
        <p:spPr>
          <a:xfrm>
            <a:off x="6471322" y="1834114"/>
            <a:ext cx="5208349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Convenient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Easy and fun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Readings displayed on device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Ideal for investigating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8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Screening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301221-852F-CDBC-D42D-964B10A4D0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6591" y1="50128" x2="46591" y2="50128"/>
                        <a14:foregroundMark x1="42955" y1="48849" x2="42955" y2="48849"/>
                        <a14:foregroundMark x1="41818" y1="54561" x2="41818" y2="54561"/>
                        <a14:foregroundMark x1="32955" y1="33248" x2="32955" y2="33248"/>
                        <a14:foregroundMark x1="38864" y1="30861" x2="38864" y2="30861"/>
                        <a14:foregroundMark x1="48750" y1="32566" x2="48750" y2="32566"/>
                        <a14:foregroundMark x1="55114" y1="30946" x2="55114" y2="30946"/>
                        <a14:foregroundMark x1="60455" y1="33760" x2="60455" y2="33760"/>
                        <a14:foregroundMark x1="52614" y1="35550" x2="52614" y2="35550"/>
                        <a14:foregroundMark x1="38409" y1="35038" x2="38409" y2="35038"/>
                        <a14:foregroundMark x1="51364" y1="34697" x2="51364" y2="34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62" y="3428999"/>
            <a:ext cx="2887321" cy="38486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CF9643-282E-2E97-A7AA-44E9EFC77F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58" b="933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4807">
            <a:off x="3188383" y="4751523"/>
            <a:ext cx="1958363" cy="26104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1F176C-4CD4-9120-25AE-4566D5C2DA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4" b="89940" l="5682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7" y="453117"/>
            <a:ext cx="2593461" cy="345696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E2F9847-1219-D7CF-2D8F-532EC2CE7B26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159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7FC40-7241-0996-8A72-CB196C88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1415"/>
            <a:ext cx="12192000" cy="69194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500B9-EC70-DD5B-5997-AAF857D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68" y="154343"/>
            <a:ext cx="5166815" cy="1325563"/>
          </a:xfrm>
        </p:spPr>
        <p:txBody>
          <a:bodyPr/>
          <a:lstStyle/>
          <a:p>
            <a:r>
              <a:rPr lang="en-CA" b="1" dirty="0">
                <a:latin typeface="Trebuchet MS" panose="020B0603020202020204" pitchFamily="34" charset="0"/>
              </a:rPr>
              <a:t>The Right Location </a:t>
            </a:r>
            <a:endParaRPr lang="en-CA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76CB0B-5DE0-0C50-AA50-2DEF203B440E}"/>
              </a:ext>
            </a:extLst>
          </p:cNvPr>
          <p:cNvGrpSpPr/>
          <p:nvPr/>
        </p:nvGrpSpPr>
        <p:grpSpPr>
          <a:xfrm>
            <a:off x="604045" y="1400632"/>
            <a:ext cx="4459144" cy="5224555"/>
            <a:chOff x="5745708" y="2801732"/>
            <a:chExt cx="4401402" cy="3827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7CA50F-BE55-D0E5-D5CF-2249C63A2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0" t="7089" r="-420" b="5957"/>
            <a:stretch/>
          </p:blipFill>
          <p:spPr>
            <a:xfrm>
              <a:off x="5745708" y="2801732"/>
              <a:ext cx="4401402" cy="3827169"/>
            </a:xfrm>
            <a:prstGeom prst="rect">
              <a:avLst/>
            </a:prstGeom>
          </p:spPr>
        </p:pic>
        <p:sp>
          <p:nvSpPr>
            <p:cNvPr id="7" name="Star: 6 Points 6">
              <a:extLst>
                <a:ext uri="{FF2B5EF4-FFF2-40B4-BE49-F238E27FC236}">
                  <a16:creationId xmlns:a16="http://schemas.microsoft.com/office/drawing/2014/main" id="{6B445356-C1F1-34CF-FB57-273E2D40D865}"/>
                </a:ext>
              </a:extLst>
            </p:cNvPr>
            <p:cNvSpPr/>
            <p:nvPr/>
          </p:nvSpPr>
          <p:spPr>
            <a:xfrm>
              <a:off x="8826654" y="4914148"/>
              <a:ext cx="109182" cy="102358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88C218-0B8D-1B74-A280-2B62BA411592}"/>
              </a:ext>
            </a:extLst>
          </p:cNvPr>
          <p:cNvSpPr txBox="1">
            <a:spLocks/>
          </p:cNvSpPr>
          <p:nvPr/>
        </p:nvSpPr>
        <p:spPr>
          <a:xfrm>
            <a:off x="6185847" y="1557670"/>
            <a:ext cx="5653586" cy="4307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rebuchet MS" panose="020B060302020202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9EA49A-CC00-480B-C9A3-37EC3A633D11}"/>
              </a:ext>
            </a:extLst>
          </p:cNvPr>
          <p:cNvSpPr txBox="1"/>
          <p:nvPr/>
        </p:nvSpPr>
        <p:spPr>
          <a:xfrm>
            <a:off x="8528144" y="154343"/>
            <a:ext cx="11856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cap="none" spc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A+</a:t>
            </a:r>
            <a:endParaRPr lang="en-CA" sz="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8F7623-4798-5BD7-5BEB-20E8D06536BB}"/>
              </a:ext>
            </a:extLst>
          </p:cNvPr>
          <p:cNvSpPr txBox="1"/>
          <p:nvPr/>
        </p:nvSpPr>
        <p:spPr>
          <a:xfrm>
            <a:off x="5667233" y="992876"/>
            <a:ext cx="61722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Lowest level rooms of the building that that is occupied at least 4 hours/day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Breathing zone (</a:t>
            </a:r>
            <a:r>
              <a:rPr lang="en-US" dirty="0">
                <a:latin typeface="Trebuchet MS" panose="020B0603020202020204" pitchFamily="34" charset="0"/>
              </a:rPr>
              <a:t>0.5 - 2m/1.5 - 6.5ft above floor)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Away from exterior walls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Place on a flat surface like a </a:t>
            </a:r>
            <a:r>
              <a:rPr lang="en-US" sz="2400" dirty="0" err="1">
                <a:latin typeface="Trebuchet MS" panose="020B0603020202020204" pitchFamily="34" charset="0"/>
              </a:rPr>
              <a:t>desk,table</a:t>
            </a:r>
            <a:r>
              <a:rPr lang="en-US" sz="2400" dirty="0">
                <a:latin typeface="Trebuchet MS" panose="020B0603020202020204" pitchFamily="34" charset="0"/>
              </a:rPr>
              <a:t> or shelf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Or hang from the ceiling or on an interior wall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rebuchet MS" panose="020B0603020202020204" pitchFamily="34" charset="0"/>
              </a:rPr>
              <a:t>Keep in mind words that often describe kids include “curious” and “mischievous”!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0E087C-8A76-174F-696C-F4E11A2CFFA2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2833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7FC40-7241-0996-8A72-CB196C88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910" y="1"/>
            <a:ext cx="1222591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500B9-EC70-DD5B-5997-AAF857D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586" y="95534"/>
            <a:ext cx="5572987" cy="1325563"/>
          </a:xfrm>
        </p:spPr>
        <p:txBody>
          <a:bodyPr/>
          <a:lstStyle/>
          <a:p>
            <a:r>
              <a:rPr lang="en-CA" b="1" dirty="0">
                <a:latin typeface="Trebuchet MS" panose="020B0603020202020204" pitchFamily="34" charset="0"/>
              </a:rPr>
              <a:t>The Wrong Location </a:t>
            </a:r>
            <a:endParaRPr lang="en-CA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C76CB0B-5DE0-0C50-AA50-2DEF203B440E}"/>
              </a:ext>
            </a:extLst>
          </p:cNvPr>
          <p:cNvGrpSpPr/>
          <p:nvPr/>
        </p:nvGrpSpPr>
        <p:grpSpPr>
          <a:xfrm>
            <a:off x="6907623" y="1055105"/>
            <a:ext cx="4697107" cy="5493517"/>
            <a:chOff x="5745708" y="2801732"/>
            <a:chExt cx="4401402" cy="3827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7CA50F-BE55-D0E5-D5CF-2249C63A2F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0" t="7089" r="-420" b="5957"/>
            <a:stretch/>
          </p:blipFill>
          <p:spPr>
            <a:xfrm>
              <a:off x="5745708" y="2801732"/>
              <a:ext cx="4401402" cy="3827169"/>
            </a:xfrm>
            <a:prstGeom prst="rect">
              <a:avLst/>
            </a:prstGeom>
          </p:spPr>
        </p:pic>
        <p:sp>
          <p:nvSpPr>
            <p:cNvPr id="7" name="Star: 6 Points 6">
              <a:extLst>
                <a:ext uri="{FF2B5EF4-FFF2-40B4-BE49-F238E27FC236}">
                  <a16:creationId xmlns:a16="http://schemas.microsoft.com/office/drawing/2014/main" id="{6B445356-C1F1-34CF-FB57-273E2D40D865}"/>
                </a:ext>
              </a:extLst>
            </p:cNvPr>
            <p:cNvSpPr/>
            <p:nvPr/>
          </p:nvSpPr>
          <p:spPr>
            <a:xfrm>
              <a:off x="7779678" y="5019164"/>
              <a:ext cx="109182" cy="102358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88C218-0B8D-1B74-A280-2B62BA411592}"/>
              </a:ext>
            </a:extLst>
          </p:cNvPr>
          <p:cNvSpPr txBox="1">
            <a:spLocks/>
          </p:cNvSpPr>
          <p:nvPr/>
        </p:nvSpPr>
        <p:spPr>
          <a:xfrm>
            <a:off x="587270" y="1189133"/>
            <a:ext cx="5542640" cy="5573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CA" sz="2400" dirty="0">
                <a:latin typeface="Trebuchet MS" panose="020B0603020202020204" pitchFamily="34" charset="0"/>
              </a:rPr>
              <a:t>In a kitchen, bathroom, mechanical room, closet, or unfinished areas </a:t>
            </a:r>
          </a:p>
          <a:p>
            <a:pPr marL="342900" indent="-342900"/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/>
            <a:r>
              <a:rPr lang="en-CA" sz="2400" dirty="0">
                <a:latin typeface="Trebuchet MS" panose="020B0603020202020204" pitchFamily="34" charset="0"/>
              </a:rPr>
              <a:t>On an exterior wall</a:t>
            </a:r>
          </a:p>
          <a:p>
            <a:pPr marL="342900" indent="-342900"/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/>
            <a:r>
              <a:rPr lang="en-CA" sz="2400" dirty="0">
                <a:latin typeface="Trebuchet MS" panose="020B0603020202020204" pitchFamily="34" charset="0"/>
              </a:rPr>
              <a:t>On or near air vents</a:t>
            </a:r>
          </a:p>
          <a:p>
            <a:pPr marL="342900" indent="-342900"/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/>
            <a:r>
              <a:rPr lang="en-CA" sz="2400" dirty="0">
                <a:latin typeface="Trebuchet MS" panose="020B0603020202020204" pitchFamily="34" charset="0"/>
              </a:rPr>
              <a:t>On or near exterior windows or doors (drafts)</a:t>
            </a:r>
          </a:p>
          <a:p>
            <a:pPr marL="342900" indent="-342900"/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/>
            <a:r>
              <a:rPr lang="en-CA" sz="2400" dirty="0">
                <a:latin typeface="Trebuchet MS" panose="020B0603020202020204" pitchFamily="34" charset="0"/>
              </a:rPr>
              <a:t>On or near heat sources</a:t>
            </a:r>
          </a:p>
          <a:p>
            <a:pPr marL="342900" indent="-342900"/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/>
            <a:r>
              <a:rPr lang="en-CA" sz="2400" dirty="0">
                <a:latin typeface="Trebuchet MS" panose="020B0603020202020204" pitchFamily="34" charset="0"/>
              </a:rPr>
              <a:t>On or near electronics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EF6BD8-7C57-C971-57CC-968072960D06}"/>
              </a:ext>
            </a:extLst>
          </p:cNvPr>
          <p:cNvSpPr txBox="1"/>
          <p:nvPr/>
        </p:nvSpPr>
        <p:spPr>
          <a:xfrm>
            <a:off x="2548224" y="285664"/>
            <a:ext cx="13602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cap="none" spc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Fail</a:t>
            </a:r>
            <a:endParaRPr lang="en-CA" sz="800" b="0" cap="none" spc="0" dirty="0">
              <a:ln w="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FD7EF9-6977-FE8E-E326-59FCB4EF9094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25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7FC40-7241-0996-8A72-CB196C88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500B9-EC70-DD5B-5997-AAF857D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04" y="66509"/>
            <a:ext cx="5535304" cy="1325563"/>
          </a:xfrm>
        </p:spPr>
        <p:txBody>
          <a:bodyPr/>
          <a:lstStyle/>
          <a:p>
            <a:r>
              <a:rPr lang="en-CA" b="1" dirty="0">
                <a:latin typeface="Trebuchet MS" panose="020B0603020202020204" pitchFamily="34" charset="0"/>
              </a:rPr>
              <a:t>How Many Devices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5BB8-B8DC-43D6-9EDB-D28EF8F12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46" y="1392072"/>
            <a:ext cx="7513660" cy="5111085"/>
          </a:xfrm>
        </p:spPr>
        <p:txBody>
          <a:bodyPr>
            <a:normAutofit/>
          </a:bodyPr>
          <a:lstStyle/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Usually just one per room but large rooms may need more</a:t>
            </a:r>
          </a:p>
          <a:p>
            <a:pPr marL="0" indent="0">
              <a:buNone/>
            </a:pPr>
            <a:endParaRPr lang="en-CA" sz="2000" dirty="0"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Additional detectors for rooms &gt;200 m² (2153 ft²) area</a:t>
            </a:r>
          </a:p>
          <a:p>
            <a:endParaRPr lang="en-CA" sz="2000" dirty="0"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Example - large rooms such as gyms and learning commons  </a:t>
            </a:r>
          </a:p>
          <a:p>
            <a:pPr lvl="1"/>
            <a:r>
              <a:rPr lang="en-CA" sz="2800" dirty="0">
                <a:latin typeface="Trebuchet MS" panose="020B0603020202020204" pitchFamily="34" charset="0"/>
                <a:ea typeface="Calibri" panose="020F0502020204030204" pitchFamily="34" charset="0"/>
              </a:rPr>
              <a:t>201 m² requires 2 detectors</a:t>
            </a:r>
          </a:p>
          <a:p>
            <a:pPr lvl="1"/>
            <a:r>
              <a:rPr lang="en-CA" sz="2800" dirty="0">
                <a:latin typeface="Trebuchet MS" panose="020B0603020202020204" pitchFamily="34" charset="0"/>
                <a:ea typeface="Calibri" panose="020F0502020204030204" pitchFamily="34" charset="0"/>
              </a:rPr>
              <a:t>401 m² requires 3 detectors</a:t>
            </a:r>
          </a:p>
          <a:p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18087B-55DB-751D-76A5-9B83C5655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795" y="866633"/>
            <a:ext cx="4220551" cy="52475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3EF64-4B47-C24A-1CC0-119DEE6C7161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53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7FC40-7241-0996-8A72-CB196C88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92" y="-61414"/>
            <a:ext cx="12303457" cy="69194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500B9-EC70-DD5B-5997-AAF857D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845" y="336615"/>
            <a:ext cx="4006755" cy="1325563"/>
          </a:xfrm>
        </p:spPr>
        <p:txBody>
          <a:bodyPr/>
          <a:lstStyle/>
          <a:p>
            <a:r>
              <a:rPr lang="en-CA" b="1" dirty="0">
                <a:latin typeface="Trebuchet MS" panose="020B0603020202020204" pitchFamily="34" charset="0"/>
              </a:rPr>
              <a:t>Which Rooms?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85BB8-B8DC-43D6-9EDB-D28EF8F12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71" y="1494898"/>
            <a:ext cx="10946644" cy="1255125"/>
          </a:xfrm>
        </p:spPr>
        <p:txBody>
          <a:bodyPr>
            <a:normAutofit/>
          </a:bodyPr>
          <a:lstStyle/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A</a:t>
            </a:r>
            <a:r>
              <a:rPr lang="en-CA" dirty="0"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ll lowest level rooms with occupancy of 4 hours or more per day</a:t>
            </a:r>
          </a:p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Portables</a:t>
            </a:r>
            <a:endParaRPr lang="en-CA" dirty="0">
              <a:effectLst/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endParaRPr lang="en-CA" dirty="0">
              <a:latin typeface="Trebuchet MS" panose="020B0603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EBE2BB-7877-FD77-B168-C2F16A10D6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33" b="17430"/>
          <a:stretch/>
        </p:blipFill>
        <p:spPr>
          <a:xfrm>
            <a:off x="2400299" y="2576952"/>
            <a:ext cx="7391401" cy="39444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6ED029-05E9-FB3D-7B86-CAC89561A14F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960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7FC40-7241-0996-8A72-CB196C88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500B9-EC70-DD5B-5997-AAF857D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580" y="214999"/>
            <a:ext cx="8787453" cy="1325563"/>
          </a:xfrm>
        </p:spPr>
        <p:txBody>
          <a:bodyPr/>
          <a:lstStyle/>
          <a:p>
            <a:r>
              <a:rPr lang="en-CA" b="1" dirty="0">
                <a:latin typeface="Trebuchet MS" panose="020B0603020202020204" pitchFamily="34" charset="0"/>
              </a:rPr>
              <a:t>Quality Control And Assurance</a:t>
            </a:r>
            <a:endParaRPr lang="en-CA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5113B9-D3E0-4B6C-894B-1BC798046C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8029"/>
          <a:stretch/>
        </p:blipFill>
        <p:spPr>
          <a:xfrm>
            <a:off x="583873" y="1620909"/>
            <a:ext cx="5019101" cy="4616117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B9C3A0A-FC4C-2C81-E0C1-7BB00FCA38FA}"/>
              </a:ext>
            </a:extLst>
          </p:cNvPr>
          <p:cNvSpPr txBox="1">
            <a:spLocks/>
          </p:cNvSpPr>
          <p:nvPr/>
        </p:nvSpPr>
        <p:spPr>
          <a:xfrm>
            <a:off x="6022074" y="1881892"/>
            <a:ext cx="5680881" cy="4136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Very specific processes </a:t>
            </a:r>
          </a:p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Accredited labs</a:t>
            </a:r>
          </a:p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Increase confidence in results</a:t>
            </a:r>
          </a:p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Helps validate recommendations</a:t>
            </a:r>
          </a:p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Check for</a:t>
            </a:r>
          </a:p>
          <a:p>
            <a:pPr lvl="1"/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Precision – duplicates</a:t>
            </a:r>
          </a:p>
          <a:p>
            <a:pPr lvl="1"/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Bias – blanks</a:t>
            </a:r>
          </a:p>
          <a:p>
            <a:pPr lvl="1"/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Accuracy – spikes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4083E7-9C11-DD3E-F005-8940C834BEBC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849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7FC40-7241-0996-8A72-CB196C88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887"/>
            <a:ext cx="12192000" cy="69398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500B9-EC70-DD5B-5997-AAF857D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446" y="141572"/>
            <a:ext cx="7799695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Trebuchet MS" panose="020B0603020202020204" pitchFamily="34" charset="0"/>
              </a:rPr>
              <a:t>Protocols Specific To Schools</a:t>
            </a:r>
            <a:endParaRPr lang="en-CA" b="1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74D4AB-70B1-D4EB-DBA1-2DB064404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973" r="1693" b="6141"/>
          <a:stretch/>
        </p:blipFill>
        <p:spPr>
          <a:xfrm>
            <a:off x="8331958" y="1136287"/>
            <a:ext cx="3403980" cy="278715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2E1F21-FA69-8DA1-7C94-80DFCC86A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775" r="1797" b="8875"/>
          <a:stretch/>
        </p:blipFill>
        <p:spPr>
          <a:xfrm>
            <a:off x="8331959" y="3960752"/>
            <a:ext cx="3495413" cy="285993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65FCC99-0263-D807-7B18-D68F5858CB3C}"/>
              </a:ext>
            </a:extLst>
          </p:cNvPr>
          <p:cNvSpPr txBox="1">
            <a:spLocks/>
          </p:cNvSpPr>
          <p:nvPr/>
        </p:nvSpPr>
        <p:spPr>
          <a:xfrm>
            <a:off x="1043911" y="1467135"/>
            <a:ext cx="6893258" cy="5015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If the results of the long term testing show elevated radon then follow up with hourly testing with a Continuous Radon Monitor</a:t>
            </a:r>
          </a:p>
          <a:p>
            <a:r>
              <a:rPr lang="en-CA" dirty="0">
                <a:latin typeface="Trebuchet MS" panose="020B0603020202020204" pitchFamily="34" charset="0"/>
                <a:ea typeface="Calibri" panose="020F0502020204030204" pitchFamily="34" charset="0"/>
              </a:rPr>
              <a:t>This follow up testing separates the occupied hours from the unoccupied hours to determine if the levels are elevated when the building is occupied</a:t>
            </a:r>
          </a:p>
          <a:p>
            <a:endParaRPr lang="en-CA" dirty="0">
              <a:latin typeface="Trebuchet MS" panose="020B060302020202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7DB135-6A48-085C-FACC-F6F6D5C9003A}"/>
              </a:ext>
            </a:extLst>
          </p:cNvPr>
          <p:cNvSpPr txBox="1"/>
          <p:nvPr/>
        </p:nvSpPr>
        <p:spPr>
          <a:xfrm rot="19814765">
            <a:off x="8378796" y="1563260"/>
            <a:ext cx="21859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cap="none" spc="0" dirty="0">
                <a:ln w="0">
                  <a:solidFill>
                    <a:srgbClr val="C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Closed</a:t>
            </a:r>
            <a:endParaRPr lang="en-CA" sz="800" b="0" cap="none" spc="0" dirty="0">
              <a:ln w="0">
                <a:solidFill>
                  <a:srgbClr val="C00000"/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52B91C-74A1-9FDD-C791-F53B0109BC8A}"/>
              </a:ext>
            </a:extLst>
          </p:cNvPr>
          <p:cNvSpPr txBox="1"/>
          <p:nvPr/>
        </p:nvSpPr>
        <p:spPr>
          <a:xfrm rot="20416694">
            <a:off x="8409091" y="4000034"/>
            <a:ext cx="17966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cap="none" spc="0" dirty="0">
                <a:ln w="0">
                  <a:solidFill>
                    <a:srgbClr val="C00000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en-CA" sz="800" b="0" cap="none" spc="0" dirty="0">
              <a:ln w="0">
                <a:solidFill>
                  <a:srgbClr val="C00000"/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DA1607-CD71-E891-3980-427941369762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09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AA6D591-AF39-DEEF-0E51-CD7A0BC2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9849" cy="69136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74D2A4-12F0-05A9-5D4F-CAEC82E12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576" y="140115"/>
            <a:ext cx="8155675" cy="884317"/>
          </a:xfrm>
        </p:spPr>
        <p:txBody>
          <a:bodyPr/>
          <a:lstStyle/>
          <a:p>
            <a:pPr algn="ctr"/>
            <a:r>
              <a:rPr lang="en-CA" b="1" dirty="0">
                <a:latin typeface="Trebuchet MS" panose="020B0603020202020204" pitchFamily="34" charset="0"/>
              </a:rPr>
              <a:t>A Few Resources To Help Out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656321-D77D-67F7-AF9A-6A7AE16D1A4D}"/>
              </a:ext>
            </a:extLst>
          </p:cNvPr>
          <p:cNvSpPr txBox="1"/>
          <p:nvPr/>
        </p:nvSpPr>
        <p:spPr>
          <a:xfrm>
            <a:off x="620386" y="998209"/>
            <a:ext cx="11099076" cy="310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latin typeface="Trebuchet MS" panose="020B0603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https://www.interiorhealth.ca/health-and-wellness/environmental-health-and-hazards/radon-gas</a:t>
            </a:r>
            <a:r>
              <a:rPr lang="en-CA" sz="2400" dirty="0">
                <a:latin typeface="Trebuchet MS" panose="020B0603020202020204" pitchFamily="34" charset="0"/>
              </a:rPr>
              <a:t> 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CA" sz="1400" dirty="0">
              <a:latin typeface="Trebuchet MS" panose="020B0603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latin typeface="Trebuchet MS" panose="020B0603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https://takeactiononradon.ca/resources/school-resources/</a:t>
            </a:r>
            <a:endParaRPr lang="en-CA" sz="2400" dirty="0">
              <a:latin typeface="Trebuchet MS" panose="020B0603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CA" sz="1400" dirty="0">
              <a:latin typeface="Trebuchet MS" panose="020B0603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latin typeface="Trebuchet MS" panose="020B0603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https://www.carexcanada.ca/radon_in_schools/</a:t>
            </a:r>
            <a:endParaRPr lang="en-CA" sz="2400" dirty="0">
              <a:latin typeface="Trebuchet MS" panose="020B0603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CA" sz="1400" dirty="0">
              <a:solidFill>
                <a:srgbClr val="1F497D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400" dirty="0">
                <a:latin typeface="Trebuchet MS" panose="020B0603020202020204" pitchFamily="34" charset="0"/>
              </a:rPr>
              <a:t>And don’t forget the radon champions at BC Interior Health - Greg and Daniel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E6ECF-0D98-FB69-18B7-D85E1AD0C3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95" b="100000" l="9961" r="899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72658" y="3904759"/>
            <a:ext cx="2490312" cy="30055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460E7E7-58BB-3652-823D-CA3526616E9B}"/>
              </a:ext>
            </a:extLst>
          </p:cNvPr>
          <p:cNvGrpSpPr/>
          <p:nvPr/>
        </p:nvGrpSpPr>
        <p:grpSpPr>
          <a:xfrm>
            <a:off x="6144373" y="4795914"/>
            <a:ext cx="3819549" cy="1558324"/>
            <a:chOff x="6353404" y="3607153"/>
            <a:chExt cx="3293275" cy="136461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BC7FD7-69B3-3B3E-5D0F-C7F3A80CC18B}"/>
                </a:ext>
              </a:extLst>
            </p:cNvPr>
            <p:cNvSpPr txBox="1"/>
            <p:nvPr/>
          </p:nvSpPr>
          <p:spPr>
            <a:xfrm>
              <a:off x="6418985" y="3925901"/>
              <a:ext cx="3227694" cy="7546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latin typeface="Comic Sans MS" panose="030F0702030302020204" pitchFamily="66" charset="0"/>
                </a:rPr>
                <a:t>I’m Daniel and I can be reached at</a:t>
              </a:r>
            </a:p>
            <a:p>
              <a:pPr algn="ctr"/>
              <a:r>
                <a:rPr lang="en-CA" sz="1600" dirty="0">
                  <a:latin typeface="Comic Sans MS" panose="030F0702030302020204" pitchFamily="66" charset="0"/>
                  <a:hlinkClick r:id="rId8"/>
                </a:rPr>
                <a:t>Daniel.Tse@interiorhealth.ca</a:t>
              </a:r>
              <a:endParaRPr lang="en-CA" sz="1600" dirty="0">
                <a:latin typeface="Comic Sans MS" panose="030F0702030302020204" pitchFamily="66" charset="0"/>
              </a:endParaRPr>
            </a:p>
            <a:p>
              <a:pPr algn="ctr"/>
              <a:r>
                <a:rPr lang="en-CA" sz="1800" dirty="0">
                  <a:solidFill>
                    <a:srgbClr val="1F497D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(</a:t>
              </a:r>
              <a:r>
                <a:rPr lang="en-CA" sz="1600" dirty="0">
                  <a:latin typeface="Comic Sans MS" panose="030F0702030302020204" pitchFamily="66" charset="0"/>
                </a:rPr>
                <a:t>250) 469-7070 ext. 13800</a:t>
              </a:r>
            </a:p>
          </p:txBody>
        </p:sp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63A2BD27-3299-2164-D91B-FCFE71067DBC}"/>
                </a:ext>
              </a:extLst>
            </p:cNvPr>
            <p:cNvSpPr/>
            <p:nvPr/>
          </p:nvSpPr>
          <p:spPr>
            <a:xfrm>
              <a:off x="6353404" y="3607153"/>
              <a:ext cx="3254991" cy="1364617"/>
            </a:xfrm>
            <a:prstGeom prst="wedgeEllipseCallout">
              <a:avLst>
                <a:gd name="adj1" fmla="val 69523"/>
                <a:gd name="adj2" fmla="val -48908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23DBF2-B142-435C-5616-0771F1FDC7E4}"/>
              </a:ext>
            </a:extLst>
          </p:cNvPr>
          <p:cNvGrpSpPr/>
          <p:nvPr/>
        </p:nvGrpSpPr>
        <p:grpSpPr>
          <a:xfrm flipH="1">
            <a:off x="2308600" y="4103676"/>
            <a:ext cx="4351506" cy="1756286"/>
            <a:chOff x="7765296" y="3745679"/>
            <a:chExt cx="3767617" cy="136461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1A7C9E-C25F-92FD-6893-E582E70C60C9}"/>
                </a:ext>
              </a:extLst>
            </p:cNvPr>
            <p:cNvSpPr txBox="1"/>
            <p:nvPr/>
          </p:nvSpPr>
          <p:spPr>
            <a:xfrm>
              <a:off x="7765296" y="4139593"/>
              <a:ext cx="3767617" cy="719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>
                  <a:latin typeface="Comic Sans MS" panose="030F0702030302020204" pitchFamily="66" charset="0"/>
                </a:rPr>
                <a:t>Greg here.  My contact information is  </a:t>
              </a:r>
            </a:p>
            <a:p>
              <a:pPr algn="ctr"/>
              <a:r>
                <a:rPr lang="en-CA" sz="1600" dirty="0">
                  <a:latin typeface="Comic Sans MS" panose="030F0702030302020204" pitchFamily="66" charset="0"/>
                  <a:hlinkClick r:id="rId9"/>
                </a:rPr>
                <a:t>Greg.Baytalan@interiorhealth.ca</a:t>
              </a:r>
              <a:endParaRPr lang="en-CA" sz="1600" dirty="0">
                <a:latin typeface="Comic Sans MS" panose="030F0702030302020204" pitchFamily="66" charset="0"/>
              </a:endParaRPr>
            </a:p>
            <a:p>
              <a:pPr algn="ctr"/>
              <a:r>
                <a:rPr lang="en-CA" sz="1600" dirty="0">
                  <a:latin typeface="Comic Sans MS" panose="030F0702030302020204" pitchFamily="66" charset="0"/>
                </a:rPr>
                <a:t>(250) 469-7070 ext. 12273</a:t>
              </a:r>
            </a:p>
          </p:txBody>
        </p:sp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D465419-47CF-2EE9-E44A-CEDC3F92D741}"/>
                </a:ext>
              </a:extLst>
            </p:cNvPr>
            <p:cNvSpPr/>
            <p:nvPr/>
          </p:nvSpPr>
          <p:spPr>
            <a:xfrm>
              <a:off x="8021608" y="3745679"/>
              <a:ext cx="3254991" cy="1364617"/>
            </a:xfrm>
            <a:prstGeom prst="wedgeEllipseCallout">
              <a:avLst>
                <a:gd name="adj1" fmla="val 65084"/>
                <a:gd name="adj2" fmla="val 15138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643BEC-ADB8-95ED-9E47-9C1023804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41" b="100000" l="9440" r="91732">
                        <a14:foregroundMark x1="52669" y1="81055" x2="52669" y2="81055"/>
                        <a14:foregroundMark x1="52539" y1="81055" x2="52539" y2="81055"/>
                        <a14:foregroundMark x1="56510" y1="79492" x2="56510" y2="79492"/>
                        <a14:foregroundMark x1="58138" y1="79492" x2="58138" y2="79492"/>
                        <a14:foregroundMark x1="58333" y1="81185" x2="58333" y2="81185"/>
                        <a14:foregroundMark x1="57747" y1="81901" x2="57357" y2="81966"/>
                        <a14:foregroundMark x1="55729" y1="82096" x2="55729" y2="82096"/>
                        <a14:foregroundMark x1="51758" y1="84766" x2="51758" y2="84766"/>
                        <a14:foregroundMark x1="51758" y1="84766" x2="51758" y2="84766"/>
                        <a14:foregroundMark x1="49935" y1="85286" x2="49935" y2="85286"/>
                        <a14:foregroundMark x1="49935" y1="85286" x2="49935" y2="85286"/>
                        <a14:foregroundMark x1="55924" y1="84180" x2="55924" y2="84180"/>
                        <a14:foregroundMark x1="59505" y1="83464" x2="59505" y2="83464"/>
                        <a14:foregroundMark x1="59115" y1="86263" x2="59115" y2="86263"/>
                        <a14:foregroundMark x1="54362" y1="86458" x2="54362" y2="86458"/>
                        <a14:foregroundMark x1="52539" y1="86523" x2="52539" y2="86523"/>
                        <a14:foregroundMark x1="50456" y1="87435" x2="50456" y2="87435"/>
                        <a14:foregroundMark x1="47982" y1="90625" x2="47982" y2="90625"/>
                        <a14:foregroundMark x1="50846" y1="89714" x2="50846" y2="89714"/>
                        <a14:foregroundMark x1="51953" y1="88867" x2="51953" y2="88867"/>
                        <a14:foregroundMark x1="55143" y1="89063" x2="55143" y2="89063"/>
                        <a14:foregroundMark x1="57552" y1="91927" x2="57552" y2="91927"/>
                        <a14:foregroundMark x1="53581" y1="91927" x2="53581" y2="91927"/>
                        <a14:foregroundMark x1="48893" y1="92122" x2="48893" y2="92122"/>
                        <a14:foregroundMark x1="46159" y1="94336" x2="46159" y2="94336"/>
                        <a14:foregroundMark x1="52279" y1="94206" x2="52279" y2="94206"/>
                        <a14:foregroundMark x1="47982" y1="97005" x2="47982" y2="97005"/>
                        <a14:foregroundMark x1="51432" y1="97982" x2="51432" y2="97982"/>
                        <a14:foregroundMark x1="51432" y1="98698" x2="51172" y2="99479"/>
                        <a14:foregroundMark x1="49154" y1="96680" x2="49154" y2="96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1077" y="3904759"/>
            <a:ext cx="3085995" cy="30859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D724AE-CD42-1869-468F-0F389AAFAC3A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5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D32F52-F910-2E0B-D6BC-559BE452C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240" y="0"/>
            <a:ext cx="1226023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C2C74-6A60-2321-ABCD-F65BA10F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093" y="409434"/>
            <a:ext cx="6796585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Trebuchet MS" panose="020B0603020202020204" pitchFamily="34" charset="0"/>
              </a:rPr>
              <a:t>Learning Options For You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77B11-A106-B8DD-B7F7-1B7ADD58A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990" y="699684"/>
            <a:ext cx="5926105" cy="602183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CA" sz="3000" dirty="0">
              <a:latin typeface="Trebuchet MS" panose="020B0603020202020204" pitchFamily="34" charset="0"/>
            </a:endParaRPr>
          </a:p>
          <a:p>
            <a:r>
              <a:rPr lang="en-CA" sz="3000" dirty="0">
                <a:latin typeface="Trebuchet MS" panose="020B0603020202020204" pitchFamily="34" charset="0"/>
              </a:rPr>
              <a:t>Option #1</a:t>
            </a:r>
          </a:p>
          <a:p>
            <a:pPr lvl="1"/>
            <a:r>
              <a:rPr lang="en-CA" sz="2800" dirty="0">
                <a:latin typeface="Trebuchet MS" panose="020B0603020202020204" pitchFamily="34" charset="0"/>
              </a:rPr>
              <a:t>3 hour webinar introductory course</a:t>
            </a:r>
          </a:p>
          <a:p>
            <a:pPr marL="457200" lvl="1" indent="0">
              <a:buNone/>
            </a:pPr>
            <a:endParaRPr lang="en-CA" sz="2000" dirty="0">
              <a:latin typeface="Trebuchet MS" panose="020B0603020202020204" pitchFamily="34" charset="0"/>
            </a:endParaRPr>
          </a:p>
          <a:p>
            <a:r>
              <a:rPr lang="en-CA" sz="3000" dirty="0">
                <a:latin typeface="Trebuchet MS" panose="020B0603020202020204" pitchFamily="34" charset="0"/>
              </a:rPr>
              <a:t>Option #2</a:t>
            </a:r>
          </a:p>
          <a:p>
            <a:pPr lvl="1"/>
            <a:r>
              <a:rPr lang="en-CA" sz="2800" dirty="0">
                <a:latin typeface="Trebuchet MS" panose="020B0603020202020204" pitchFamily="34" charset="0"/>
              </a:rPr>
              <a:t>C-NRPP certification course</a:t>
            </a:r>
          </a:p>
          <a:p>
            <a:pPr marL="457200" lvl="1" indent="0">
              <a:buNone/>
            </a:pPr>
            <a:endParaRPr lang="en-CA" sz="2000" dirty="0">
              <a:latin typeface="Trebuchet MS" panose="020B0603020202020204" pitchFamily="34" charset="0"/>
            </a:endParaRPr>
          </a:p>
          <a:p>
            <a:pPr lvl="1"/>
            <a:r>
              <a:rPr lang="en-CA" sz="2800" dirty="0">
                <a:latin typeface="Trebuchet MS" panose="020B0603020202020204" pitchFamily="34" charset="0"/>
              </a:rPr>
              <a:t>FREE courtesy of Interior Health ($430 value)</a:t>
            </a:r>
          </a:p>
          <a:p>
            <a:pPr marL="457200" lvl="1" indent="0">
              <a:buNone/>
            </a:pPr>
            <a:endParaRPr lang="en-CA" sz="2000" dirty="0">
              <a:latin typeface="Trebuchet MS" panose="020B0603020202020204" pitchFamily="34" charset="0"/>
            </a:endParaRPr>
          </a:p>
          <a:p>
            <a:pPr lvl="1"/>
            <a:r>
              <a:rPr lang="en-CA" sz="2800" dirty="0">
                <a:latin typeface="Trebuchet MS" panose="020B0603020202020204" pitchFamily="34" charset="0"/>
              </a:rPr>
              <a:t>Limited seats available</a:t>
            </a:r>
          </a:p>
          <a:p>
            <a:pPr lvl="1"/>
            <a:endParaRPr lang="en-CA" sz="4400" dirty="0">
              <a:latin typeface="Trebuchet MS" panose="020B0603020202020204" pitchFamily="34" charset="0"/>
            </a:endParaRPr>
          </a:p>
          <a:p>
            <a:endParaRPr lang="en-CA" sz="2400" dirty="0">
              <a:latin typeface="Trebuchet MS" panose="020B0603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5CE81E-CB77-BA48-9251-733B33E67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8"/>
          <a:stretch/>
        </p:blipFill>
        <p:spPr>
          <a:xfrm>
            <a:off x="6859540" y="1639462"/>
            <a:ext cx="5032375" cy="4904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1B05AB-72A6-3CD8-277C-B51C446CC0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5614" y="2824175"/>
            <a:ext cx="745626" cy="7456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5DB911-1212-5D86-2CBA-70EF3B5085E4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45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E36656-E3A4-88A4-88A9-0C05EDEBE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410365" cy="6857999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EBA3DF3-1813-7097-BD67-E4FA24BA2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43" y="5043672"/>
            <a:ext cx="7504779" cy="1635508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4A2883-4989-0BF5-3B00-40CCFBB96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18616" y="1459925"/>
            <a:ext cx="2007174" cy="35359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5421C7-4277-1194-BBAB-1765B98DA8E4}"/>
              </a:ext>
            </a:extLst>
          </p:cNvPr>
          <p:cNvSpPr txBox="1"/>
          <p:nvPr/>
        </p:nvSpPr>
        <p:spPr>
          <a:xfrm>
            <a:off x="2525790" y="1344303"/>
            <a:ext cx="9314414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Canadian National Radon Training Centre/Radon West Ltd.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Trainer approved by the Canadian National Radon Proficiency Program (C-NRPP)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Radon professional that has tested and fixed schools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Mad about building science!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15A267-4C21-E855-7B4D-A70A6B275659}"/>
              </a:ext>
            </a:extLst>
          </p:cNvPr>
          <p:cNvSpPr txBox="1">
            <a:spLocks/>
          </p:cNvSpPr>
          <p:nvPr/>
        </p:nvSpPr>
        <p:spPr>
          <a:xfrm>
            <a:off x="518616" y="178820"/>
            <a:ext cx="290851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b="1" dirty="0">
                <a:latin typeface="Trebuchet MS" panose="020B0603020202020204" pitchFamily="34" charset="0"/>
              </a:rPr>
              <a:t>About Me</a:t>
            </a:r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1CA8A4-E763-76E3-85E8-F73DF71C61B9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550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D32F52-F910-2E0B-D6BC-559BE452C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635" y="-75063"/>
            <a:ext cx="12422635" cy="6933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4C2C74-6A60-2321-ABCD-F65BA10F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0013" y="202310"/>
            <a:ext cx="6898944" cy="1325563"/>
          </a:xfrm>
        </p:spPr>
        <p:txBody>
          <a:bodyPr>
            <a:normAutofit/>
          </a:bodyPr>
          <a:lstStyle/>
          <a:p>
            <a:r>
              <a:rPr lang="en-CA" b="1" dirty="0">
                <a:latin typeface="Trebuchet MS" panose="020B0603020202020204" pitchFamily="34" charset="0"/>
              </a:rPr>
              <a:t>Which One Interests You?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77B11-A106-B8DD-B7F7-1B7ADD58A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726" y="1077216"/>
            <a:ext cx="10153764" cy="602183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CA" dirty="0">
              <a:latin typeface="Trebuchet MS" panose="020B0603020202020204" pitchFamily="34" charset="0"/>
            </a:endParaRPr>
          </a:p>
          <a:p>
            <a:r>
              <a:rPr lang="en-CA" dirty="0">
                <a:latin typeface="Trebuchet MS" panose="020B0603020202020204" pitchFamily="34" charset="0"/>
              </a:rPr>
              <a:t>Let Greg or Daniel at Interior Health know which course option you want to pursue </a:t>
            </a:r>
          </a:p>
          <a:p>
            <a:r>
              <a:rPr lang="en-CA" dirty="0">
                <a:latin typeface="Trebuchet MS" panose="020B0603020202020204" pitchFamily="34" charset="0"/>
              </a:rPr>
              <a:t>Courses scheduled based on interest</a:t>
            </a:r>
          </a:p>
          <a:p>
            <a:endParaRPr lang="en-CA" sz="2400" dirty="0">
              <a:latin typeface="Trebuchet MS" panose="020B0603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754D30-206C-44F2-7321-D70FEBCEA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5" b="100000" l="9961" r="899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12235" y="1962211"/>
            <a:ext cx="4016980" cy="4848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716E63-E712-4E6D-1C15-37450C5A5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41" b="100000" l="9440" r="91732">
                        <a14:foregroundMark x1="52669" y1="81055" x2="52669" y2="81055"/>
                        <a14:foregroundMark x1="52539" y1="81055" x2="52539" y2="81055"/>
                        <a14:foregroundMark x1="56510" y1="79492" x2="56510" y2="79492"/>
                        <a14:foregroundMark x1="58138" y1="79492" x2="58138" y2="79492"/>
                        <a14:foregroundMark x1="58333" y1="81185" x2="58333" y2="81185"/>
                        <a14:foregroundMark x1="57747" y1="81901" x2="57357" y2="81966"/>
                        <a14:foregroundMark x1="55729" y1="82096" x2="55729" y2="82096"/>
                        <a14:foregroundMark x1="51758" y1="84766" x2="51758" y2="84766"/>
                        <a14:foregroundMark x1="51758" y1="84766" x2="51758" y2="84766"/>
                        <a14:foregroundMark x1="49935" y1="85286" x2="49935" y2="85286"/>
                        <a14:foregroundMark x1="49935" y1="85286" x2="49935" y2="85286"/>
                        <a14:foregroundMark x1="55924" y1="84180" x2="55924" y2="84180"/>
                        <a14:foregroundMark x1="59505" y1="83464" x2="59505" y2="83464"/>
                        <a14:foregroundMark x1="59115" y1="86263" x2="59115" y2="86263"/>
                        <a14:foregroundMark x1="54362" y1="86458" x2="54362" y2="86458"/>
                        <a14:foregroundMark x1="52539" y1="86523" x2="52539" y2="86523"/>
                        <a14:foregroundMark x1="50456" y1="87435" x2="50456" y2="87435"/>
                        <a14:foregroundMark x1="47982" y1="90625" x2="47982" y2="90625"/>
                        <a14:foregroundMark x1="50846" y1="89714" x2="50846" y2="89714"/>
                        <a14:foregroundMark x1="51953" y1="88867" x2="51953" y2="88867"/>
                        <a14:foregroundMark x1="55143" y1="89063" x2="55143" y2="89063"/>
                        <a14:foregroundMark x1="57552" y1="91927" x2="57552" y2="91927"/>
                        <a14:foregroundMark x1="53581" y1="91927" x2="53581" y2="91927"/>
                        <a14:foregroundMark x1="48893" y1="92122" x2="48893" y2="92122"/>
                        <a14:foregroundMark x1="46159" y1="94336" x2="46159" y2="94336"/>
                        <a14:foregroundMark x1="52279" y1="94206" x2="52279" y2="94206"/>
                        <a14:foregroundMark x1="47982" y1="97005" x2="47982" y2="97005"/>
                        <a14:foregroundMark x1="51432" y1="97982" x2="51432" y2="97982"/>
                        <a14:foregroundMark x1="51432" y1="98698" x2="51172" y2="99479"/>
                        <a14:foregroundMark x1="49154" y1="96680" x2="49154" y2="966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1332" y="2781615"/>
            <a:ext cx="4076385" cy="407638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1413B2-CDDB-5583-C56D-BA2148E36A5F}"/>
              </a:ext>
            </a:extLst>
          </p:cNvPr>
          <p:cNvGrpSpPr/>
          <p:nvPr/>
        </p:nvGrpSpPr>
        <p:grpSpPr>
          <a:xfrm flipH="1">
            <a:off x="2806159" y="4265053"/>
            <a:ext cx="4350713" cy="2506328"/>
            <a:chOff x="7800752" y="3745679"/>
            <a:chExt cx="3767617" cy="136461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19E2D0-824E-D5DA-1850-366AF8AA5DB7}"/>
                </a:ext>
              </a:extLst>
            </p:cNvPr>
            <p:cNvSpPr txBox="1"/>
            <p:nvPr/>
          </p:nvSpPr>
          <p:spPr>
            <a:xfrm>
              <a:off x="7800752" y="4097280"/>
              <a:ext cx="3767617" cy="653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>
                  <a:latin typeface="Comic Sans MS" panose="030F0702030302020204" pitchFamily="66" charset="0"/>
                </a:rPr>
                <a:t>In case you missed it my contact information is </a:t>
              </a:r>
            </a:p>
            <a:p>
              <a:pPr algn="ctr"/>
              <a:r>
                <a:rPr lang="en-CA" dirty="0">
                  <a:latin typeface="Comic Sans MS" panose="030F0702030302020204" pitchFamily="66" charset="0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Greg.Baytalan@interiorhealth.ca</a:t>
              </a:r>
              <a:endParaRPr lang="en-CA" dirty="0">
                <a:latin typeface="Comic Sans MS" panose="030F0702030302020204" pitchFamily="66" charset="0"/>
              </a:endParaRPr>
            </a:p>
            <a:p>
              <a:pPr algn="ctr"/>
              <a:r>
                <a:rPr lang="en-CA" sz="1800" dirty="0">
                  <a:latin typeface="Comic Sans MS" panose="030F0702030302020204" pitchFamily="66" charset="0"/>
                </a:rPr>
                <a:t>(250) 469-7070 ext. 12273</a:t>
              </a:r>
            </a:p>
          </p:txBody>
        </p:sp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F9EBABB7-DC36-3F63-F646-EEBFF6B025E1}"/>
                </a:ext>
              </a:extLst>
            </p:cNvPr>
            <p:cNvSpPr/>
            <p:nvPr/>
          </p:nvSpPr>
          <p:spPr>
            <a:xfrm>
              <a:off x="8021608" y="3745679"/>
              <a:ext cx="3254991" cy="1364617"/>
            </a:xfrm>
            <a:prstGeom prst="wedgeEllipseCallout">
              <a:avLst>
                <a:gd name="adj1" fmla="val 68838"/>
                <a:gd name="adj2" fmla="val -32913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F38DE3A-3664-7A75-87C3-004F977ED7A7}"/>
              </a:ext>
            </a:extLst>
          </p:cNvPr>
          <p:cNvSpPr txBox="1"/>
          <p:nvPr/>
        </p:nvSpPr>
        <p:spPr>
          <a:xfrm>
            <a:off x="5772878" y="3664608"/>
            <a:ext cx="44918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dirty="0">
                <a:latin typeface="Comic Sans MS" panose="030F0702030302020204" pitchFamily="66" charset="0"/>
              </a:rPr>
              <a:t>And mine is </a:t>
            </a:r>
            <a:endParaRPr lang="en-CA" sz="1800" dirty="0">
              <a:latin typeface="Comic Sans MS" panose="030F0702030302020204" pitchFamily="66" charset="0"/>
            </a:endParaRPr>
          </a:p>
          <a:p>
            <a:pPr algn="ctr"/>
            <a:r>
              <a:rPr lang="en-CA" dirty="0">
                <a:latin typeface="Comic Sans MS" panose="030F0702030302020204" pitchFamily="66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Daniel.Tse@interiorhealth.ca</a:t>
            </a:r>
            <a:endParaRPr lang="en-CA" dirty="0">
              <a:latin typeface="Comic Sans MS" panose="030F0702030302020204" pitchFamily="66" charset="0"/>
            </a:endParaRPr>
          </a:p>
          <a:p>
            <a:pPr algn="ctr"/>
            <a:r>
              <a:rPr lang="en-CA" dirty="0">
                <a:latin typeface="Comic Sans MS" panose="030F0702030302020204" pitchFamily="66" charset="0"/>
              </a:rPr>
              <a:t>(250) 469-7070 ext. 13800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9C504B23-E397-CC6C-79F5-D5F01893F0F0}"/>
              </a:ext>
            </a:extLst>
          </p:cNvPr>
          <p:cNvSpPr/>
          <p:nvPr/>
        </p:nvSpPr>
        <p:spPr>
          <a:xfrm flipH="1">
            <a:off x="6265212" y="3337884"/>
            <a:ext cx="3438684" cy="1854337"/>
          </a:xfrm>
          <a:prstGeom prst="wedgeEllipseCallout">
            <a:avLst>
              <a:gd name="adj1" fmla="val -52347"/>
              <a:gd name="adj2" fmla="val -46334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865FF5-4EBD-344F-8816-436338F13DEE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8250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359226-B4A5-BC47-F7BB-9BF159DA0069}"/>
              </a:ext>
            </a:extLst>
          </p:cNvPr>
          <p:cNvSpPr/>
          <p:nvPr/>
        </p:nvSpPr>
        <p:spPr>
          <a:xfrm>
            <a:off x="-40694" y="0"/>
            <a:ext cx="12273388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E3654E-4397-967B-9420-612C465EC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379" y="230542"/>
            <a:ext cx="9123528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The Consequences Of Not Testing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9A369-E742-8874-6DF1-860F8494C3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613" y="1556105"/>
            <a:ext cx="5103498" cy="4974609"/>
          </a:xfrm>
        </p:spPr>
        <p:txBody>
          <a:bodyPr>
            <a:noAutofit/>
          </a:bodyPr>
          <a:lstStyle/>
          <a:p>
            <a:pPr marL="228600" lvl="1">
              <a:spcBef>
                <a:spcPts val="1000"/>
              </a:spcBef>
            </a:pPr>
            <a:r>
              <a:rPr lang="en-CA" sz="2800" dirty="0">
                <a:latin typeface="Trebuchet MS" panose="020B0603020202020204" pitchFamily="34" charset="0"/>
                <a:ea typeface="Calibri" panose="020F0502020204030204" pitchFamily="34" charset="0"/>
              </a:rPr>
              <a:t>Blindsided when “passionate” parents become vocal in media </a:t>
            </a:r>
          </a:p>
          <a:p>
            <a:pPr marL="228600" lvl="1">
              <a:spcBef>
                <a:spcPts val="1000"/>
              </a:spcBef>
            </a:pPr>
            <a:r>
              <a:rPr lang="en-CA" sz="2800" dirty="0">
                <a:latin typeface="Trebuchet MS" panose="020B0603020202020204" pitchFamily="34" charset="0"/>
                <a:ea typeface="Calibri" panose="020F0502020204030204" pitchFamily="34" charset="0"/>
              </a:rPr>
              <a:t>Now the response is reactive, not proactive</a:t>
            </a:r>
          </a:p>
          <a:p>
            <a:pPr marL="228600" lvl="1">
              <a:spcBef>
                <a:spcPts val="1000"/>
              </a:spcBef>
            </a:pPr>
            <a:r>
              <a:rPr lang="en-CA" sz="2800" dirty="0">
                <a:latin typeface="Trebuchet MS" panose="020B0603020202020204" pitchFamily="34" charset="0"/>
                <a:ea typeface="Calibri" panose="020F0502020204030204" pitchFamily="34" charset="0"/>
              </a:rPr>
              <a:t>Lose control of the conversation</a:t>
            </a:r>
          </a:p>
          <a:p>
            <a:pPr marL="228600" lvl="1">
              <a:spcBef>
                <a:spcPts val="1000"/>
              </a:spcBef>
            </a:pPr>
            <a:r>
              <a:rPr lang="en-CA" sz="2800" dirty="0">
                <a:latin typeface="Trebuchet MS" panose="020B0603020202020204" pitchFamily="34" charset="0"/>
                <a:ea typeface="Calibri" panose="020F0502020204030204" pitchFamily="34" charset="0"/>
              </a:rPr>
              <a:t>Due diligence</a:t>
            </a:r>
          </a:p>
          <a:p>
            <a:pPr marL="228600" lvl="1">
              <a:spcBef>
                <a:spcPts val="1000"/>
              </a:spcBef>
            </a:pPr>
            <a:r>
              <a:rPr lang="en-CA" sz="2800" dirty="0">
                <a:latin typeface="Trebuchet MS" panose="020B0603020202020204" pitchFamily="34" charset="0"/>
                <a:ea typeface="Calibri" panose="020F0502020204030204" pitchFamily="34" charset="0"/>
              </a:rPr>
              <a:t>Liability?</a:t>
            </a:r>
          </a:p>
          <a:p>
            <a:pPr marL="228600" lvl="1">
              <a:spcBef>
                <a:spcPts val="1000"/>
              </a:spcBef>
            </a:pPr>
            <a:r>
              <a:rPr lang="en-CA" sz="2800" dirty="0">
                <a:latin typeface="Trebuchet MS" panose="020B0603020202020204" pitchFamily="34" charset="0"/>
                <a:ea typeface="Calibri" panose="020F0502020204030204" pitchFamily="34" charset="0"/>
              </a:rPr>
              <a:t>And don’t forget about lung cancer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0FAF58-68D8-4FDF-A1FA-ADF64AEFC149}"/>
              </a:ext>
            </a:extLst>
          </p:cNvPr>
          <p:cNvGrpSpPr/>
          <p:nvPr/>
        </p:nvGrpSpPr>
        <p:grpSpPr>
          <a:xfrm>
            <a:off x="4971836" y="1958454"/>
            <a:ext cx="6666931" cy="5301894"/>
            <a:chOff x="6128207" y="2213556"/>
            <a:chExt cx="6147954" cy="50257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9643E1-1543-2CC5-D1F5-1CB7F351D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61" b="89844" l="9961" r="9355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07272" y="3670369"/>
              <a:ext cx="3568889" cy="3568889"/>
            </a:xfrm>
            <a:prstGeom prst="rect">
              <a:avLst/>
            </a:prstGeom>
          </p:spPr>
        </p:pic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AFFDD15A-7171-0290-9599-13A34A477301}"/>
                </a:ext>
              </a:extLst>
            </p:cNvPr>
            <p:cNvSpPr/>
            <p:nvPr/>
          </p:nvSpPr>
          <p:spPr>
            <a:xfrm>
              <a:off x="6128207" y="2213556"/>
              <a:ext cx="3123730" cy="3468223"/>
            </a:xfrm>
            <a:prstGeom prst="wedgeEllipseCallout">
              <a:avLst>
                <a:gd name="adj1" fmla="val 48521"/>
                <a:gd name="adj2" fmla="val 37863"/>
              </a:avLst>
            </a:prstGeom>
            <a:noFill/>
            <a:ln w="571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FCE7D76-A99B-68D0-72C5-F5ACE2E717AE}"/>
                </a:ext>
              </a:extLst>
            </p:cNvPr>
            <p:cNvSpPr txBox="1"/>
            <p:nvPr/>
          </p:nvSpPr>
          <p:spPr>
            <a:xfrm>
              <a:off x="6529890" y="2503537"/>
              <a:ext cx="2348092" cy="2888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400" dirty="0">
                  <a:latin typeface="Cooper Black" panose="0208090404030B020404" pitchFamily="18" charset="0"/>
                </a:rPr>
                <a:t>What do you mean you knew about radon years ago but didn’t test my little Timmy’s classroom?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4B48620-21A0-71D4-F3F3-15F61FF4ED35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352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70501E-F203-7CBF-D69D-EA2BFDE7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336"/>
            <a:ext cx="12192000" cy="69387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7E5A9-74FB-326C-36E3-45B0D12A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227" y="1180994"/>
            <a:ext cx="3612109" cy="1200329"/>
          </a:xfrm>
        </p:spPr>
        <p:txBody>
          <a:bodyPr>
            <a:normAutofit/>
          </a:bodyPr>
          <a:lstStyle/>
          <a:p>
            <a:r>
              <a:rPr lang="en-CA" b="1" dirty="0">
                <a:latin typeface="Trebuchet MS" panose="020B0603020202020204" pitchFamily="34" charset="0"/>
              </a:rPr>
              <a:t>Tested High?</a:t>
            </a:r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endParaRPr lang="en-CA" sz="2400" dirty="0"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E5325F-D479-422B-9873-D68167357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562" y="649405"/>
            <a:ext cx="5785513" cy="57855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DFAAF0-244C-2ACB-EAF1-A3FB0910E094}"/>
              </a:ext>
            </a:extLst>
          </p:cNvPr>
          <p:cNvSpPr txBox="1"/>
          <p:nvPr/>
        </p:nvSpPr>
        <p:spPr>
          <a:xfrm>
            <a:off x="354842" y="2536207"/>
            <a:ext cx="51523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Trebuchet MS" panose="020B0603020202020204" pitchFamily="34" charset="0"/>
                <a:ea typeface="+mn-ea"/>
                <a:cs typeface="+mn-cs"/>
              </a:rPr>
              <a:t>No need to pack up and run away</a:t>
            </a:r>
            <a:endParaRPr lang="en-CA" sz="24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latin typeface="Trebuchet MS" panose="020B0603020202020204" pitchFamily="34" charset="0"/>
              <a:ea typeface="+mn-ea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latin typeface="Trebuchet MS" panose="020B0603020202020204" pitchFamily="34" charset="0"/>
                <a:ea typeface="+mn-ea"/>
                <a:cs typeface="+mn-cs"/>
              </a:rPr>
              <a:t>It’s fixable</a:t>
            </a:r>
            <a:endParaRPr lang="en-C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E79339-C2F6-BA2F-0C62-5286E7CAAF9D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72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70501E-F203-7CBF-D69D-EA2BFDE7B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07E5A9-74FB-326C-36E3-45B0D12AA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173" y="416257"/>
            <a:ext cx="9519313" cy="1289713"/>
          </a:xfrm>
        </p:spPr>
        <p:txBody>
          <a:bodyPr>
            <a:normAutofit/>
          </a:bodyPr>
          <a:lstStyle/>
          <a:p>
            <a:pPr algn="ctr"/>
            <a:r>
              <a:rPr lang="en-CA" b="1" dirty="0">
                <a:latin typeface="Trebuchet MS" panose="020B0603020202020204" pitchFamily="34" charset="0"/>
              </a:rPr>
              <a:t>Now That You Have Your Feet Wet</a:t>
            </a:r>
            <a:b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</a:br>
            <a:endParaRPr lang="en-CA" sz="2700" dirty="0"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86DE81-6EA1-32DB-5469-F071C289CA35}"/>
              </a:ext>
            </a:extLst>
          </p:cNvPr>
          <p:cNvSpPr txBox="1"/>
          <p:nvPr/>
        </p:nvSpPr>
        <p:spPr>
          <a:xfrm>
            <a:off x="6185660" y="1975066"/>
            <a:ext cx="4841731" cy="383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  <a:ea typeface="Calibri" panose="020F0502020204030204" pitchFamily="34" charset="0"/>
              </a:rPr>
              <a:t>Make sure you connect with Greg or Daniel and choose the next step in your radon learning adventure</a:t>
            </a:r>
          </a:p>
          <a:p>
            <a:pPr lvl="1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  <a:ea typeface="Calibri" panose="020F0502020204030204" pitchFamily="34" charset="0"/>
            </a:endParaRPr>
          </a:p>
          <a:p>
            <a:pPr lvl="1" indent="-457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  <a:ea typeface="Calibri" panose="020F0502020204030204" pitchFamily="34" charset="0"/>
              </a:rPr>
              <a:t>A 3 hour webinar or       C-NRPP measurement certification?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FF6F18-3F9A-D85C-FD3C-ED9E849FEA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05" r="3193"/>
          <a:stretch/>
        </p:blipFill>
        <p:spPr>
          <a:xfrm>
            <a:off x="320722" y="1842448"/>
            <a:ext cx="4380931" cy="4700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8D76E3-98BF-F2F0-AACC-274CACE752C0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059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D0204B-B21A-0502-24D3-B5CDCF412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767" y="1"/>
            <a:ext cx="12239767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59B7F0-AD53-EEF1-BAEC-165CE9D80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6693" y="238003"/>
            <a:ext cx="7929349" cy="1325563"/>
          </a:xfrm>
        </p:spPr>
        <p:txBody>
          <a:bodyPr>
            <a:normAutofit/>
          </a:bodyPr>
          <a:lstStyle/>
          <a:p>
            <a:pPr algn="ctr"/>
            <a:r>
              <a:rPr lang="en-CA" b="1" dirty="0">
                <a:latin typeface="Trebuchet MS" panose="020B0603020202020204" pitchFamily="34" charset="0"/>
              </a:rPr>
              <a:t>What? A Contest And Prizes!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57380F-9FE4-B7F4-85E9-50B602300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76" y="1563566"/>
            <a:ext cx="11097903" cy="4984608"/>
          </a:xfrm>
        </p:spPr>
        <p:txBody>
          <a:bodyPr>
            <a:normAutofit fontScale="92500" lnSpcReduction="10000"/>
          </a:bodyPr>
          <a:lstStyle/>
          <a:p>
            <a:pPr marL="228600" lvl="1">
              <a:spcBef>
                <a:spcPts val="1000"/>
              </a:spcBef>
              <a:defRPr/>
            </a:pPr>
            <a:r>
              <a:rPr lang="en-CA" sz="2800" dirty="0">
                <a:solidFill>
                  <a:prstClr val="black"/>
                </a:solidFill>
                <a:latin typeface="Trebuchet MS" panose="020B0603020202020204" pitchFamily="34" charset="0"/>
              </a:rPr>
              <a:t>Get kids interested with the BC Lung Association/Interior Health </a:t>
            </a:r>
          </a:p>
          <a:p>
            <a:pPr marL="457200" lvl="2" indent="0">
              <a:spcBef>
                <a:spcPts val="1000"/>
              </a:spcBef>
              <a:buNone/>
              <a:defRPr/>
            </a:pPr>
            <a:r>
              <a:rPr lang="en-CA" sz="2400" i="1" dirty="0">
                <a:solidFill>
                  <a:prstClr val="black"/>
                </a:solidFill>
                <a:latin typeface="Trebuchet MS" panose="020B0603020202020204" pitchFamily="34" charset="0"/>
              </a:rPr>
              <a:t>	 </a:t>
            </a:r>
            <a:r>
              <a:rPr lang="en-CA" sz="3000" i="1" dirty="0">
                <a:solidFill>
                  <a:prstClr val="black"/>
                </a:solidFill>
                <a:latin typeface="Trebuchet MS" panose="020B0603020202020204" pitchFamily="34" charset="0"/>
              </a:rPr>
              <a:t>Student Radon Skill Testing Contest</a:t>
            </a:r>
          </a:p>
          <a:p>
            <a:pPr marL="228600" lvl="1">
              <a:spcBef>
                <a:spcPts val="1000"/>
              </a:spcBef>
              <a:defRPr/>
            </a:pPr>
            <a:endParaRPr lang="en-CA" sz="2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28600" lvl="1">
              <a:spcBef>
                <a:spcPts val="1000"/>
              </a:spcBef>
              <a:defRPr/>
            </a:pPr>
            <a:r>
              <a:rPr lang="en-CA" sz="2800" dirty="0">
                <a:solidFill>
                  <a:prstClr val="black"/>
                </a:solidFill>
                <a:latin typeface="Trebuchet MS" panose="020B0603020202020204" pitchFamily="34" charset="0"/>
              </a:rPr>
              <a:t>First prize: </a:t>
            </a:r>
            <a:r>
              <a:rPr lang="en-US" sz="2800" dirty="0">
                <a:solidFill>
                  <a:prstClr val="black"/>
                </a:solidFill>
                <a:latin typeface="Trebuchet MS" panose="020B0603020202020204" pitchFamily="34" charset="0"/>
              </a:rPr>
              <a:t>Beats Solo3 Wireless On-Ear Headphones</a:t>
            </a:r>
            <a:endParaRPr lang="en-CA" sz="28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28600" lvl="1">
              <a:spcBef>
                <a:spcPts val="1000"/>
              </a:spcBef>
              <a:defRPr/>
            </a:pPr>
            <a:endParaRPr lang="en-US" sz="2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28600" lvl="1">
              <a:spcBef>
                <a:spcPts val="10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Trebuchet MS" panose="020B0603020202020204" pitchFamily="34" charset="0"/>
              </a:rPr>
              <a:t>Contest closes January 31, 2024</a:t>
            </a:r>
          </a:p>
          <a:p>
            <a:pPr marL="228600" lvl="1">
              <a:spcBef>
                <a:spcPts val="1000"/>
              </a:spcBef>
              <a:defRPr/>
            </a:pPr>
            <a:endParaRPr lang="en-US" sz="2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28600" lvl="1">
              <a:spcBef>
                <a:spcPts val="10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Trebuchet MS" panose="020B0603020202020204" pitchFamily="34" charset="0"/>
              </a:rPr>
              <a:t>Open to any students in Interior Health, from Grades 4 to 12</a:t>
            </a:r>
            <a:endParaRPr lang="en-CA" sz="28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28600" lvl="1">
              <a:spcBef>
                <a:spcPts val="1000"/>
              </a:spcBef>
              <a:defRPr/>
            </a:pPr>
            <a:endParaRPr lang="en-US" sz="2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28600" lvl="1">
              <a:spcBef>
                <a:spcPts val="10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Trebuchet MS" panose="020B0603020202020204" pitchFamily="34" charset="0"/>
              </a:rPr>
              <a:t>A downloadable package for teachers, school administrators and staff</a:t>
            </a:r>
          </a:p>
          <a:p>
            <a:pPr marL="228600" lvl="1">
              <a:spcBef>
                <a:spcPts val="1000"/>
              </a:spcBef>
              <a:defRPr/>
            </a:pPr>
            <a:endParaRPr lang="en-US" sz="22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28600" lvl="1">
              <a:spcBef>
                <a:spcPts val="1000"/>
              </a:spcBef>
              <a:defRPr/>
            </a:pPr>
            <a:r>
              <a:rPr lang="en-CA" sz="2800" dirty="0">
                <a:solidFill>
                  <a:prstClr val="black"/>
                </a:solidFill>
                <a:latin typeface="Trebuchet MS" panose="020B0603020202020204" pitchFamily="34" charset="0"/>
              </a:rPr>
              <a:t>More info at  </a:t>
            </a:r>
            <a:r>
              <a:rPr lang="en-CA" sz="2800" u="sng" dirty="0">
                <a:solidFill>
                  <a:srgbClr val="1F497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hlinkClick r:id="rId3"/>
              </a:rPr>
              <a:t>https://bclung.ca/radoncontest</a:t>
            </a:r>
            <a:r>
              <a:rPr lang="en-CA" sz="2800" dirty="0">
                <a:solidFill>
                  <a:srgbClr val="1F497D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</a:p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1CC2A1-7481-1339-E4D9-1852582F31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6536" r="1120" b="7401"/>
          <a:stretch/>
        </p:blipFill>
        <p:spPr>
          <a:xfrm>
            <a:off x="8682248" y="1927385"/>
            <a:ext cx="2866031" cy="2183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D810CA-60DA-1988-8DAB-74601B1E24F9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300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C71CF2-5E2E-DC96-2E4C-1A7F15095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96" y="1"/>
            <a:ext cx="12246591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F490B4-E903-1B62-B309-0327476C32CB}"/>
              </a:ext>
            </a:extLst>
          </p:cNvPr>
          <p:cNvSpPr txBox="1"/>
          <p:nvPr/>
        </p:nvSpPr>
        <p:spPr>
          <a:xfrm>
            <a:off x="4558331" y="1351508"/>
            <a:ext cx="619047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rebuchet MS" panose="020B0603020202020204" pitchFamily="34" charset="0"/>
              </a:rPr>
              <a:t>Thank You! </a:t>
            </a:r>
          </a:p>
          <a:p>
            <a:pPr algn="ctr"/>
            <a:endParaRPr lang="en-US" sz="4400" b="1" dirty="0">
              <a:latin typeface="Trebuchet MS" panose="020B0603020202020204" pitchFamily="34" charset="0"/>
            </a:endParaRPr>
          </a:p>
          <a:p>
            <a:pPr algn="ctr"/>
            <a:r>
              <a:rPr lang="en-US" sz="4400" b="1" dirty="0">
                <a:latin typeface="Trebuchet MS" panose="020B0603020202020204" pitchFamily="34" charset="0"/>
              </a:rPr>
              <a:t>Questions? </a:t>
            </a:r>
          </a:p>
          <a:p>
            <a:pPr algn="ctr"/>
            <a:endParaRPr lang="en-US" sz="4400" b="1" dirty="0">
              <a:latin typeface="Trebuchet MS" panose="020B0603020202020204" pitchFamily="34" charset="0"/>
            </a:endParaRPr>
          </a:p>
          <a:p>
            <a:pPr algn="ctr"/>
            <a:r>
              <a:rPr lang="en-US" sz="4400" b="1" dirty="0">
                <a:latin typeface="Trebuchet MS" panose="020B0603020202020204" pitchFamily="34" charset="0"/>
              </a:rPr>
              <a:t>Wishing You Low Levels Of Radon!</a:t>
            </a:r>
          </a:p>
          <a:p>
            <a:pPr algn="ctr"/>
            <a:r>
              <a:rPr lang="en-US" sz="4400" b="1">
                <a:latin typeface="Trebuchet MS" panose="020B0603020202020204" pitchFamily="34" charset="0"/>
                <a:hlinkClick r:id="rId3"/>
              </a:rPr>
              <a:t>colin@radonwest.com</a:t>
            </a:r>
            <a:endParaRPr lang="en-US" sz="4400" b="1">
              <a:latin typeface="Trebuchet MS" panose="020B0603020202020204" pitchFamily="34" charset="0"/>
            </a:endParaRPr>
          </a:p>
          <a:p>
            <a:pPr algn="ctr"/>
            <a:endParaRPr lang="en-CA" sz="4400" b="1" dirty="0">
              <a:latin typeface="Trebuchet MS" panose="020B0603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C77B53-20E0-F928-89C0-5F29E09EF2DC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015D01B-4595-B3ED-63C2-F23FB4173E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09" y="1351508"/>
            <a:ext cx="4591583" cy="477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76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14D1B4E-15EA-A183-6E48-9EB5BA615F88}"/>
              </a:ext>
            </a:extLst>
          </p:cNvPr>
          <p:cNvSpPr/>
          <p:nvPr/>
        </p:nvSpPr>
        <p:spPr>
          <a:xfrm>
            <a:off x="1165951" y="840035"/>
            <a:ext cx="9860098" cy="51779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A882A9F-F4E9-4E23-8F0B-20B5DF42EA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21270"/>
            <a:ext cx="2115455" cy="1890204"/>
          </a:xfrm>
          <a:prstGeom prst="rect">
            <a:avLst/>
          </a:prstGeom>
          <a:solidFill>
            <a:srgbClr val="424F61"/>
          </a:solidFill>
          <a:ln>
            <a:solidFill>
              <a:srgbClr val="424F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BE9F90C-C163-435B-9A68-D15C92D1CF2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21269"/>
            <a:ext cx="6699246" cy="1877811"/>
          </a:xfrm>
          <a:prstGeom prst="rect">
            <a:avLst/>
          </a:prstGeom>
          <a:solidFill>
            <a:schemeClr val="accent3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A1A2E9-63FE-408D-A803-8E306ECAB4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11272742" cy="3918123"/>
          </a:xfrm>
          <a:prstGeom prst="rect">
            <a:avLst/>
          </a:prstGeom>
          <a:solidFill>
            <a:srgbClr val="404040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5D4E3F-528A-4410-85EA-AD787C62D66D}"/>
              </a:ext>
            </a:extLst>
          </p:cNvPr>
          <p:cNvGrpSpPr/>
          <p:nvPr/>
        </p:nvGrpSpPr>
        <p:grpSpPr>
          <a:xfrm>
            <a:off x="489414" y="689663"/>
            <a:ext cx="11308024" cy="5750392"/>
            <a:chOff x="489414" y="689663"/>
            <a:chExt cx="11308024" cy="57503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91AEC2-64F1-4D24-A675-EF2F7DE48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3776" y="4511136"/>
              <a:ext cx="4893662" cy="1928919"/>
            </a:xfrm>
            <a:prstGeom prst="rect">
              <a:avLst/>
            </a:prstGeom>
          </p:spPr>
        </p:pic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D0A9071C-FDFF-5D73-67D2-A9AF4DC0F9D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36167815"/>
                </p:ext>
              </p:extLst>
            </p:nvPr>
          </p:nvGraphicFramePr>
          <p:xfrm>
            <a:off x="754224" y="689663"/>
            <a:ext cx="10683551" cy="367868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DC736D39-4A14-8B86-B491-B178F7BE268C}"/>
                </a:ext>
              </a:extLst>
            </p:cNvPr>
            <p:cNvSpPr/>
            <p:nvPr/>
          </p:nvSpPr>
          <p:spPr>
            <a:xfrm>
              <a:off x="489414" y="5068577"/>
              <a:ext cx="6019800" cy="78319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1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Tx/>
                <a:buFontTx/>
                <a:buNone/>
                <a:tabLst/>
                <a:defRPr/>
              </a:pPr>
              <a:r>
                <a:rPr kumimoji="0" lang="en-CA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BC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9479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2D924B-9B21-11CF-DDA4-FE201B2A5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156581-DA24-3183-E5EC-6B3881D08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820" y="3513"/>
            <a:ext cx="5296359" cy="68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93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7E4B972-C5F4-1EF1-1243-B4C29563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19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0545924-011D-1392-1971-069E64881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40" y="1453487"/>
            <a:ext cx="4937049" cy="49370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F57533-FBCD-C433-9B4C-42D422423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8106" y="180154"/>
            <a:ext cx="5726373" cy="2453864"/>
          </a:xfrm>
        </p:spPr>
        <p:txBody>
          <a:bodyPr>
            <a:normAutofit/>
          </a:bodyPr>
          <a:lstStyle/>
          <a:p>
            <a:pPr algn="ctr"/>
            <a:r>
              <a:rPr lang="en-CA" b="1" dirty="0">
                <a:latin typeface="Trebuchet MS" panose="020B0603020202020204" pitchFamily="34" charset="0"/>
              </a:rPr>
              <a:t>How Do We Know If There Are High Levels Of Radon?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30A9B-A4EF-F288-A5A8-51189775898F}"/>
              </a:ext>
            </a:extLst>
          </p:cNvPr>
          <p:cNvSpPr txBox="1"/>
          <p:nvPr/>
        </p:nvSpPr>
        <p:spPr>
          <a:xfrm>
            <a:off x="5867683" y="2814172"/>
            <a:ext cx="5726375" cy="357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Her big brown eyes can’t see it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CA" sz="2800" dirty="0">
                <a:solidFill>
                  <a:prstClr val="black"/>
                </a:solidFill>
                <a:latin typeface="Trebuchet MS" panose="020B0603020202020204" pitchFamily="34" charset="0"/>
              </a:rPr>
              <a:t>Her freckled nose can’t smell it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Her giggling mouth can’t taste it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CA" sz="2800" dirty="0">
              <a:solidFill>
                <a:prstClr val="black"/>
              </a:solidFill>
              <a:latin typeface="Trebuchet MS" panose="020B0603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You only know if you test for 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327E0C-47DC-8AD4-30F4-F8A522A53B66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112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244BBF-536B-166E-D3F4-2953FB043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04EDA7-76E4-C91D-C071-CCD88C41A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147" y="463903"/>
            <a:ext cx="7684827" cy="1325563"/>
          </a:xfrm>
        </p:spPr>
        <p:txBody>
          <a:bodyPr/>
          <a:lstStyle/>
          <a:p>
            <a:r>
              <a:rPr lang="en-CA" b="1" dirty="0">
                <a:latin typeface="Trebuchet MS" panose="020B0603020202020204" pitchFamily="34" charset="0"/>
              </a:rPr>
              <a:t>There Is A Right Way To Test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1FB56B-0FD7-364A-4FC6-9AEC8B7E5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77179" y="2087054"/>
            <a:ext cx="4351338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E72952-5E62-1E33-176C-560156909848}"/>
              </a:ext>
            </a:extLst>
          </p:cNvPr>
          <p:cNvSpPr/>
          <p:nvPr/>
        </p:nvSpPr>
        <p:spPr>
          <a:xfrm>
            <a:off x="948941" y="2087054"/>
            <a:ext cx="3825085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4117E1-AF2F-6C63-BCD5-A7D79A5189B2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714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F24ACB-7DBF-4362-CA16-E118CA999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35244-7810-1751-463D-481285239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93257" cy="1325563"/>
          </a:xfrm>
        </p:spPr>
        <p:txBody>
          <a:bodyPr/>
          <a:lstStyle/>
          <a:p>
            <a:r>
              <a:rPr lang="en-CA" b="1" dirty="0">
                <a:latin typeface="Trebuchet MS" panose="020B0603020202020204" pitchFamily="34" charset="0"/>
              </a:rPr>
              <a:t>And A Wrong Way To Test</a:t>
            </a:r>
            <a:endParaRPr lang="en-CA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2FD96A-3EC4-FC19-742A-573C65065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64926" y="2141537"/>
            <a:ext cx="4351338" cy="435133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92F368-9FE2-B256-5397-552F4194223D}"/>
              </a:ext>
            </a:extLst>
          </p:cNvPr>
          <p:cNvSpPr/>
          <p:nvPr/>
        </p:nvSpPr>
        <p:spPr>
          <a:xfrm>
            <a:off x="6446823" y="2814383"/>
            <a:ext cx="5030416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0" cap="none" spc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Fail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6B4DB9-1093-0862-9AD5-86C492D6B7F4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27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7FC40-7241-0996-8A72-CB196C88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10" y="0"/>
            <a:ext cx="1229485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500B9-EC70-DD5B-5997-AAF857D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321" y="333722"/>
            <a:ext cx="4293358" cy="1325563"/>
          </a:xfrm>
        </p:spPr>
        <p:txBody>
          <a:bodyPr/>
          <a:lstStyle/>
          <a:p>
            <a:r>
              <a:rPr lang="en-CA" b="1" dirty="0">
                <a:latin typeface="Trebuchet MS" panose="020B0603020202020204" pitchFamily="34" charset="0"/>
              </a:rPr>
              <a:t>Length Of Time</a:t>
            </a:r>
            <a:endParaRPr lang="en-CA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6984E6-4F82-3AD6-1593-101737A04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349859" y="2619005"/>
            <a:ext cx="4655519" cy="3905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26AEFD-710D-9D1C-B34A-1B9C34EFBB8C}"/>
              </a:ext>
            </a:extLst>
          </p:cNvPr>
          <p:cNvSpPr txBox="1"/>
          <p:nvPr/>
        </p:nvSpPr>
        <p:spPr>
          <a:xfrm>
            <a:off x="838200" y="1659285"/>
            <a:ext cx="9427581" cy="4462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Radon levels fluctuate based on a multitude of factors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A minimum of a 91 day test</a:t>
            </a:r>
          </a:p>
          <a:p>
            <a:endParaRPr lang="en-CA" sz="20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Averages out the peaks and valleys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Short term testing has risks of false </a:t>
            </a:r>
          </a:p>
          <a:p>
            <a:r>
              <a:rPr lang="en-CA" sz="2800" dirty="0">
                <a:latin typeface="Trebuchet MS" panose="020B0603020202020204" pitchFamily="34" charset="0"/>
              </a:rPr>
              <a:t>    negatives and false positives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We want to see the movie, not</a:t>
            </a:r>
          </a:p>
          <a:p>
            <a:r>
              <a:rPr lang="en-CA" sz="2800" dirty="0">
                <a:latin typeface="Trebuchet MS" panose="020B0603020202020204" pitchFamily="34" charset="0"/>
              </a:rPr>
              <a:t>     just the commercial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166F6-A2E7-FAB9-EF0C-FB30A346B76D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172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F7FC40-7241-0996-8A72-CB196C88E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238"/>
            <a:ext cx="12301182" cy="6974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B500B9-EC70-DD5B-5997-AAF857D0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789" y="283913"/>
            <a:ext cx="3958988" cy="1204368"/>
          </a:xfrm>
        </p:spPr>
        <p:txBody>
          <a:bodyPr>
            <a:normAutofit/>
          </a:bodyPr>
          <a:lstStyle/>
          <a:p>
            <a:r>
              <a:rPr lang="en-CA" b="1" dirty="0">
                <a:latin typeface="Trebuchet MS" panose="020B0603020202020204" pitchFamily="34" charset="0"/>
              </a:rPr>
              <a:t>Device Types</a:t>
            </a:r>
            <a:endParaRPr lang="en-CA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D829C04-9980-3BD8-28DF-9D05EEA4E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592" b="68627" l="20682" r="79432">
                        <a14:backgroundMark x1="24886" y1="35465" x2="24886" y2="35465"/>
                        <a14:backgroundMark x1="24886" y1="41006" x2="24886" y2="41006"/>
                        <a14:backgroundMark x1="26136" y1="47911" x2="26136" y2="47911"/>
                        <a14:backgroundMark x1="25341" y1="54305" x2="25341" y2="54305"/>
                        <a14:backgroundMark x1="26136" y1="59847" x2="26136" y2="59847"/>
                        <a14:backgroundMark x1="26023" y1="57545" x2="26023" y2="57545"/>
                        <a14:backgroundMark x1="27727" y1="62575" x2="27727" y2="62575"/>
                        <a14:backgroundMark x1="25795" y1="53026" x2="25795" y2="53026"/>
                        <a14:backgroundMark x1="26364" y1="56436" x2="26364" y2="56436"/>
                        <a14:backgroundMark x1="26705" y1="59506" x2="26705" y2="59506"/>
                        <a14:backgroundMark x1="27955" y1="63171" x2="27955" y2="63171"/>
                        <a14:backgroundMark x1="28977" y1="63683" x2="28977" y2="63683"/>
                        <a14:backgroundMark x1="62500" y1="64621" x2="62500" y2="64621"/>
                        <a14:backgroundMark x1="56250" y1="65303" x2="56250" y2="65303"/>
                        <a14:backgroundMark x1="25682" y1="38875" x2="25682" y2="38875"/>
                        <a14:backgroundMark x1="25114" y1="37681" x2="25114" y2="37681"/>
                        <a14:backgroundMark x1="24886" y1="36829" x2="24886" y2="36829"/>
                        <a14:backgroundMark x1="26136" y1="60870" x2="26136" y2="60870"/>
                        <a14:backgroundMark x1="27045" y1="61381" x2="27045" y2="61381"/>
                        <a14:backgroundMark x1="25114" y1="56777" x2="25114" y2="56777"/>
                        <a14:backgroundMark x1="27727" y1="61552" x2="27727" y2="61552"/>
                        <a14:backgroundMark x1="27614" y1="60870" x2="27614" y2="60870"/>
                        <a14:backgroundMark x1="26591" y1="60358" x2="26591" y2="60358"/>
                      </a14:backgroundRemoval>
                    </a14:imgEffect>
                  </a14:imgLayer>
                </a14:imgProps>
              </a:ext>
            </a:extLst>
          </a:blip>
          <a:srcRect l="22354" t="21557" r="21436" b="31670"/>
          <a:stretch/>
        </p:blipFill>
        <p:spPr>
          <a:xfrm rot="16200000">
            <a:off x="1452447" y="3108418"/>
            <a:ext cx="3449916" cy="3826426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D44CF9-0CCF-6A68-D475-559571780C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58" b="97406" l="2351" r="955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8151" y="1488281"/>
            <a:ext cx="2326661" cy="36627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88493A-DD91-5662-513C-96D0312CF11D}"/>
              </a:ext>
            </a:extLst>
          </p:cNvPr>
          <p:cNvSpPr txBox="1"/>
          <p:nvPr/>
        </p:nvSpPr>
        <p:spPr>
          <a:xfrm>
            <a:off x="4497794" y="1719123"/>
            <a:ext cx="11856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0" cap="none" spc="0" dirty="0">
                <a:ln w="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A+</a:t>
            </a:r>
            <a:endParaRPr lang="en-CA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2DF60F-9F1E-B9CB-A62C-FF1A725F3D7D}"/>
              </a:ext>
            </a:extLst>
          </p:cNvPr>
          <p:cNvSpPr txBox="1"/>
          <p:nvPr/>
        </p:nvSpPr>
        <p:spPr>
          <a:xfrm>
            <a:off x="474257" y="1377714"/>
            <a:ext cx="69236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Long-term alpha track tester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000" dirty="0">
              <a:latin typeface="Trebuchet MS" panose="020B0603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C-NRPP listed devices</a:t>
            </a:r>
          </a:p>
          <a:p>
            <a:r>
              <a:rPr lang="en-CA" sz="2000" dirty="0">
                <a:latin typeface="Trebuchet MS" panose="020B0603020202020204" pitchFamily="34" charset="0"/>
              </a:rPr>
              <a:t>https://c-nrpp.ca/approved-radon-measurement-devices/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0394DE-F78D-DF55-DDFE-485E35D00E60}"/>
              </a:ext>
            </a:extLst>
          </p:cNvPr>
          <p:cNvSpPr txBox="1"/>
          <p:nvPr/>
        </p:nvSpPr>
        <p:spPr>
          <a:xfrm>
            <a:off x="8385418" y="5313371"/>
            <a:ext cx="33121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800" dirty="0">
                <a:latin typeface="Trebuchet MS" panose="020B0603020202020204" pitchFamily="34" charset="0"/>
              </a:rPr>
              <a:t>Consumer-grade </a:t>
            </a:r>
          </a:p>
          <a:p>
            <a:r>
              <a:rPr lang="en-CA" sz="2800" dirty="0">
                <a:latin typeface="Trebuchet MS" panose="020B0603020202020204" pitchFamily="34" charset="0"/>
              </a:rPr>
              <a:t>   electronic device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21CE6F-A525-790C-5468-CA7213CC89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093" y="2947374"/>
            <a:ext cx="969348" cy="96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EEF574-1B99-1E91-86CB-731CF40C767C}"/>
              </a:ext>
            </a:extLst>
          </p:cNvPr>
          <p:cNvSpPr txBox="1"/>
          <p:nvPr/>
        </p:nvSpPr>
        <p:spPr>
          <a:xfrm>
            <a:off x="10796152" y="6548622"/>
            <a:ext cx="1327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Trebuchet MS" panose="020B0603020202020204" pitchFamily="34" charset="0"/>
              </a:rPr>
              <a:t>©Radon West Ltd.</a:t>
            </a:r>
            <a:endParaRPr lang="en-CA" sz="11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4947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8575">
          <a:solidFill>
            <a:schemeClr val="bg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5834</TotalTime>
  <Words>1007</Words>
  <Application>Microsoft Office PowerPoint</Application>
  <PresentationFormat>Widescreen</PresentationFormat>
  <Paragraphs>215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Cooper Black</vt:lpstr>
      <vt:lpstr>Times New Roman</vt:lpstr>
      <vt:lpstr>Trebuchet MS</vt:lpstr>
      <vt:lpstr>Office Theme</vt:lpstr>
      <vt:lpstr>1_Office Theme</vt:lpstr>
      <vt:lpstr>Get Schooled on Radon:  The Silent Intruder in Our Classrooms!</vt:lpstr>
      <vt:lpstr>PowerPoint Presentation</vt:lpstr>
      <vt:lpstr>PowerPoint Presentation</vt:lpstr>
      <vt:lpstr>PowerPoint Presentation</vt:lpstr>
      <vt:lpstr>How Do We Know If There Are High Levels Of Radon?</vt:lpstr>
      <vt:lpstr>There Is A Right Way To Test</vt:lpstr>
      <vt:lpstr>And A Wrong Way To Test</vt:lpstr>
      <vt:lpstr>Length Of Time</vt:lpstr>
      <vt:lpstr>Device Types</vt:lpstr>
      <vt:lpstr>Long-Term Test</vt:lpstr>
      <vt:lpstr>Consumer Grade Electronic Monitors</vt:lpstr>
      <vt:lpstr>The Right Location </vt:lpstr>
      <vt:lpstr>The Wrong Location </vt:lpstr>
      <vt:lpstr>How Many Devices</vt:lpstr>
      <vt:lpstr>Which Rooms?</vt:lpstr>
      <vt:lpstr>Quality Control And Assurance</vt:lpstr>
      <vt:lpstr>Protocols Specific To Schools</vt:lpstr>
      <vt:lpstr>A Few Resources To Help Out</vt:lpstr>
      <vt:lpstr>Learning Options For You</vt:lpstr>
      <vt:lpstr>Which One Interests You?</vt:lpstr>
      <vt:lpstr>The Consequences Of Not Testing </vt:lpstr>
      <vt:lpstr>Tested High? </vt:lpstr>
      <vt:lpstr>Now That You Have Your Feet Wet </vt:lpstr>
      <vt:lpstr>What? A Contest And Prizes!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Schooled on Radon: The Silent Intruder in Our Classrooms!</dc:title>
  <dc:creator>Karin Dumais</dc:creator>
  <cp:lastModifiedBy>Colin Dumais</cp:lastModifiedBy>
  <cp:revision>37</cp:revision>
  <dcterms:created xsi:type="dcterms:W3CDTF">2023-11-03T22:59:20Z</dcterms:created>
  <dcterms:modified xsi:type="dcterms:W3CDTF">2023-11-30T05:08:01Z</dcterms:modified>
</cp:coreProperties>
</file>