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sldIdLst>
    <p:sldId id="256" r:id="rId5"/>
    <p:sldId id="284" r:id="rId6"/>
    <p:sldId id="272" r:id="rId7"/>
    <p:sldId id="279" r:id="rId8"/>
    <p:sldId id="270" r:id="rId9"/>
    <p:sldId id="300" r:id="rId10"/>
    <p:sldId id="286" r:id="rId11"/>
    <p:sldId id="290" r:id="rId12"/>
    <p:sldId id="287" r:id="rId13"/>
    <p:sldId id="296" r:id="rId14"/>
    <p:sldId id="281" r:id="rId15"/>
    <p:sldId id="304" r:id="rId16"/>
    <p:sldId id="298" r:id="rId17"/>
    <p:sldId id="295" r:id="rId18"/>
    <p:sldId id="292" r:id="rId19"/>
    <p:sldId id="293" r:id="rId20"/>
    <p:sldId id="299" r:id="rId21"/>
    <p:sldId id="302" r:id="rId22"/>
    <p:sldId id="303" r:id="rId23"/>
    <p:sldId id="294" r:id="rId24"/>
    <p:sldId id="3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45B0EE-A0C5-7FF2-A89D-65B9F9E8374A}" name="Waring, Steve [IH]" initials="WS[" userId="S::Steve.Waring@interiorhealth.ca::1fb53413-d589-48c7-9045-3922b96572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Castell" initials="AC" lastIdx="17" clrIdx="0">
    <p:extLst>
      <p:ext uri="{19B8F6BF-5375-455C-9EA6-DF929625EA0E}">
        <p15:presenceInfo xmlns:p15="http://schemas.microsoft.com/office/powerpoint/2012/main" userId="S::acastell@crewmp.com::e0cd5b69-ab17-4c46-8de5-e9d084fcb497" providerId="AD"/>
      </p:ext>
    </p:extLst>
  </p:cmAuthor>
  <p:cmAuthor id="2" name="Nichols, Janie [IH]" initials="NJ[" lastIdx="1" clrIdx="1">
    <p:extLst>
      <p:ext uri="{19B8F6BF-5375-455C-9EA6-DF929625EA0E}">
        <p15:presenceInfo xmlns:p15="http://schemas.microsoft.com/office/powerpoint/2012/main" userId="S-1-5-21-2376083221-2903559777-64664378-635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F88"/>
    <a:srgbClr val="00C1D5"/>
    <a:srgbClr val="FFC72C"/>
    <a:srgbClr val="DE5428"/>
    <a:srgbClr val="F15F2F"/>
    <a:srgbClr val="005AA2"/>
    <a:srgbClr val="005BA2"/>
    <a:srgbClr val="F2C64E"/>
    <a:srgbClr val="53B0C7"/>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1875D3-259A-4294-962A-CA8D8176CC4C}" v="3" dt="2024-10-07T16:13:01.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8" autoAdjust="0"/>
    <p:restoredTop sz="91443" autoAdjust="0"/>
  </p:normalViewPr>
  <p:slideViewPr>
    <p:cSldViewPr snapToGrid="0">
      <p:cViewPr varScale="1">
        <p:scale>
          <a:sx n="99" d="100"/>
          <a:sy n="99" d="100"/>
        </p:scale>
        <p:origin x="1212" y="72"/>
      </p:cViewPr>
      <p:guideLst/>
    </p:cSldViewPr>
  </p:slideViewPr>
  <p:outlineViewPr>
    <p:cViewPr>
      <p:scale>
        <a:sx n="33" d="100"/>
        <a:sy n="33" d="100"/>
      </p:scale>
      <p:origin x="0" y="-17574"/>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ing, Steve [IH]" userId="S::steve.waring@interiorhealth.ca::1fb53413-d589-48c7-9045-3922b9657247" providerId="AD" clId="Web-{8B51B13F-7CAD-4C6A-05CA-92C68FF7F35C}"/>
    <pc:docChg chg="modSld">
      <pc:chgData name="Waring, Steve [IH]" userId="S::steve.waring@interiorhealth.ca::1fb53413-d589-48c7-9045-3922b9657247" providerId="AD" clId="Web-{8B51B13F-7CAD-4C6A-05CA-92C68FF7F35C}" dt="2024-08-29T17:24:48.433" v="24" actId="20577"/>
      <pc:docMkLst>
        <pc:docMk/>
      </pc:docMkLst>
      <pc:sldChg chg="delSp modSp">
        <pc:chgData name="Waring, Steve [IH]" userId="S::steve.waring@interiorhealth.ca::1fb53413-d589-48c7-9045-3922b9657247" providerId="AD" clId="Web-{8B51B13F-7CAD-4C6A-05CA-92C68FF7F35C}" dt="2024-08-29T17:24:48.433" v="24" actId="20577"/>
        <pc:sldMkLst>
          <pc:docMk/>
          <pc:sldMk cId="553498672" sldId="281"/>
        </pc:sldMkLst>
        <pc:spChg chg="mod">
          <ac:chgData name="Waring, Steve [IH]" userId="S::steve.waring@interiorhealth.ca::1fb53413-d589-48c7-9045-3922b9657247" providerId="AD" clId="Web-{8B51B13F-7CAD-4C6A-05CA-92C68FF7F35C}" dt="2024-08-29T17:24:48.433" v="24" actId="20577"/>
          <ac:spMkLst>
            <pc:docMk/>
            <pc:sldMk cId="553498672" sldId="281"/>
            <ac:spMk id="4" creationId="{430EF53D-C6D6-6945-A7A7-2B1AD7D5DFD4}"/>
          </ac:spMkLst>
        </pc:spChg>
        <pc:spChg chg="del mod">
          <ac:chgData name="Waring, Steve [IH]" userId="S::steve.waring@interiorhealth.ca::1fb53413-d589-48c7-9045-3922b9657247" providerId="AD" clId="Web-{8B51B13F-7CAD-4C6A-05CA-92C68FF7F35C}" dt="2024-08-29T17:22:45.040" v="2"/>
          <ac:spMkLst>
            <pc:docMk/>
            <pc:sldMk cId="553498672" sldId="281"/>
            <ac:spMk id="7" creationId="{00000000-0000-0000-0000-000000000000}"/>
          </ac:spMkLst>
        </pc:spChg>
      </pc:sldChg>
    </pc:docChg>
  </pc:docChgLst>
  <pc:docChgLst>
    <pc:chgData name="Yeo, Jennifer [IH]" userId="S::jennifer.yeo@interiorhealth.ca::119cf2f7-97b7-4916-b949-709be837dfed" providerId="AD" clId="Web-{2CF0009C-3F46-26EA-0EB3-B40B17F8961E}"/>
    <pc:docChg chg="modSld">
      <pc:chgData name="Yeo, Jennifer [IH]" userId="S::jennifer.yeo@interiorhealth.ca::119cf2f7-97b7-4916-b949-709be837dfed" providerId="AD" clId="Web-{2CF0009C-3F46-26EA-0EB3-B40B17F8961E}" dt="2024-08-13T18:21:45.664" v="87" actId="20577"/>
      <pc:docMkLst>
        <pc:docMk/>
      </pc:docMkLst>
      <pc:sldChg chg="modSp">
        <pc:chgData name="Yeo, Jennifer [IH]" userId="S::jennifer.yeo@interiorhealth.ca::119cf2f7-97b7-4916-b949-709be837dfed" providerId="AD" clId="Web-{2CF0009C-3F46-26EA-0EB3-B40B17F8961E}" dt="2024-08-13T18:10:05.719" v="13" actId="20577"/>
        <pc:sldMkLst>
          <pc:docMk/>
          <pc:sldMk cId="188101892" sldId="279"/>
        </pc:sldMkLst>
        <pc:spChg chg="mod">
          <ac:chgData name="Yeo, Jennifer [IH]" userId="S::jennifer.yeo@interiorhealth.ca::119cf2f7-97b7-4916-b949-709be837dfed" providerId="AD" clId="Web-{2CF0009C-3F46-26EA-0EB3-B40B17F8961E}" dt="2024-08-13T18:10:05.719" v="13" actId="20577"/>
          <ac:spMkLst>
            <pc:docMk/>
            <pc:sldMk cId="188101892" sldId="279"/>
            <ac:spMk id="3" creationId="{8336214F-40CD-3E4A-81E2-36DC04EFF9F0}"/>
          </ac:spMkLst>
        </pc:spChg>
        <pc:picChg chg="mod">
          <ac:chgData name="Yeo, Jennifer [IH]" userId="S::jennifer.yeo@interiorhealth.ca::119cf2f7-97b7-4916-b949-709be837dfed" providerId="AD" clId="Web-{2CF0009C-3F46-26EA-0EB3-B40B17F8961E}" dt="2024-08-13T18:09:54.344" v="7" actId="1076"/>
          <ac:picMkLst>
            <pc:docMk/>
            <pc:sldMk cId="188101892" sldId="279"/>
            <ac:picMk id="4" creationId="{00000000-0000-0000-0000-000000000000}"/>
          </ac:picMkLst>
        </pc:picChg>
      </pc:sldChg>
      <pc:sldChg chg="modSp">
        <pc:chgData name="Yeo, Jennifer [IH]" userId="S::jennifer.yeo@interiorhealth.ca::119cf2f7-97b7-4916-b949-709be837dfed" providerId="AD" clId="Web-{2CF0009C-3F46-26EA-0EB3-B40B17F8961E}" dt="2024-08-13T18:17:21.874" v="79" actId="20577"/>
        <pc:sldMkLst>
          <pc:docMk/>
          <pc:sldMk cId="553498672" sldId="281"/>
        </pc:sldMkLst>
        <pc:spChg chg="mod">
          <ac:chgData name="Yeo, Jennifer [IH]" userId="S::jennifer.yeo@interiorhealth.ca::119cf2f7-97b7-4916-b949-709be837dfed" providerId="AD" clId="Web-{2CF0009C-3F46-26EA-0EB3-B40B17F8961E}" dt="2024-08-13T18:17:21.874" v="79" actId="20577"/>
          <ac:spMkLst>
            <pc:docMk/>
            <pc:sldMk cId="553498672" sldId="281"/>
            <ac:spMk id="4" creationId="{430EF53D-C6D6-6945-A7A7-2B1AD7D5DFD4}"/>
          </ac:spMkLst>
        </pc:spChg>
      </pc:sldChg>
      <pc:sldChg chg="modSp">
        <pc:chgData name="Yeo, Jennifer [IH]" userId="S::jennifer.yeo@interiorhealth.ca::119cf2f7-97b7-4916-b949-709be837dfed" providerId="AD" clId="Web-{2CF0009C-3F46-26EA-0EB3-B40B17F8961E}" dt="2024-08-13T18:14:46.822" v="55" actId="20577"/>
        <pc:sldMkLst>
          <pc:docMk/>
          <pc:sldMk cId="3269750657" sldId="290"/>
        </pc:sldMkLst>
        <pc:spChg chg="mod">
          <ac:chgData name="Yeo, Jennifer [IH]" userId="S::jennifer.yeo@interiorhealth.ca::119cf2f7-97b7-4916-b949-709be837dfed" providerId="AD" clId="Web-{2CF0009C-3F46-26EA-0EB3-B40B17F8961E}" dt="2024-08-13T18:14:46.822" v="55" actId="20577"/>
          <ac:spMkLst>
            <pc:docMk/>
            <pc:sldMk cId="3269750657" sldId="290"/>
            <ac:spMk id="10" creationId="{00000000-0000-0000-0000-000000000000}"/>
          </ac:spMkLst>
        </pc:spChg>
      </pc:sldChg>
      <pc:sldChg chg="modSp">
        <pc:chgData name="Yeo, Jennifer [IH]" userId="S::jennifer.yeo@interiorhealth.ca::119cf2f7-97b7-4916-b949-709be837dfed" providerId="AD" clId="Web-{2CF0009C-3F46-26EA-0EB3-B40B17F8961E}" dt="2024-08-13T18:20:19.568" v="85" actId="20577"/>
        <pc:sldMkLst>
          <pc:docMk/>
          <pc:sldMk cId="653618204" sldId="293"/>
        </pc:sldMkLst>
        <pc:spChg chg="mod">
          <ac:chgData name="Yeo, Jennifer [IH]" userId="S::jennifer.yeo@interiorhealth.ca::119cf2f7-97b7-4916-b949-709be837dfed" providerId="AD" clId="Web-{2CF0009C-3F46-26EA-0EB3-B40B17F8961E}" dt="2024-08-13T18:20:19.568" v="85" actId="20577"/>
          <ac:spMkLst>
            <pc:docMk/>
            <pc:sldMk cId="653618204" sldId="293"/>
            <ac:spMk id="3" creationId="{00000000-0000-0000-0000-000000000000}"/>
          </ac:spMkLst>
        </pc:spChg>
      </pc:sldChg>
      <pc:sldChg chg="modSp">
        <pc:chgData name="Yeo, Jennifer [IH]" userId="S::jennifer.yeo@interiorhealth.ca::119cf2f7-97b7-4916-b949-709be837dfed" providerId="AD" clId="Web-{2CF0009C-3F46-26EA-0EB3-B40B17F8961E}" dt="2024-08-13T18:15:39.012" v="59" actId="14100"/>
        <pc:sldMkLst>
          <pc:docMk/>
          <pc:sldMk cId="1712292128" sldId="296"/>
        </pc:sldMkLst>
        <pc:picChg chg="mod">
          <ac:chgData name="Yeo, Jennifer [IH]" userId="S::jennifer.yeo@interiorhealth.ca::119cf2f7-97b7-4916-b949-709be837dfed" providerId="AD" clId="Web-{2CF0009C-3F46-26EA-0EB3-B40B17F8961E}" dt="2024-08-13T18:15:39.012" v="59" actId="14100"/>
          <ac:picMkLst>
            <pc:docMk/>
            <pc:sldMk cId="1712292128" sldId="296"/>
            <ac:picMk id="10" creationId="{00000000-0000-0000-0000-000000000000}"/>
          </ac:picMkLst>
        </pc:picChg>
      </pc:sldChg>
      <pc:sldChg chg="modSp">
        <pc:chgData name="Yeo, Jennifer [IH]" userId="S::jennifer.yeo@interiorhealth.ca::119cf2f7-97b7-4916-b949-709be837dfed" providerId="AD" clId="Web-{2CF0009C-3F46-26EA-0EB3-B40B17F8961E}" dt="2024-08-13T18:12:01.645" v="53" actId="20577"/>
        <pc:sldMkLst>
          <pc:docMk/>
          <pc:sldMk cId="233687922" sldId="300"/>
        </pc:sldMkLst>
        <pc:spChg chg="mod">
          <ac:chgData name="Yeo, Jennifer [IH]" userId="S::jennifer.yeo@interiorhealth.ca::119cf2f7-97b7-4916-b949-709be837dfed" providerId="AD" clId="Web-{2CF0009C-3F46-26EA-0EB3-B40B17F8961E}" dt="2024-08-13T18:06:44.369" v="3" actId="20577"/>
          <ac:spMkLst>
            <pc:docMk/>
            <pc:sldMk cId="233687922" sldId="300"/>
            <ac:spMk id="2" creationId="{2F4AD720-36CB-31C7-D71D-E6393355CFE4}"/>
          </ac:spMkLst>
        </pc:spChg>
        <pc:spChg chg="mod">
          <ac:chgData name="Yeo, Jennifer [IH]" userId="S::jennifer.yeo@interiorhealth.ca::119cf2f7-97b7-4916-b949-709be837dfed" providerId="AD" clId="Web-{2CF0009C-3F46-26EA-0EB3-B40B17F8961E}" dt="2024-08-13T18:12:01.645" v="53" actId="20577"/>
          <ac:spMkLst>
            <pc:docMk/>
            <pc:sldMk cId="233687922" sldId="300"/>
            <ac:spMk id="3" creationId="{8214765B-C38D-00E0-134B-4411E9C2C275}"/>
          </ac:spMkLst>
        </pc:spChg>
      </pc:sldChg>
      <pc:sldChg chg="modSp">
        <pc:chgData name="Yeo, Jennifer [IH]" userId="S::jennifer.yeo@interiorhealth.ca::119cf2f7-97b7-4916-b949-709be837dfed" providerId="AD" clId="Web-{2CF0009C-3F46-26EA-0EB3-B40B17F8961E}" dt="2024-08-13T18:21:45.664" v="87" actId="20577"/>
        <pc:sldMkLst>
          <pc:docMk/>
          <pc:sldMk cId="731897041" sldId="303"/>
        </pc:sldMkLst>
        <pc:spChg chg="mod">
          <ac:chgData name="Yeo, Jennifer [IH]" userId="S::jennifer.yeo@interiorhealth.ca::119cf2f7-97b7-4916-b949-709be837dfed" providerId="AD" clId="Web-{2CF0009C-3F46-26EA-0EB3-B40B17F8961E}" dt="2024-08-13T18:21:45.664" v="87" actId="20577"/>
          <ac:spMkLst>
            <pc:docMk/>
            <pc:sldMk cId="731897041" sldId="303"/>
            <ac:spMk id="3" creationId="{DE18E7F0-DF85-5921-3C64-F6BB7D4261FF}"/>
          </ac:spMkLst>
        </pc:spChg>
      </pc:sldChg>
      <pc:sldChg chg="modSp">
        <pc:chgData name="Yeo, Jennifer [IH]" userId="S::jennifer.yeo@interiorhealth.ca::119cf2f7-97b7-4916-b949-709be837dfed" providerId="AD" clId="Web-{2CF0009C-3F46-26EA-0EB3-B40B17F8961E}" dt="2024-08-13T18:19:32.019" v="81" actId="20577"/>
        <pc:sldMkLst>
          <pc:docMk/>
          <pc:sldMk cId="2802600561" sldId="304"/>
        </pc:sldMkLst>
        <pc:spChg chg="mod">
          <ac:chgData name="Yeo, Jennifer [IH]" userId="S::jennifer.yeo@interiorhealth.ca::119cf2f7-97b7-4916-b949-709be837dfed" providerId="AD" clId="Web-{2CF0009C-3F46-26EA-0EB3-B40B17F8961E}" dt="2024-08-13T18:19:32.019" v="81" actId="20577"/>
          <ac:spMkLst>
            <pc:docMk/>
            <pc:sldMk cId="2802600561" sldId="304"/>
            <ac:spMk id="2" creationId="{342F6E9B-CC8A-7FFA-0B65-7B84AD4367F4}"/>
          </ac:spMkLst>
        </pc:spChg>
      </pc:sldChg>
    </pc:docChg>
  </pc:docChgLst>
  <pc:docChgLst>
    <pc:chgData name="Waring, Steve [IH]" userId="S::steve.waring@interiorhealth.ca::1fb53413-d589-48c7-9045-3922b9657247" providerId="AD" clId="Web-{3CDEEA94-F42E-71E5-9EAA-7B4E11AA37D3}"/>
    <pc:docChg chg="modSld">
      <pc:chgData name="Waring, Steve [IH]" userId="S::steve.waring@interiorhealth.ca::1fb53413-d589-48c7-9045-3922b9657247" providerId="AD" clId="Web-{3CDEEA94-F42E-71E5-9EAA-7B4E11AA37D3}" dt="2024-08-16T15:34:14.341" v="47" actId="20577"/>
      <pc:docMkLst>
        <pc:docMk/>
      </pc:docMkLst>
      <pc:sldChg chg="addSp delSp modSp">
        <pc:chgData name="Waring, Steve [IH]" userId="S::steve.waring@interiorhealth.ca::1fb53413-d589-48c7-9045-3922b9657247" providerId="AD" clId="Web-{3CDEEA94-F42E-71E5-9EAA-7B4E11AA37D3}" dt="2024-08-16T15:34:14.341" v="47" actId="20577"/>
        <pc:sldMkLst>
          <pc:docMk/>
          <pc:sldMk cId="553498672" sldId="281"/>
        </pc:sldMkLst>
        <pc:spChg chg="mod">
          <ac:chgData name="Waring, Steve [IH]" userId="S::steve.waring@interiorhealth.ca::1fb53413-d589-48c7-9045-3922b9657247" providerId="AD" clId="Web-{3CDEEA94-F42E-71E5-9EAA-7B4E11AA37D3}" dt="2024-08-16T15:34:09.075" v="44" actId="20577"/>
          <ac:spMkLst>
            <pc:docMk/>
            <pc:sldMk cId="553498672" sldId="281"/>
            <ac:spMk id="4" creationId="{430EF53D-C6D6-6945-A7A7-2B1AD7D5DFD4}"/>
          </ac:spMkLst>
        </pc:spChg>
        <pc:spChg chg="mod">
          <ac:chgData name="Waring, Steve [IH]" userId="S::steve.waring@interiorhealth.ca::1fb53413-d589-48c7-9045-3922b9657247" providerId="AD" clId="Web-{3CDEEA94-F42E-71E5-9EAA-7B4E11AA37D3}" dt="2024-08-16T15:34:14.341" v="47" actId="20577"/>
          <ac:spMkLst>
            <pc:docMk/>
            <pc:sldMk cId="553498672" sldId="281"/>
            <ac:spMk id="6" creationId="{4308F4BE-2612-4842-BAE0-7474ECB74460}"/>
          </ac:spMkLst>
        </pc:spChg>
        <pc:spChg chg="add del mod">
          <ac:chgData name="Waring, Steve [IH]" userId="S::steve.waring@interiorhealth.ca::1fb53413-d589-48c7-9045-3922b9657247" providerId="AD" clId="Web-{3CDEEA94-F42E-71E5-9EAA-7B4E11AA37D3}" dt="2024-08-16T15:34:11.544" v="45" actId="1076"/>
          <ac:spMkLst>
            <pc:docMk/>
            <pc:sldMk cId="553498672" sldId="281"/>
            <ac:spMk id="7" creationId="{00000000-0000-0000-0000-000000000000}"/>
          </ac:spMkLst>
        </pc:spChg>
      </pc:sldChg>
    </pc:docChg>
  </pc:docChgLst>
  <pc:docChgLst>
    <pc:chgData name="Waring, Steve [IH]" userId="1fb53413-d589-48c7-9045-3922b9657247" providerId="ADAL" clId="{BC1D5629-AE46-49E3-9A36-AD4077B13E1A}"/>
    <pc:docChg chg="undo redo custSel addSld modSld">
      <pc:chgData name="Waring, Steve [IH]" userId="1fb53413-d589-48c7-9045-3922b9657247" providerId="ADAL" clId="{BC1D5629-AE46-49E3-9A36-AD4077B13E1A}" dt="2024-08-12T18:44:03.219" v="75" actId="20577"/>
      <pc:docMkLst>
        <pc:docMk/>
      </pc:docMkLst>
      <pc:sldChg chg="modSp mod">
        <pc:chgData name="Waring, Steve [IH]" userId="1fb53413-d589-48c7-9045-3922b9657247" providerId="ADAL" clId="{BC1D5629-AE46-49E3-9A36-AD4077B13E1A}" dt="2024-08-12T18:42:48.482" v="55" actId="255"/>
        <pc:sldMkLst>
          <pc:docMk/>
          <pc:sldMk cId="553498672" sldId="281"/>
        </pc:sldMkLst>
        <pc:spChg chg="mod">
          <ac:chgData name="Waring, Steve [IH]" userId="1fb53413-d589-48c7-9045-3922b9657247" providerId="ADAL" clId="{BC1D5629-AE46-49E3-9A36-AD4077B13E1A}" dt="2024-08-12T18:37:35.536" v="4" actId="6549"/>
          <ac:spMkLst>
            <pc:docMk/>
            <pc:sldMk cId="553498672" sldId="281"/>
            <ac:spMk id="2" creationId="{A316D3D7-FCEE-AC4E-9D6C-C69CEC5E839F}"/>
          </ac:spMkLst>
        </pc:spChg>
        <pc:spChg chg="mod">
          <ac:chgData name="Waring, Steve [IH]" userId="1fb53413-d589-48c7-9045-3922b9657247" providerId="ADAL" clId="{BC1D5629-AE46-49E3-9A36-AD4077B13E1A}" dt="2024-08-12T18:42:48.482" v="55" actId="255"/>
          <ac:spMkLst>
            <pc:docMk/>
            <pc:sldMk cId="553498672" sldId="281"/>
            <ac:spMk id="6" creationId="{4308F4BE-2612-4842-BAE0-7474ECB74460}"/>
          </ac:spMkLst>
        </pc:spChg>
        <pc:spChg chg="mod">
          <ac:chgData name="Waring, Steve [IH]" userId="1fb53413-d589-48c7-9045-3922b9657247" providerId="ADAL" clId="{BC1D5629-AE46-49E3-9A36-AD4077B13E1A}" dt="2024-08-12T18:39:46.838" v="14" actId="1076"/>
          <ac:spMkLst>
            <pc:docMk/>
            <pc:sldMk cId="553498672" sldId="281"/>
            <ac:spMk id="7" creationId="{00000000-0000-0000-0000-000000000000}"/>
          </ac:spMkLst>
        </pc:spChg>
      </pc:sldChg>
      <pc:sldChg chg="modSp new mod">
        <pc:chgData name="Waring, Steve [IH]" userId="1fb53413-d589-48c7-9045-3922b9657247" providerId="ADAL" clId="{BC1D5629-AE46-49E3-9A36-AD4077B13E1A}" dt="2024-08-12T18:44:03.219" v="75" actId="20577"/>
        <pc:sldMkLst>
          <pc:docMk/>
          <pc:sldMk cId="2802600561" sldId="304"/>
        </pc:sldMkLst>
        <pc:spChg chg="mod">
          <ac:chgData name="Waring, Steve [IH]" userId="1fb53413-d589-48c7-9045-3922b9657247" providerId="ADAL" clId="{BC1D5629-AE46-49E3-9A36-AD4077B13E1A}" dt="2024-08-12T18:44:03.219" v="75" actId="20577"/>
          <ac:spMkLst>
            <pc:docMk/>
            <pc:sldMk cId="2802600561" sldId="304"/>
            <ac:spMk id="2" creationId="{342F6E9B-CC8A-7FFA-0B65-7B84AD4367F4}"/>
          </ac:spMkLst>
        </pc:spChg>
        <pc:spChg chg="mod">
          <ac:chgData name="Waring, Steve [IH]" userId="1fb53413-d589-48c7-9045-3922b9657247" providerId="ADAL" clId="{BC1D5629-AE46-49E3-9A36-AD4077B13E1A}" dt="2024-08-12T18:43:18.513" v="65"/>
          <ac:spMkLst>
            <pc:docMk/>
            <pc:sldMk cId="2802600561" sldId="304"/>
            <ac:spMk id="3" creationId="{B941AC26-B4CE-D91A-E175-96399EF12752}"/>
          </ac:spMkLst>
        </pc:spChg>
      </pc:sldChg>
    </pc:docChg>
  </pc:docChgLst>
  <pc:docChgLst>
    <pc:chgData name="Erickson, David [IH]" userId="S::david.erickson@interiorhealth.ca::8153dd96-96a2-4bbf-aaa9-63675c3b0a7b" providerId="AD" clId="Web-{06E73C9F-7857-4D83-9228-183E861E1324}"/>
    <pc:docChg chg="modSld">
      <pc:chgData name="Erickson, David [IH]" userId="S::david.erickson@interiorhealth.ca::8153dd96-96a2-4bbf-aaa9-63675c3b0a7b" providerId="AD" clId="Web-{06E73C9F-7857-4D83-9228-183E861E1324}" dt="2024-09-04T17:10:30.506" v="2" actId="20577"/>
      <pc:docMkLst>
        <pc:docMk/>
      </pc:docMkLst>
      <pc:sldChg chg="modSp">
        <pc:chgData name="Erickson, David [IH]" userId="S::david.erickson@interiorhealth.ca::8153dd96-96a2-4bbf-aaa9-63675c3b0a7b" providerId="AD" clId="Web-{06E73C9F-7857-4D83-9228-183E861E1324}" dt="2024-09-04T17:10:30.506" v="2" actId="20577"/>
        <pc:sldMkLst>
          <pc:docMk/>
          <pc:sldMk cId="4097871082" sldId="292"/>
        </pc:sldMkLst>
        <pc:spChg chg="mod">
          <ac:chgData name="Erickson, David [IH]" userId="S::david.erickson@interiorhealth.ca::8153dd96-96a2-4bbf-aaa9-63675c3b0a7b" providerId="AD" clId="Web-{06E73C9F-7857-4D83-9228-183E861E1324}" dt="2024-09-04T17:10:30.506" v="2" actId="20577"/>
          <ac:spMkLst>
            <pc:docMk/>
            <pc:sldMk cId="4097871082" sldId="292"/>
            <ac:spMk id="3" creationId="{00000000-0000-0000-0000-000000000000}"/>
          </ac:spMkLst>
        </pc:spChg>
      </pc:sldChg>
      <pc:sldChg chg="modSp">
        <pc:chgData name="Erickson, David [IH]" userId="S::david.erickson@interiorhealth.ca::8153dd96-96a2-4bbf-aaa9-63675c3b0a7b" providerId="AD" clId="Web-{06E73C9F-7857-4D83-9228-183E861E1324}" dt="2024-09-04T17:09:56.974" v="1" actId="20577"/>
        <pc:sldMkLst>
          <pc:docMk/>
          <pc:sldMk cId="2802600561" sldId="304"/>
        </pc:sldMkLst>
        <pc:spChg chg="mod">
          <ac:chgData name="Erickson, David [IH]" userId="S::david.erickson@interiorhealth.ca::8153dd96-96a2-4bbf-aaa9-63675c3b0a7b" providerId="AD" clId="Web-{06E73C9F-7857-4D83-9228-183E861E1324}" dt="2024-09-04T17:09:56.974" v="1" actId="20577"/>
          <ac:spMkLst>
            <pc:docMk/>
            <pc:sldMk cId="2802600561" sldId="304"/>
            <ac:spMk id="3" creationId="{B941AC26-B4CE-D91A-E175-96399EF12752}"/>
          </ac:spMkLst>
        </pc:spChg>
      </pc:sldChg>
    </pc:docChg>
  </pc:docChgLst>
  <pc:docChgLst>
    <pc:chgData name="Waring, Steve [IH]" userId="S::steve.waring@interiorhealth.ca::1fb53413-d589-48c7-9045-3922b9657247" providerId="AD" clId="Web-{B1808E6A-5C51-731C-AA84-EAF3F0AF81D4}"/>
    <pc:docChg chg="modSld">
      <pc:chgData name="Waring, Steve [IH]" userId="S::steve.waring@interiorhealth.ca::1fb53413-d589-48c7-9045-3922b9657247" providerId="AD" clId="Web-{B1808E6A-5C51-731C-AA84-EAF3F0AF81D4}" dt="2024-08-20T18:39:05.945" v="4" actId="20577"/>
      <pc:docMkLst>
        <pc:docMk/>
      </pc:docMkLst>
      <pc:sldChg chg="modSp">
        <pc:chgData name="Waring, Steve [IH]" userId="S::steve.waring@interiorhealth.ca::1fb53413-d589-48c7-9045-3922b9657247" providerId="AD" clId="Web-{B1808E6A-5C51-731C-AA84-EAF3F0AF81D4}" dt="2024-08-20T18:39:05.945" v="4" actId="20577"/>
        <pc:sldMkLst>
          <pc:docMk/>
          <pc:sldMk cId="553498672" sldId="281"/>
        </pc:sldMkLst>
        <pc:spChg chg="mod">
          <ac:chgData name="Waring, Steve [IH]" userId="S::steve.waring@interiorhealth.ca::1fb53413-d589-48c7-9045-3922b9657247" providerId="AD" clId="Web-{B1808E6A-5C51-731C-AA84-EAF3F0AF81D4}" dt="2024-08-20T18:38:50.835" v="1" actId="20577"/>
          <ac:spMkLst>
            <pc:docMk/>
            <pc:sldMk cId="553498672" sldId="281"/>
            <ac:spMk id="6" creationId="{4308F4BE-2612-4842-BAE0-7474ECB74460}"/>
          </ac:spMkLst>
        </pc:spChg>
        <pc:spChg chg="mod">
          <ac:chgData name="Waring, Steve [IH]" userId="S::steve.waring@interiorhealth.ca::1fb53413-d589-48c7-9045-3922b9657247" providerId="AD" clId="Web-{B1808E6A-5C51-731C-AA84-EAF3F0AF81D4}" dt="2024-08-20T18:39:05.945" v="4" actId="20577"/>
          <ac:spMkLst>
            <pc:docMk/>
            <pc:sldMk cId="553498672" sldId="281"/>
            <ac:spMk id="7" creationId="{00000000-0000-0000-0000-000000000000}"/>
          </ac:spMkLst>
        </pc:spChg>
      </pc:sldChg>
    </pc:docChg>
  </pc:docChgLst>
  <pc:docChgLst>
    <pc:chgData name="Waring, Steve [IH]" userId="S::steve.waring@interiorhealth.ca::1fb53413-d589-48c7-9045-3922b9657247" providerId="AD" clId="Web-{359E37D0-4C0D-9D3E-8E37-E76B17E00798}"/>
    <pc:docChg chg="modSld">
      <pc:chgData name="Waring, Steve [IH]" userId="S::steve.waring@interiorhealth.ca::1fb53413-d589-48c7-9045-3922b9657247" providerId="AD" clId="Web-{359E37D0-4C0D-9D3E-8E37-E76B17E00798}" dt="2024-08-15T17:03:59.214" v="0" actId="14100"/>
      <pc:docMkLst>
        <pc:docMk/>
      </pc:docMkLst>
      <pc:sldChg chg="modSp">
        <pc:chgData name="Waring, Steve [IH]" userId="S::steve.waring@interiorhealth.ca::1fb53413-d589-48c7-9045-3922b9657247" providerId="AD" clId="Web-{359E37D0-4C0D-9D3E-8E37-E76B17E00798}" dt="2024-08-15T17:03:59.214" v="0" actId="14100"/>
        <pc:sldMkLst>
          <pc:docMk/>
          <pc:sldMk cId="553498672" sldId="281"/>
        </pc:sldMkLst>
        <pc:spChg chg="mod">
          <ac:chgData name="Waring, Steve [IH]" userId="S::steve.waring@interiorhealth.ca::1fb53413-d589-48c7-9045-3922b9657247" providerId="AD" clId="Web-{359E37D0-4C0D-9D3E-8E37-E76B17E00798}" dt="2024-08-15T17:03:59.214" v="0" actId="14100"/>
          <ac:spMkLst>
            <pc:docMk/>
            <pc:sldMk cId="553498672" sldId="281"/>
            <ac:spMk id="4" creationId="{430EF53D-C6D6-6945-A7A7-2B1AD7D5DFD4}"/>
          </ac:spMkLst>
        </pc:spChg>
      </pc:sldChg>
    </pc:docChg>
  </pc:docChgLst>
  <pc:docChgLst>
    <pc:chgData name="Erickson, David [IH]" userId="8153dd96-96a2-4bbf-aaa9-63675c3b0a7b" providerId="ADAL" clId="{139ABC8F-4BFD-4BBC-8B52-EC92EBC4A40E}"/>
    <pc:docChg chg="undo custSel modSld">
      <pc:chgData name="Erickson, David [IH]" userId="8153dd96-96a2-4bbf-aaa9-63675c3b0a7b" providerId="ADAL" clId="{139ABC8F-4BFD-4BBC-8B52-EC92EBC4A40E}" dt="2024-08-16T15:13:31.356" v="245" actId="478"/>
      <pc:docMkLst>
        <pc:docMk/>
      </pc:docMkLst>
      <pc:sldChg chg="modSp mod">
        <pc:chgData name="Erickson, David [IH]" userId="8153dd96-96a2-4bbf-aaa9-63675c3b0a7b" providerId="ADAL" clId="{139ABC8F-4BFD-4BBC-8B52-EC92EBC4A40E}" dt="2024-08-15T19:09:46.442" v="46" actId="27636"/>
        <pc:sldMkLst>
          <pc:docMk/>
          <pc:sldMk cId="553498672" sldId="281"/>
        </pc:sldMkLst>
        <pc:spChg chg="mod">
          <ac:chgData name="Erickson, David [IH]" userId="8153dd96-96a2-4bbf-aaa9-63675c3b0a7b" providerId="ADAL" clId="{139ABC8F-4BFD-4BBC-8B52-EC92EBC4A40E}" dt="2024-08-15T19:09:46.442" v="46" actId="27636"/>
          <ac:spMkLst>
            <pc:docMk/>
            <pc:sldMk cId="553498672" sldId="281"/>
            <ac:spMk id="6" creationId="{4308F4BE-2612-4842-BAE0-7474ECB74460}"/>
          </ac:spMkLst>
        </pc:spChg>
        <pc:spChg chg="mod">
          <ac:chgData name="Erickson, David [IH]" userId="8153dd96-96a2-4bbf-aaa9-63675c3b0a7b" providerId="ADAL" clId="{139ABC8F-4BFD-4BBC-8B52-EC92EBC4A40E}" dt="2024-08-15T19:05:58.556" v="6" actId="1076"/>
          <ac:spMkLst>
            <pc:docMk/>
            <pc:sldMk cId="553498672" sldId="281"/>
            <ac:spMk id="7" creationId="{00000000-0000-0000-0000-000000000000}"/>
          </ac:spMkLst>
        </pc:spChg>
      </pc:sldChg>
      <pc:sldChg chg="modSp mod">
        <pc:chgData name="Erickson, David [IH]" userId="8153dd96-96a2-4bbf-aaa9-63675c3b0a7b" providerId="ADAL" clId="{139ABC8F-4BFD-4BBC-8B52-EC92EBC4A40E}" dt="2024-08-16T15:12:39.658" v="240" actId="20577"/>
        <pc:sldMkLst>
          <pc:docMk/>
          <pc:sldMk cId="648781455" sldId="294"/>
        </pc:sldMkLst>
        <pc:spChg chg="mod">
          <ac:chgData name="Erickson, David [IH]" userId="8153dd96-96a2-4bbf-aaa9-63675c3b0a7b" providerId="ADAL" clId="{139ABC8F-4BFD-4BBC-8B52-EC92EBC4A40E}" dt="2024-08-16T15:12:39.658" v="240" actId="20577"/>
          <ac:spMkLst>
            <pc:docMk/>
            <pc:sldMk cId="648781455" sldId="294"/>
            <ac:spMk id="3" creationId="{00000000-0000-0000-0000-000000000000}"/>
          </ac:spMkLst>
        </pc:spChg>
      </pc:sldChg>
      <pc:sldChg chg="modSp mod">
        <pc:chgData name="Erickson, David [IH]" userId="8153dd96-96a2-4bbf-aaa9-63675c3b0a7b" providerId="ADAL" clId="{139ABC8F-4BFD-4BBC-8B52-EC92EBC4A40E}" dt="2024-08-09T17:04:17.462" v="1" actId="20577"/>
        <pc:sldMkLst>
          <pc:docMk/>
          <pc:sldMk cId="3033638452" sldId="302"/>
        </pc:sldMkLst>
        <pc:spChg chg="mod">
          <ac:chgData name="Erickson, David [IH]" userId="8153dd96-96a2-4bbf-aaa9-63675c3b0a7b" providerId="ADAL" clId="{139ABC8F-4BFD-4BBC-8B52-EC92EBC4A40E}" dt="2024-08-09T17:04:17.462" v="1" actId="20577"/>
          <ac:spMkLst>
            <pc:docMk/>
            <pc:sldMk cId="3033638452" sldId="302"/>
            <ac:spMk id="3" creationId="{2EDE319A-B786-DE0C-18E5-409C86C3C911}"/>
          </ac:spMkLst>
        </pc:spChg>
      </pc:sldChg>
      <pc:sldChg chg="addSp delSp modSp mod modNotesTx">
        <pc:chgData name="Erickson, David [IH]" userId="8153dd96-96a2-4bbf-aaa9-63675c3b0a7b" providerId="ADAL" clId="{139ABC8F-4BFD-4BBC-8B52-EC92EBC4A40E}" dt="2024-08-16T15:13:31.356" v="245" actId="478"/>
        <pc:sldMkLst>
          <pc:docMk/>
          <pc:sldMk cId="731897041" sldId="303"/>
        </pc:sldMkLst>
        <pc:spChg chg="mod">
          <ac:chgData name="Erickson, David [IH]" userId="8153dd96-96a2-4bbf-aaa9-63675c3b0a7b" providerId="ADAL" clId="{139ABC8F-4BFD-4BBC-8B52-EC92EBC4A40E}" dt="2024-08-16T14:02:23.124" v="234"/>
          <ac:spMkLst>
            <pc:docMk/>
            <pc:sldMk cId="731897041" sldId="303"/>
            <ac:spMk id="3" creationId="{DE18E7F0-DF85-5921-3C64-F6BB7D4261FF}"/>
          </ac:spMkLst>
        </pc:spChg>
        <pc:spChg chg="add del mod">
          <ac:chgData name="Erickson, David [IH]" userId="8153dd96-96a2-4bbf-aaa9-63675c3b0a7b" providerId="ADAL" clId="{139ABC8F-4BFD-4BBC-8B52-EC92EBC4A40E}" dt="2024-08-16T15:13:31.356" v="245" actId="478"/>
          <ac:spMkLst>
            <pc:docMk/>
            <pc:sldMk cId="731897041" sldId="303"/>
            <ac:spMk id="4" creationId="{413C4B56-63D0-B8FE-6D4C-B35DFEB30ACB}"/>
          </ac:spMkLst>
        </pc:spChg>
      </pc:sldChg>
    </pc:docChg>
  </pc:docChgLst>
  <pc:docChgLst>
    <pc:chgData name="Erickson, David [IH]" userId="8153dd96-96a2-4bbf-aaa9-63675c3b0a7b" providerId="ADAL" clId="{9F1875D3-259A-4294-962A-CA8D8176CC4C}"/>
    <pc:docChg chg="custSel modSld">
      <pc:chgData name="Erickson, David [IH]" userId="8153dd96-96a2-4bbf-aaa9-63675c3b0a7b" providerId="ADAL" clId="{9F1875D3-259A-4294-962A-CA8D8176CC4C}" dt="2024-10-07T16:14:31.725" v="100" actId="33524"/>
      <pc:docMkLst>
        <pc:docMk/>
      </pc:docMkLst>
      <pc:sldChg chg="addSp delSp modSp mod modNotesTx">
        <pc:chgData name="Erickson, David [IH]" userId="8153dd96-96a2-4bbf-aaa9-63675c3b0a7b" providerId="ADAL" clId="{9F1875D3-259A-4294-962A-CA8D8176CC4C}" dt="2024-10-07T16:14:31.725" v="100" actId="33524"/>
        <pc:sldMkLst>
          <pc:docMk/>
          <pc:sldMk cId="3269750657" sldId="290"/>
        </pc:sldMkLst>
        <pc:picChg chg="del mod">
          <ac:chgData name="Erickson, David [IH]" userId="8153dd96-96a2-4bbf-aaa9-63675c3b0a7b" providerId="ADAL" clId="{9F1875D3-259A-4294-962A-CA8D8176CC4C}" dt="2024-10-07T16:13:34.388" v="8" actId="478"/>
          <ac:picMkLst>
            <pc:docMk/>
            <pc:sldMk cId="3269750657" sldId="290"/>
            <ac:picMk id="8" creationId="{0D311A4D-FAEA-3770-C2C0-7078889D3B20}"/>
          </ac:picMkLst>
        </pc:picChg>
        <pc:picChg chg="add mod">
          <ac:chgData name="Erickson, David [IH]" userId="8153dd96-96a2-4bbf-aaa9-63675c3b0a7b" providerId="ADAL" clId="{9F1875D3-259A-4294-962A-CA8D8176CC4C}" dt="2024-10-07T16:13:01.112" v="4" actId="14100"/>
          <ac:picMkLst>
            <pc:docMk/>
            <pc:sldMk cId="3269750657" sldId="290"/>
            <ac:picMk id="1026" creationId="{3225DD72-077F-5281-9850-5D8EAE9F2DA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0E33D1-8C17-4CB2-8558-C20173B5E9D3}"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FC0C302A-1BFC-474F-8175-525CB9F599B0}">
      <dgm:prSet/>
      <dgm:spPr/>
      <dgm:t>
        <a:bodyPr/>
        <a:lstStyle/>
        <a:p>
          <a:r>
            <a:rPr lang="en-CA" u="sng"/>
            <a:t>The </a:t>
          </a:r>
          <a:r>
            <a:rPr lang="en-CA" b="1" u="sng"/>
            <a:t>purpose</a:t>
          </a:r>
          <a:r>
            <a:rPr lang="en-CA" u="sng"/>
            <a:t> of implementing Alert with Enhanced Measures is to</a:t>
          </a:r>
          <a:r>
            <a:rPr lang="en-CA"/>
            <a:t>: </a:t>
          </a:r>
          <a:endParaRPr lang="en-US"/>
        </a:p>
      </dgm:t>
    </dgm:pt>
    <dgm:pt modelId="{31ABD093-B8D7-4177-A8D1-042B311130D7}" type="parTrans" cxnId="{351C655F-B5A1-4111-956F-79EA9FA58B1A}">
      <dgm:prSet/>
      <dgm:spPr/>
      <dgm:t>
        <a:bodyPr/>
        <a:lstStyle/>
        <a:p>
          <a:endParaRPr lang="en-US"/>
        </a:p>
      </dgm:t>
    </dgm:pt>
    <dgm:pt modelId="{E559B397-7124-4096-894E-46C8709E0218}" type="sibTrans" cxnId="{351C655F-B5A1-4111-956F-79EA9FA58B1A}">
      <dgm:prSet/>
      <dgm:spPr/>
      <dgm:t>
        <a:bodyPr/>
        <a:lstStyle/>
        <a:p>
          <a:endParaRPr lang="en-US"/>
        </a:p>
      </dgm:t>
    </dgm:pt>
    <dgm:pt modelId="{15867B40-1678-43EC-B579-FAE438618761}">
      <dgm:prSet/>
      <dgm:spPr/>
      <dgm:t>
        <a:bodyPr/>
        <a:lstStyle/>
        <a:p>
          <a:r>
            <a:rPr lang="en-CA" dirty="0"/>
            <a:t>Reduce impact and duration</a:t>
          </a:r>
          <a:endParaRPr lang="en-US" dirty="0"/>
        </a:p>
      </dgm:t>
    </dgm:pt>
    <dgm:pt modelId="{16DF2C65-F2DB-4D24-B51C-89202071B27D}" type="parTrans" cxnId="{CF395CE8-2E36-4745-8A8E-DC7D60D61E04}">
      <dgm:prSet/>
      <dgm:spPr/>
      <dgm:t>
        <a:bodyPr/>
        <a:lstStyle/>
        <a:p>
          <a:endParaRPr lang="en-US"/>
        </a:p>
      </dgm:t>
    </dgm:pt>
    <dgm:pt modelId="{AF552FBF-41C3-4A36-85F5-CE46E4EDCD99}" type="sibTrans" cxnId="{CF395CE8-2E36-4745-8A8E-DC7D60D61E04}">
      <dgm:prSet/>
      <dgm:spPr/>
      <dgm:t>
        <a:bodyPr/>
        <a:lstStyle/>
        <a:p>
          <a:endParaRPr lang="en-US"/>
        </a:p>
      </dgm:t>
    </dgm:pt>
    <dgm:pt modelId="{1734A875-99F9-42A6-A5EF-8FFF41933E15}">
      <dgm:prSet/>
      <dgm:spPr/>
      <dgm:t>
        <a:bodyPr/>
        <a:lstStyle/>
        <a:p>
          <a:r>
            <a:rPr lang="en-CA" dirty="0"/>
            <a:t>Prevent</a:t>
          </a:r>
          <a:r>
            <a:rPr lang="en-CA" b="1" dirty="0"/>
            <a:t> </a:t>
          </a:r>
          <a:r>
            <a:rPr lang="en-CA" dirty="0"/>
            <a:t>further spread and reoccurrence</a:t>
          </a:r>
          <a:endParaRPr lang="en-US" dirty="0"/>
        </a:p>
      </dgm:t>
    </dgm:pt>
    <dgm:pt modelId="{59D56290-7432-495D-8D54-E23082A034BC}" type="parTrans" cxnId="{7BBCECE4-B6A8-458E-8910-314A3C919CB7}">
      <dgm:prSet/>
      <dgm:spPr/>
      <dgm:t>
        <a:bodyPr/>
        <a:lstStyle/>
        <a:p>
          <a:endParaRPr lang="en-US"/>
        </a:p>
      </dgm:t>
    </dgm:pt>
    <dgm:pt modelId="{E45E9D59-FDD9-4C52-B8D6-81FAEB644AFD}" type="sibTrans" cxnId="{7BBCECE4-B6A8-458E-8910-314A3C919CB7}">
      <dgm:prSet/>
      <dgm:spPr/>
      <dgm:t>
        <a:bodyPr/>
        <a:lstStyle/>
        <a:p>
          <a:endParaRPr lang="en-US"/>
        </a:p>
      </dgm:t>
    </dgm:pt>
    <dgm:pt modelId="{366E75FD-28F9-4F9B-B6F6-FBFB2A892A70}">
      <dgm:prSet/>
      <dgm:spPr/>
      <dgm:t>
        <a:bodyPr/>
        <a:lstStyle/>
        <a:p>
          <a:r>
            <a:rPr lang="en-CA"/>
            <a:t>Activate close collaboration between unit staff/leadership and IPAC to monitor situation and assess effectiveness of preventative measures </a:t>
          </a:r>
          <a:endParaRPr lang="en-US"/>
        </a:p>
      </dgm:t>
    </dgm:pt>
    <dgm:pt modelId="{336C72E9-B3FF-4EF7-BBAF-8683558F6F03}" type="parTrans" cxnId="{CD35A9E0-449E-4A71-95CD-D5B2510B65A6}">
      <dgm:prSet/>
      <dgm:spPr/>
      <dgm:t>
        <a:bodyPr/>
        <a:lstStyle/>
        <a:p>
          <a:endParaRPr lang="en-US"/>
        </a:p>
      </dgm:t>
    </dgm:pt>
    <dgm:pt modelId="{50DA37DA-9220-45F4-A932-9896284F822B}" type="sibTrans" cxnId="{CD35A9E0-449E-4A71-95CD-D5B2510B65A6}">
      <dgm:prSet/>
      <dgm:spPr/>
      <dgm:t>
        <a:bodyPr/>
        <a:lstStyle/>
        <a:p>
          <a:endParaRPr lang="en-US"/>
        </a:p>
      </dgm:t>
    </dgm:pt>
    <dgm:pt modelId="{ED9DD7EB-70BA-4CB3-B5F7-B5DD8943BA29}" type="pres">
      <dgm:prSet presAssocID="{B70E33D1-8C17-4CB2-8558-C20173B5E9D3}" presName="hierChild1" presStyleCnt="0">
        <dgm:presLayoutVars>
          <dgm:chPref val="1"/>
          <dgm:dir/>
          <dgm:animOne val="branch"/>
          <dgm:animLvl val="lvl"/>
          <dgm:resizeHandles/>
        </dgm:presLayoutVars>
      </dgm:prSet>
      <dgm:spPr/>
    </dgm:pt>
    <dgm:pt modelId="{5718C062-CCCC-46DF-86E7-714407AB6D10}" type="pres">
      <dgm:prSet presAssocID="{FC0C302A-1BFC-474F-8175-525CB9F599B0}" presName="hierRoot1" presStyleCnt="0"/>
      <dgm:spPr/>
    </dgm:pt>
    <dgm:pt modelId="{4845FAFE-1631-4ECD-ADCB-B4F567026A74}" type="pres">
      <dgm:prSet presAssocID="{FC0C302A-1BFC-474F-8175-525CB9F599B0}" presName="composite" presStyleCnt="0"/>
      <dgm:spPr/>
    </dgm:pt>
    <dgm:pt modelId="{7A365A3A-42E4-445F-BEB6-7860E6EDBFD0}" type="pres">
      <dgm:prSet presAssocID="{FC0C302A-1BFC-474F-8175-525CB9F599B0}" presName="background" presStyleLbl="node0" presStyleIdx="0" presStyleCnt="1"/>
      <dgm:spPr/>
    </dgm:pt>
    <dgm:pt modelId="{3D2DAAE7-9D80-478F-80D9-21E27572CD80}" type="pres">
      <dgm:prSet presAssocID="{FC0C302A-1BFC-474F-8175-525CB9F599B0}" presName="text" presStyleLbl="fgAcc0" presStyleIdx="0" presStyleCnt="1" custLinFactNeighborX="-5556" custLinFactNeighborY="-592">
        <dgm:presLayoutVars>
          <dgm:chPref val="3"/>
        </dgm:presLayoutVars>
      </dgm:prSet>
      <dgm:spPr/>
    </dgm:pt>
    <dgm:pt modelId="{BBF08AEE-32BB-4E71-B30A-0BFD32640AC4}" type="pres">
      <dgm:prSet presAssocID="{FC0C302A-1BFC-474F-8175-525CB9F599B0}" presName="hierChild2" presStyleCnt="0"/>
      <dgm:spPr/>
    </dgm:pt>
    <dgm:pt modelId="{4479728C-0A16-4082-BBFE-8EB5EE757E79}" type="pres">
      <dgm:prSet presAssocID="{16DF2C65-F2DB-4D24-B51C-89202071B27D}" presName="Name10" presStyleLbl="parChTrans1D2" presStyleIdx="0" presStyleCnt="3"/>
      <dgm:spPr/>
    </dgm:pt>
    <dgm:pt modelId="{27362581-DF98-47EB-9B68-F88DB57176AB}" type="pres">
      <dgm:prSet presAssocID="{15867B40-1678-43EC-B579-FAE438618761}" presName="hierRoot2" presStyleCnt="0"/>
      <dgm:spPr/>
    </dgm:pt>
    <dgm:pt modelId="{13471E5A-4E17-4B4B-BECA-565CD73CFD83}" type="pres">
      <dgm:prSet presAssocID="{15867B40-1678-43EC-B579-FAE438618761}" presName="composite2" presStyleCnt="0"/>
      <dgm:spPr/>
    </dgm:pt>
    <dgm:pt modelId="{7DABC847-6695-4C87-BB92-C1D2F99B756A}" type="pres">
      <dgm:prSet presAssocID="{15867B40-1678-43EC-B579-FAE438618761}" presName="background2" presStyleLbl="node2" presStyleIdx="0" presStyleCnt="3"/>
      <dgm:spPr/>
    </dgm:pt>
    <dgm:pt modelId="{EFBA43E4-5DD4-4888-9D64-3CFC353BEA18}" type="pres">
      <dgm:prSet presAssocID="{15867B40-1678-43EC-B579-FAE438618761}" presName="text2" presStyleLbl="fgAcc2" presStyleIdx="0" presStyleCnt="3" custLinFactNeighborX="-10907" custLinFactNeighborY="1777">
        <dgm:presLayoutVars>
          <dgm:chPref val="3"/>
        </dgm:presLayoutVars>
      </dgm:prSet>
      <dgm:spPr/>
    </dgm:pt>
    <dgm:pt modelId="{A5AA0593-C60C-45DF-A816-0A3D85BA71F9}" type="pres">
      <dgm:prSet presAssocID="{15867B40-1678-43EC-B579-FAE438618761}" presName="hierChild3" presStyleCnt="0"/>
      <dgm:spPr/>
    </dgm:pt>
    <dgm:pt modelId="{0DEF30CA-0E22-4A5F-A2CA-3FE03A75BA8F}" type="pres">
      <dgm:prSet presAssocID="{59D56290-7432-495D-8D54-E23082A034BC}" presName="Name10" presStyleLbl="parChTrans1D2" presStyleIdx="1" presStyleCnt="3"/>
      <dgm:spPr/>
    </dgm:pt>
    <dgm:pt modelId="{31EF715F-7666-4B93-8E6A-C8A755604ED3}" type="pres">
      <dgm:prSet presAssocID="{1734A875-99F9-42A6-A5EF-8FFF41933E15}" presName="hierRoot2" presStyleCnt="0"/>
      <dgm:spPr/>
    </dgm:pt>
    <dgm:pt modelId="{D1ED4BF2-5894-4069-ADF7-F7339EEB120C}" type="pres">
      <dgm:prSet presAssocID="{1734A875-99F9-42A6-A5EF-8FFF41933E15}" presName="composite2" presStyleCnt="0"/>
      <dgm:spPr/>
    </dgm:pt>
    <dgm:pt modelId="{DAD3A35C-A2AC-4BBB-ACFE-14EFCBC64625}" type="pres">
      <dgm:prSet presAssocID="{1734A875-99F9-42A6-A5EF-8FFF41933E15}" presName="background2" presStyleLbl="node2" presStyleIdx="1" presStyleCnt="3"/>
      <dgm:spPr/>
    </dgm:pt>
    <dgm:pt modelId="{6BE802AB-521F-4E47-922D-7A685D3BA645}" type="pres">
      <dgm:prSet presAssocID="{1734A875-99F9-42A6-A5EF-8FFF41933E15}" presName="text2" presStyleLbl="fgAcc2" presStyleIdx="1" presStyleCnt="3" custLinFactNeighborX="-5556">
        <dgm:presLayoutVars>
          <dgm:chPref val="3"/>
        </dgm:presLayoutVars>
      </dgm:prSet>
      <dgm:spPr/>
    </dgm:pt>
    <dgm:pt modelId="{265FC9C7-C967-4941-BE50-144B31D5669B}" type="pres">
      <dgm:prSet presAssocID="{1734A875-99F9-42A6-A5EF-8FFF41933E15}" presName="hierChild3" presStyleCnt="0"/>
      <dgm:spPr/>
    </dgm:pt>
    <dgm:pt modelId="{FB170B8A-BD13-4652-97CF-5C064D6B08CB}" type="pres">
      <dgm:prSet presAssocID="{336C72E9-B3FF-4EF7-BBAF-8683558F6F03}" presName="Name10" presStyleLbl="parChTrans1D2" presStyleIdx="2" presStyleCnt="3"/>
      <dgm:spPr/>
    </dgm:pt>
    <dgm:pt modelId="{03019A4D-DCDD-4669-A239-F13A3AD5E5B6}" type="pres">
      <dgm:prSet presAssocID="{366E75FD-28F9-4F9B-B6F6-FBFB2A892A70}" presName="hierRoot2" presStyleCnt="0"/>
      <dgm:spPr/>
    </dgm:pt>
    <dgm:pt modelId="{B18CCCAA-7B63-4BD4-8FA3-DEF41CD2E2F3}" type="pres">
      <dgm:prSet presAssocID="{366E75FD-28F9-4F9B-B6F6-FBFB2A892A70}" presName="composite2" presStyleCnt="0"/>
      <dgm:spPr/>
    </dgm:pt>
    <dgm:pt modelId="{BA456470-B78C-47F8-8625-8FB8BFFA0571}" type="pres">
      <dgm:prSet presAssocID="{366E75FD-28F9-4F9B-B6F6-FBFB2A892A70}" presName="background2" presStyleLbl="node2" presStyleIdx="2" presStyleCnt="3"/>
      <dgm:spPr/>
    </dgm:pt>
    <dgm:pt modelId="{092F34A7-DC05-4D7C-A2A9-4767284C8104}" type="pres">
      <dgm:prSet presAssocID="{366E75FD-28F9-4F9B-B6F6-FBFB2A892A70}" presName="text2" presStyleLbl="fgAcc2" presStyleIdx="2" presStyleCnt="3" custLinFactNeighborX="-2257">
        <dgm:presLayoutVars>
          <dgm:chPref val="3"/>
        </dgm:presLayoutVars>
      </dgm:prSet>
      <dgm:spPr/>
    </dgm:pt>
    <dgm:pt modelId="{A992FD73-B165-4884-9B57-FAFD47C1F973}" type="pres">
      <dgm:prSet presAssocID="{366E75FD-28F9-4F9B-B6F6-FBFB2A892A70}" presName="hierChild3" presStyleCnt="0"/>
      <dgm:spPr/>
    </dgm:pt>
  </dgm:ptLst>
  <dgm:cxnLst>
    <dgm:cxn modelId="{EE21BD13-9251-4936-8EDA-4893AC032842}" type="presOf" srcId="{15867B40-1678-43EC-B579-FAE438618761}" destId="{EFBA43E4-5DD4-4888-9D64-3CFC353BEA18}" srcOrd="0" destOrd="0" presId="urn:microsoft.com/office/officeart/2005/8/layout/hierarchy1"/>
    <dgm:cxn modelId="{351C655F-B5A1-4111-956F-79EA9FA58B1A}" srcId="{B70E33D1-8C17-4CB2-8558-C20173B5E9D3}" destId="{FC0C302A-1BFC-474F-8175-525CB9F599B0}" srcOrd="0" destOrd="0" parTransId="{31ABD093-B8D7-4177-A8D1-042B311130D7}" sibTransId="{E559B397-7124-4096-894E-46C8709E0218}"/>
    <dgm:cxn modelId="{10B51A48-DF88-4646-ADDA-726B6CC7C1A9}" type="presOf" srcId="{1734A875-99F9-42A6-A5EF-8FFF41933E15}" destId="{6BE802AB-521F-4E47-922D-7A685D3BA645}" srcOrd="0" destOrd="0" presId="urn:microsoft.com/office/officeart/2005/8/layout/hierarchy1"/>
    <dgm:cxn modelId="{86DD2750-F046-44DB-A691-BE0F29323EE2}" type="presOf" srcId="{336C72E9-B3FF-4EF7-BBAF-8683558F6F03}" destId="{FB170B8A-BD13-4652-97CF-5C064D6B08CB}" srcOrd="0" destOrd="0" presId="urn:microsoft.com/office/officeart/2005/8/layout/hierarchy1"/>
    <dgm:cxn modelId="{F858588F-79B0-4152-9CFD-E94E8338045A}" type="presOf" srcId="{366E75FD-28F9-4F9B-B6F6-FBFB2A892A70}" destId="{092F34A7-DC05-4D7C-A2A9-4767284C8104}" srcOrd="0" destOrd="0" presId="urn:microsoft.com/office/officeart/2005/8/layout/hierarchy1"/>
    <dgm:cxn modelId="{6F35E6A2-58AC-4CD6-997E-6C75EB1B429F}" type="presOf" srcId="{B70E33D1-8C17-4CB2-8558-C20173B5E9D3}" destId="{ED9DD7EB-70BA-4CB3-B5F7-B5DD8943BA29}" srcOrd="0" destOrd="0" presId="urn:microsoft.com/office/officeart/2005/8/layout/hierarchy1"/>
    <dgm:cxn modelId="{BA06B5A8-F54A-4E03-8D05-C91EB149F585}" type="presOf" srcId="{16DF2C65-F2DB-4D24-B51C-89202071B27D}" destId="{4479728C-0A16-4082-BBFE-8EB5EE757E79}" srcOrd="0" destOrd="0" presId="urn:microsoft.com/office/officeart/2005/8/layout/hierarchy1"/>
    <dgm:cxn modelId="{CD35A9E0-449E-4A71-95CD-D5B2510B65A6}" srcId="{FC0C302A-1BFC-474F-8175-525CB9F599B0}" destId="{366E75FD-28F9-4F9B-B6F6-FBFB2A892A70}" srcOrd="2" destOrd="0" parTransId="{336C72E9-B3FF-4EF7-BBAF-8683558F6F03}" sibTransId="{50DA37DA-9220-45F4-A932-9896284F822B}"/>
    <dgm:cxn modelId="{7BBCECE4-B6A8-458E-8910-314A3C919CB7}" srcId="{FC0C302A-1BFC-474F-8175-525CB9F599B0}" destId="{1734A875-99F9-42A6-A5EF-8FFF41933E15}" srcOrd="1" destOrd="0" parTransId="{59D56290-7432-495D-8D54-E23082A034BC}" sibTransId="{E45E9D59-FDD9-4C52-B8D6-81FAEB644AFD}"/>
    <dgm:cxn modelId="{68ECF2E5-6CBE-4469-9D01-C61E9686F499}" type="presOf" srcId="{59D56290-7432-495D-8D54-E23082A034BC}" destId="{0DEF30CA-0E22-4A5F-A2CA-3FE03A75BA8F}" srcOrd="0" destOrd="0" presId="urn:microsoft.com/office/officeart/2005/8/layout/hierarchy1"/>
    <dgm:cxn modelId="{CF395CE8-2E36-4745-8A8E-DC7D60D61E04}" srcId="{FC0C302A-1BFC-474F-8175-525CB9F599B0}" destId="{15867B40-1678-43EC-B579-FAE438618761}" srcOrd="0" destOrd="0" parTransId="{16DF2C65-F2DB-4D24-B51C-89202071B27D}" sibTransId="{AF552FBF-41C3-4A36-85F5-CE46E4EDCD99}"/>
    <dgm:cxn modelId="{C6C64CF5-150B-4BCA-9044-7B823472FC8A}" type="presOf" srcId="{FC0C302A-1BFC-474F-8175-525CB9F599B0}" destId="{3D2DAAE7-9D80-478F-80D9-21E27572CD80}" srcOrd="0" destOrd="0" presId="urn:microsoft.com/office/officeart/2005/8/layout/hierarchy1"/>
    <dgm:cxn modelId="{8D031132-0DE9-4886-9519-D4C41CA013EE}" type="presParOf" srcId="{ED9DD7EB-70BA-4CB3-B5F7-B5DD8943BA29}" destId="{5718C062-CCCC-46DF-86E7-714407AB6D10}" srcOrd="0" destOrd="0" presId="urn:microsoft.com/office/officeart/2005/8/layout/hierarchy1"/>
    <dgm:cxn modelId="{61B13844-F4E7-426A-BBC6-4C11C6711C42}" type="presParOf" srcId="{5718C062-CCCC-46DF-86E7-714407AB6D10}" destId="{4845FAFE-1631-4ECD-ADCB-B4F567026A74}" srcOrd="0" destOrd="0" presId="urn:microsoft.com/office/officeart/2005/8/layout/hierarchy1"/>
    <dgm:cxn modelId="{4F5D4FF7-2DBB-43D3-B4FF-2E936565B716}" type="presParOf" srcId="{4845FAFE-1631-4ECD-ADCB-B4F567026A74}" destId="{7A365A3A-42E4-445F-BEB6-7860E6EDBFD0}" srcOrd="0" destOrd="0" presId="urn:microsoft.com/office/officeart/2005/8/layout/hierarchy1"/>
    <dgm:cxn modelId="{4873D685-8AA7-40B1-AFE8-09FEC7956C28}" type="presParOf" srcId="{4845FAFE-1631-4ECD-ADCB-B4F567026A74}" destId="{3D2DAAE7-9D80-478F-80D9-21E27572CD80}" srcOrd="1" destOrd="0" presId="urn:microsoft.com/office/officeart/2005/8/layout/hierarchy1"/>
    <dgm:cxn modelId="{6A1E9862-6DC1-4235-AAAA-B59F64C517D0}" type="presParOf" srcId="{5718C062-CCCC-46DF-86E7-714407AB6D10}" destId="{BBF08AEE-32BB-4E71-B30A-0BFD32640AC4}" srcOrd="1" destOrd="0" presId="urn:microsoft.com/office/officeart/2005/8/layout/hierarchy1"/>
    <dgm:cxn modelId="{1561AB91-9D92-4D16-BA38-8FEC2C40235B}" type="presParOf" srcId="{BBF08AEE-32BB-4E71-B30A-0BFD32640AC4}" destId="{4479728C-0A16-4082-BBFE-8EB5EE757E79}" srcOrd="0" destOrd="0" presId="urn:microsoft.com/office/officeart/2005/8/layout/hierarchy1"/>
    <dgm:cxn modelId="{50E6BE16-9F89-4F19-8D66-9A2A0B97D451}" type="presParOf" srcId="{BBF08AEE-32BB-4E71-B30A-0BFD32640AC4}" destId="{27362581-DF98-47EB-9B68-F88DB57176AB}" srcOrd="1" destOrd="0" presId="urn:microsoft.com/office/officeart/2005/8/layout/hierarchy1"/>
    <dgm:cxn modelId="{6AAC25E0-1937-42AA-8752-1A0D5C23C9DC}" type="presParOf" srcId="{27362581-DF98-47EB-9B68-F88DB57176AB}" destId="{13471E5A-4E17-4B4B-BECA-565CD73CFD83}" srcOrd="0" destOrd="0" presId="urn:microsoft.com/office/officeart/2005/8/layout/hierarchy1"/>
    <dgm:cxn modelId="{2798F64E-D66D-4ADB-9D8B-2A20C4F8759E}" type="presParOf" srcId="{13471E5A-4E17-4B4B-BECA-565CD73CFD83}" destId="{7DABC847-6695-4C87-BB92-C1D2F99B756A}" srcOrd="0" destOrd="0" presId="urn:microsoft.com/office/officeart/2005/8/layout/hierarchy1"/>
    <dgm:cxn modelId="{8E5F45F9-3768-4DD2-88E1-B76B07A636DD}" type="presParOf" srcId="{13471E5A-4E17-4B4B-BECA-565CD73CFD83}" destId="{EFBA43E4-5DD4-4888-9D64-3CFC353BEA18}" srcOrd="1" destOrd="0" presId="urn:microsoft.com/office/officeart/2005/8/layout/hierarchy1"/>
    <dgm:cxn modelId="{5B360192-5524-4898-89B5-FE0C3997B6EA}" type="presParOf" srcId="{27362581-DF98-47EB-9B68-F88DB57176AB}" destId="{A5AA0593-C60C-45DF-A816-0A3D85BA71F9}" srcOrd="1" destOrd="0" presId="urn:microsoft.com/office/officeart/2005/8/layout/hierarchy1"/>
    <dgm:cxn modelId="{0D51FFB7-E8C9-4735-B288-23C89E564CC5}" type="presParOf" srcId="{BBF08AEE-32BB-4E71-B30A-0BFD32640AC4}" destId="{0DEF30CA-0E22-4A5F-A2CA-3FE03A75BA8F}" srcOrd="2" destOrd="0" presId="urn:microsoft.com/office/officeart/2005/8/layout/hierarchy1"/>
    <dgm:cxn modelId="{07C9D7F3-21CD-4B61-8452-15813C5B23AA}" type="presParOf" srcId="{BBF08AEE-32BB-4E71-B30A-0BFD32640AC4}" destId="{31EF715F-7666-4B93-8E6A-C8A755604ED3}" srcOrd="3" destOrd="0" presId="urn:microsoft.com/office/officeart/2005/8/layout/hierarchy1"/>
    <dgm:cxn modelId="{158C4372-CB92-487B-AC15-EFB0B3B6EFAC}" type="presParOf" srcId="{31EF715F-7666-4B93-8E6A-C8A755604ED3}" destId="{D1ED4BF2-5894-4069-ADF7-F7339EEB120C}" srcOrd="0" destOrd="0" presId="urn:microsoft.com/office/officeart/2005/8/layout/hierarchy1"/>
    <dgm:cxn modelId="{FDF1E850-722A-4152-917E-D0BB7E720A61}" type="presParOf" srcId="{D1ED4BF2-5894-4069-ADF7-F7339EEB120C}" destId="{DAD3A35C-A2AC-4BBB-ACFE-14EFCBC64625}" srcOrd="0" destOrd="0" presId="urn:microsoft.com/office/officeart/2005/8/layout/hierarchy1"/>
    <dgm:cxn modelId="{EF405562-D73D-4381-A588-D637FDE6C74A}" type="presParOf" srcId="{D1ED4BF2-5894-4069-ADF7-F7339EEB120C}" destId="{6BE802AB-521F-4E47-922D-7A685D3BA645}" srcOrd="1" destOrd="0" presId="urn:microsoft.com/office/officeart/2005/8/layout/hierarchy1"/>
    <dgm:cxn modelId="{8D95E585-84FE-4003-9ED1-4F482E3E4696}" type="presParOf" srcId="{31EF715F-7666-4B93-8E6A-C8A755604ED3}" destId="{265FC9C7-C967-4941-BE50-144B31D5669B}" srcOrd="1" destOrd="0" presId="urn:microsoft.com/office/officeart/2005/8/layout/hierarchy1"/>
    <dgm:cxn modelId="{FA949644-6475-4D0A-AE02-08845FF429D5}" type="presParOf" srcId="{BBF08AEE-32BB-4E71-B30A-0BFD32640AC4}" destId="{FB170B8A-BD13-4652-97CF-5C064D6B08CB}" srcOrd="4" destOrd="0" presId="urn:microsoft.com/office/officeart/2005/8/layout/hierarchy1"/>
    <dgm:cxn modelId="{C172E3B6-81FA-49CC-815D-104EEA2696E4}" type="presParOf" srcId="{BBF08AEE-32BB-4E71-B30A-0BFD32640AC4}" destId="{03019A4D-DCDD-4669-A239-F13A3AD5E5B6}" srcOrd="5" destOrd="0" presId="urn:microsoft.com/office/officeart/2005/8/layout/hierarchy1"/>
    <dgm:cxn modelId="{BAEC9AD4-ADDF-4592-B434-C68F46914565}" type="presParOf" srcId="{03019A4D-DCDD-4669-A239-F13A3AD5E5B6}" destId="{B18CCCAA-7B63-4BD4-8FA3-DEF41CD2E2F3}" srcOrd="0" destOrd="0" presId="urn:microsoft.com/office/officeart/2005/8/layout/hierarchy1"/>
    <dgm:cxn modelId="{A03BB99E-BAF6-4067-9221-EC12986DE790}" type="presParOf" srcId="{B18CCCAA-7B63-4BD4-8FA3-DEF41CD2E2F3}" destId="{BA456470-B78C-47F8-8625-8FB8BFFA0571}" srcOrd="0" destOrd="0" presId="urn:microsoft.com/office/officeart/2005/8/layout/hierarchy1"/>
    <dgm:cxn modelId="{62BFE7E1-0306-4EF0-A630-1797D0BBF934}" type="presParOf" srcId="{B18CCCAA-7B63-4BD4-8FA3-DEF41CD2E2F3}" destId="{092F34A7-DC05-4D7C-A2A9-4767284C8104}" srcOrd="1" destOrd="0" presId="urn:microsoft.com/office/officeart/2005/8/layout/hierarchy1"/>
    <dgm:cxn modelId="{B67F6629-1433-4D4C-A426-A83E6A8172BE}" type="presParOf" srcId="{03019A4D-DCDD-4669-A239-F13A3AD5E5B6}" destId="{A992FD73-B165-4884-9B57-FAFD47C1F97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70B8A-BD13-4652-97CF-5C064D6B08CB}">
      <dsp:nvSpPr>
        <dsp:cNvPr id="0" name=""/>
        <dsp:cNvSpPr/>
      </dsp:nvSpPr>
      <dsp:spPr>
        <a:xfrm>
          <a:off x="5022884" y="1336233"/>
          <a:ext cx="2653718" cy="622815"/>
        </a:xfrm>
        <a:custGeom>
          <a:avLst/>
          <a:gdLst/>
          <a:ahLst/>
          <a:cxnLst/>
          <a:rect l="0" t="0" r="0" b="0"/>
          <a:pathLst>
            <a:path>
              <a:moveTo>
                <a:pt x="0" y="0"/>
              </a:moveTo>
              <a:lnTo>
                <a:pt x="0" y="426962"/>
              </a:lnTo>
              <a:lnTo>
                <a:pt x="2653718" y="426962"/>
              </a:lnTo>
              <a:lnTo>
                <a:pt x="2653718" y="6228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EF30CA-0E22-4A5F-A2CA-3FE03A75BA8F}">
      <dsp:nvSpPr>
        <dsp:cNvPr id="0" name=""/>
        <dsp:cNvSpPr/>
      </dsp:nvSpPr>
      <dsp:spPr>
        <a:xfrm>
          <a:off x="4977164" y="1336233"/>
          <a:ext cx="91440" cy="622815"/>
        </a:xfrm>
        <a:custGeom>
          <a:avLst/>
          <a:gdLst/>
          <a:ahLst/>
          <a:cxnLst/>
          <a:rect l="0" t="0" r="0" b="0"/>
          <a:pathLst>
            <a:path>
              <a:moveTo>
                <a:pt x="45720" y="0"/>
              </a:moveTo>
              <a:lnTo>
                <a:pt x="45720" y="6228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79728C-0A16-4082-BBFE-8EB5EE757E79}">
      <dsp:nvSpPr>
        <dsp:cNvPr id="0" name=""/>
        <dsp:cNvSpPr/>
      </dsp:nvSpPr>
      <dsp:spPr>
        <a:xfrm>
          <a:off x="2325782" y="1336233"/>
          <a:ext cx="2697101" cy="624505"/>
        </a:xfrm>
        <a:custGeom>
          <a:avLst/>
          <a:gdLst/>
          <a:ahLst/>
          <a:cxnLst/>
          <a:rect l="0" t="0" r="0" b="0"/>
          <a:pathLst>
            <a:path>
              <a:moveTo>
                <a:pt x="2697101" y="0"/>
              </a:moveTo>
              <a:lnTo>
                <a:pt x="2697101" y="428651"/>
              </a:lnTo>
              <a:lnTo>
                <a:pt x="0" y="428651"/>
              </a:lnTo>
              <a:lnTo>
                <a:pt x="0" y="6245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365A3A-42E4-445F-BEB6-7860E6EDBFD0}">
      <dsp:nvSpPr>
        <dsp:cNvPr id="0" name=""/>
        <dsp:cNvSpPr/>
      </dsp:nvSpPr>
      <dsp:spPr>
        <a:xfrm>
          <a:off x="3965804" y="-6257"/>
          <a:ext cx="2114159" cy="13424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D2DAAE7-9D80-478F-80D9-21E27572CD80}">
      <dsp:nvSpPr>
        <dsp:cNvPr id="0" name=""/>
        <dsp:cNvSpPr/>
      </dsp:nvSpPr>
      <dsp:spPr>
        <a:xfrm>
          <a:off x="4200710" y="216903"/>
          <a:ext cx="2114159" cy="13424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u="sng" kern="1200"/>
            <a:t>The </a:t>
          </a:r>
          <a:r>
            <a:rPr lang="en-CA" sz="1300" b="1" u="sng" kern="1200"/>
            <a:t>purpose</a:t>
          </a:r>
          <a:r>
            <a:rPr lang="en-CA" sz="1300" u="sng" kern="1200"/>
            <a:t> of implementing Alert with Enhanced Measures is to</a:t>
          </a:r>
          <a:r>
            <a:rPr lang="en-CA" sz="1300" kern="1200"/>
            <a:t>: </a:t>
          </a:r>
          <a:endParaRPr lang="en-US" sz="1300" kern="1200"/>
        </a:p>
      </dsp:txBody>
      <dsp:txXfrm>
        <a:off x="4240030" y="256223"/>
        <a:ext cx="2035519" cy="1263851"/>
      </dsp:txXfrm>
    </dsp:sp>
    <dsp:sp modelId="{7DABC847-6695-4C87-BB92-C1D2F99B756A}">
      <dsp:nvSpPr>
        <dsp:cNvPr id="0" name=""/>
        <dsp:cNvSpPr/>
      </dsp:nvSpPr>
      <dsp:spPr>
        <a:xfrm>
          <a:off x="1268703" y="1960738"/>
          <a:ext cx="2114159" cy="13424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FBA43E4-5DD4-4888-9D64-3CFC353BEA18}">
      <dsp:nvSpPr>
        <dsp:cNvPr id="0" name=""/>
        <dsp:cNvSpPr/>
      </dsp:nvSpPr>
      <dsp:spPr>
        <a:xfrm>
          <a:off x="1503609" y="2183899"/>
          <a:ext cx="2114159" cy="13424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kern="1200" dirty="0"/>
            <a:t>Reduce impact and duration</a:t>
          </a:r>
          <a:endParaRPr lang="en-US" sz="1300" kern="1200" dirty="0"/>
        </a:p>
      </dsp:txBody>
      <dsp:txXfrm>
        <a:off x="1542929" y="2223219"/>
        <a:ext cx="2035519" cy="1263851"/>
      </dsp:txXfrm>
    </dsp:sp>
    <dsp:sp modelId="{DAD3A35C-A2AC-4BBB-ACFE-14EFCBC64625}">
      <dsp:nvSpPr>
        <dsp:cNvPr id="0" name=""/>
        <dsp:cNvSpPr/>
      </dsp:nvSpPr>
      <dsp:spPr>
        <a:xfrm>
          <a:off x="3965804" y="1959048"/>
          <a:ext cx="2114159" cy="13424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BE802AB-521F-4E47-922D-7A685D3BA645}">
      <dsp:nvSpPr>
        <dsp:cNvPr id="0" name=""/>
        <dsp:cNvSpPr/>
      </dsp:nvSpPr>
      <dsp:spPr>
        <a:xfrm>
          <a:off x="4200710" y="2182210"/>
          <a:ext cx="2114159" cy="13424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kern="1200" dirty="0"/>
            <a:t>Prevent</a:t>
          </a:r>
          <a:r>
            <a:rPr lang="en-CA" sz="1300" b="1" kern="1200" dirty="0"/>
            <a:t> </a:t>
          </a:r>
          <a:r>
            <a:rPr lang="en-CA" sz="1300" kern="1200" dirty="0"/>
            <a:t>further spread and reoccurrence</a:t>
          </a:r>
          <a:endParaRPr lang="en-US" sz="1300" kern="1200" dirty="0"/>
        </a:p>
      </dsp:txBody>
      <dsp:txXfrm>
        <a:off x="4240030" y="2221530"/>
        <a:ext cx="2035519" cy="1263851"/>
      </dsp:txXfrm>
    </dsp:sp>
    <dsp:sp modelId="{BA456470-B78C-47F8-8625-8FB8BFFA0571}">
      <dsp:nvSpPr>
        <dsp:cNvPr id="0" name=""/>
        <dsp:cNvSpPr/>
      </dsp:nvSpPr>
      <dsp:spPr>
        <a:xfrm>
          <a:off x="6619522" y="1959048"/>
          <a:ext cx="2114159" cy="13424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92F34A7-DC05-4D7C-A2A9-4767284C8104}">
      <dsp:nvSpPr>
        <dsp:cNvPr id="0" name=""/>
        <dsp:cNvSpPr/>
      </dsp:nvSpPr>
      <dsp:spPr>
        <a:xfrm>
          <a:off x="6854429" y="2182210"/>
          <a:ext cx="2114159" cy="13424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kern="1200"/>
            <a:t>Activate close collaboration between unit staff/leadership and IPAC to monitor situation and assess effectiveness of preventative measures </a:t>
          </a:r>
          <a:endParaRPr lang="en-US" sz="1300" kern="1200"/>
        </a:p>
      </dsp:txBody>
      <dsp:txXfrm>
        <a:off x="6893749" y="2221530"/>
        <a:ext cx="2035519" cy="12638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83656-3DC4-1D45-8F89-F9641822DC2A}"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03FF8F-DDBB-374E-B751-528A0C8AD14E}" type="slidenum">
              <a:rPr lang="en-US" smtClean="0"/>
              <a:t>‹#›</a:t>
            </a:fld>
            <a:endParaRPr lang="en-US"/>
          </a:p>
        </p:txBody>
      </p:sp>
    </p:spTree>
    <p:extLst>
      <p:ext uri="{BB962C8B-B14F-4D97-AF65-F5344CB8AC3E}">
        <p14:creationId xmlns:p14="http://schemas.microsoft.com/office/powerpoint/2010/main" val="31322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nteriorhealth.ca/sites/default/files/PDFS/microbiology-sample-collection-container-guide.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iha.labqms.com/labFrame.asp?DID=9493"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ealthbc.sharepoint.com/sites/IPCPortalIH/Shared%20Documents/Forms/All.aspx?id=%2Fsites%2FIPCPortalIH%2FShared%20Documents%2FIPAC%20Cohorting%20Recommendations%2Epdf&amp;parent=%2Fsites%2FIPCPortalIH%2FShared%20Document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healthbc.sharepoint.com/sites/IPCPortalIH/Lists/Facility%20Outbreak%20Toolkit/DispForm.aspx?ID=104&amp;e=RRLzUB"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healthbc.sharepoint.com/:b:/r/sites/IPCPortalIH/Shared%20Documents/2024-01-26%20Outbreak%20Personal%20Protective%20Equipment%20PPE%20Audit%20Tool%20(Print)%20826832.pdf?csf=1&amp;web=1&amp;e=I9Fw8z"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ealthbc.sharepoint.com/sites/IPCPortalIH/Shared%20Documents/Forms/All.aspx?id=%2Fsites%2FIPCPortalIH%2FShared%20Documents%2FIPAC%20Cohorting%20Recommendations%2Epdf&amp;parent=%2Fsites%2FIPCPortalIH%2FShared%20Documen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bccdc.ca/health-info/diseases-conditions/covid-19/about-covid-19/symptom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ccdc.ca/health-info/diseases-conditions/covid-19/about-covid-19/symptom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C03FF8F-DDBB-374E-B751-528A0C8AD14E}" type="slidenum">
              <a:rPr lang="en-US" smtClean="0"/>
              <a:t>1</a:t>
            </a:fld>
            <a:endParaRPr lang="en-US"/>
          </a:p>
        </p:txBody>
      </p:sp>
    </p:spTree>
    <p:extLst>
      <p:ext uri="{BB962C8B-B14F-4D97-AF65-F5344CB8AC3E}">
        <p14:creationId xmlns:p14="http://schemas.microsoft.com/office/powerpoint/2010/main" val="84909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HAI's refers to an infection originating in a medical facility – the infection wasn't present or incubating at the time of admission</a:t>
            </a:r>
          </a:p>
          <a:p>
            <a:endParaRPr lang="en-US">
              <a:cs typeface="Calibri"/>
            </a:endParaRPr>
          </a:p>
          <a:p>
            <a:r>
              <a:rPr lang="en-US">
                <a:cs typeface="Calibri"/>
              </a:rPr>
              <a:t>This also includes patients discharged from a healthcare facility with symptoms appearing after discharge within the incubation timeframe</a:t>
            </a:r>
          </a:p>
        </p:txBody>
      </p:sp>
      <p:sp>
        <p:nvSpPr>
          <p:cNvPr id="4" name="Slide Number Placeholder 3"/>
          <p:cNvSpPr>
            <a:spLocks noGrp="1"/>
          </p:cNvSpPr>
          <p:nvPr>
            <p:ph type="sldNum" sz="quarter" idx="5"/>
          </p:nvPr>
        </p:nvSpPr>
        <p:spPr/>
        <p:txBody>
          <a:bodyPr/>
          <a:lstStyle/>
          <a:p>
            <a:fld id="{8C03FF8F-DDBB-374E-B751-528A0C8AD14E}" type="slidenum">
              <a:rPr lang="en-US" smtClean="0"/>
              <a:t>11</a:t>
            </a:fld>
            <a:endParaRPr lang="en-US"/>
          </a:p>
        </p:txBody>
      </p:sp>
    </p:spTree>
    <p:extLst>
      <p:ext uri="{BB962C8B-B14F-4D97-AF65-F5344CB8AC3E}">
        <p14:creationId xmlns:p14="http://schemas.microsoft.com/office/powerpoint/2010/main" val="2014871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hlinkClick r:id="rId3"/>
              </a:rPr>
              <a:t>IH Microbiology sample collection container gui</a:t>
            </a:r>
            <a:r>
              <a:rPr lang="en-US">
                <a:cs typeface="Calibri"/>
              </a:rPr>
              <a:t>de</a:t>
            </a:r>
          </a:p>
          <a:p>
            <a:endParaRPr lang="en-US">
              <a:cs typeface="Calibri"/>
            </a:endParaRPr>
          </a:p>
          <a:p>
            <a:r>
              <a:rPr lang="en-US">
                <a:cs typeface="Calibri"/>
                <a:hlinkClick r:id="rId4"/>
              </a:rPr>
              <a:t>IH Laboratory Ordering Instructions for C. Difficile and Infectious Diarrhea Panel Molecular Testing- Inpatient Wards and LTC</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C03FF8F-DDBB-374E-B751-528A0C8AD14E}" type="slidenum">
              <a:rPr lang="en-US" smtClean="0"/>
              <a:t>13</a:t>
            </a:fld>
            <a:endParaRPr lang="en-US"/>
          </a:p>
        </p:txBody>
      </p:sp>
    </p:spTree>
    <p:extLst>
      <p:ext uri="{BB962C8B-B14F-4D97-AF65-F5344CB8AC3E}">
        <p14:creationId xmlns:p14="http://schemas.microsoft.com/office/powerpoint/2010/main" val="543413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solidFill>
                  <a:schemeClr val="tx1"/>
                </a:solidFill>
                <a:latin typeface="Montserrat"/>
              </a:rPr>
              <a:t>Place symptomatic patients in appropriate rooms as per the document </a:t>
            </a:r>
            <a:r>
              <a:rPr lang="en-US" sz="1200" u="sng">
                <a:solidFill>
                  <a:schemeClr val="tx1"/>
                </a:solidFill>
                <a:latin typeface="Montserrat"/>
                <a:hlinkClick r:id="rId3"/>
              </a:rPr>
              <a:t>IPAC Recommendation for Cohorting Patients on Additional Precautions in Acute Care</a:t>
            </a:r>
            <a:r>
              <a:rPr lang="en-US" sz="1200">
                <a:solidFill>
                  <a:schemeClr val="tx1"/>
                </a:solidFill>
                <a:latin typeface="Montserrat"/>
              </a:rPr>
              <a:t> </a:t>
            </a:r>
            <a:r>
              <a:rPr lang="en-US">
                <a:latin typeface="Montserrat"/>
              </a:rPr>
              <a:t> </a:t>
            </a:r>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ontserrat"/>
              </a:rPr>
              <a:t>Any precautions applied to the unit also apply to HCP breakrooms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ontserrat"/>
              </a:rPr>
              <a:t>Cohort Staff when possible </a:t>
            </a:r>
          </a:p>
          <a:p>
            <a:pPr fontAlgn="base"/>
            <a:r>
              <a:rPr lang="en-US" sz="1200">
                <a:solidFill>
                  <a:schemeClr val="tx1"/>
                </a:solidFill>
                <a:latin typeface="Montserrat"/>
              </a:rPr>
              <a:t>Ensure ill visitors do not enter the unit. In exceptional circumstances, ill visitors need to contact the Unit Manager before visiting  </a:t>
            </a:r>
          </a:p>
          <a:p>
            <a:pPr fontAlgn="base"/>
            <a:r>
              <a:rPr lang="en-US" sz="1200">
                <a:solidFill>
                  <a:schemeClr val="tx1"/>
                </a:solidFill>
                <a:latin typeface="Montserrat"/>
              </a:rPr>
              <a:t>Place symptomatic patients in appropriate rooms as per the document </a:t>
            </a:r>
            <a:r>
              <a:rPr lang="en-US" sz="1200" u="sng">
                <a:solidFill>
                  <a:schemeClr val="tx1"/>
                </a:solidFill>
                <a:latin typeface="Montserrat"/>
                <a:hlinkClick r:id="rId3"/>
              </a:rPr>
              <a:t>IPAC Recommendation for Cohorting Patients on Additional Precautions in Acute Care</a:t>
            </a:r>
            <a:r>
              <a:rPr lang="en-US" sz="1200">
                <a:solidFill>
                  <a:schemeClr val="tx1"/>
                </a:solidFill>
                <a:latin typeface="Montserrat"/>
              </a:rPr>
              <a:t> </a:t>
            </a:r>
          </a:p>
          <a:p>
            <a:pPr fontAlgn="base"/>
            <a:r>
              <a:rPr lang="en-US" sz="1200">
                <a:solidFill>
                  <a:schemeClr val="tx1"/>
                </a:solidFill>
                <a:latin typeface="Montserrat"/>
              </a:rPr>
              <a:t>HCPs  to exclude themselves from work if they develop RI signs and symptoms per IH procedures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Montserrat" panose="00000500000000000000" pitchFamily="2" charset="0"/>
            </a:endParaRPr>
          </a:p>
          <a:p>
            <a:pPr>
              <a:defRPr/>
            </a:pPr>
            <a:r>
              <a:rPr lang="en-CA"/>
              <a:t>Remind mind staff the importance of accurately performing NP swabs as they are uncomfortable for patients and their accuracy is important to identify the causative organism. If you need a refresher ask the Unit Nurse Educator and refer to the documents in the guideline</a:t>
            </a:r>
            <a:endParaRPr lang="en-US"/>
          </a:p>
          <a:p>
            <a:pPr>
              <a:defRPr/>
            </a:pPr>
            <a:r>
              <a:rPr lang="en-CA"/>
              <a:t>Emphasize the definition of </a:t>
            </a:r>
            <a:r>
              <a:rPr lang="en-CA" b="1"/>
              <a:t>bedside isolation </a:t>
            </a:r>
            <a:r>
              <a:rPr lang="en-CA"/>
              <a:t>for patients isolated with RI/GI in multi-bed rooms</a:t>
            </a:r>
            <a:endParaRPr lang="en-CA">
              <a:cs typeface="Calibri"/>
            </a:endParaRPr>
          </a:p>
        </p:txBody>
      </p:sp>
      <p:sp>
        <p:nvSpPr>
          <p:cNvPr id="4" name="Slide Number Placeholder 3"/>
          <p:cNvSpPr>
            <a:spLocks noGrp="1"/>
          </p:cNvSpPr>
          <p:nvPr>
            <p:ph type="sldNum" sz="quarter" idx="10"/>
          </p:nvPr>
        </p:nvSpPr>
        <p:spPr/>
        <p:txBody>
          <a:bodyPr/>
          <a:lstStyle/>
          <a:p>
            <a:fld id="{8C03FF8F-DDBB-374E-B751-528A0C8AD14E}" type="slidenum">
              <a:rPr lang="en-US" smtClean="0"/>
              <a:t>14</a:t>
            </a:fld>
            <a:endParaRPr lang="en-US"/>
          </a:p>
        </p:txBody>
      </p:sp>
    </p:spTree>
    <p:extLst>
      <p:ext uri="{BB962C8B-B14F-4D97-AF65-F5344CB8AC3E}">
        <p14:creationId xmlns:p14="http://schemas.microsoft.com/office/powerpoint/2010/main" val="1124557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Emphasize  the importance of communication between Unit staff/leadership and the IP/IPAC.</a:t>
            </a:r>
            <a:r>
              <a:rPr lang="en-CA" baseline="0"/>
              <a:t> Understand the role of the IP in directing compliance with safety measures and coaching staff in the basics of IPAC. Leadership need to be familiar with their responsibilities and work collaboratively with the IP in sustaining basic IPAC practice. The IP will chair the first OMT meeting to establish the protocol for the meeting and will attend meetings to provide feedback/direction and monitor </a:t>
            </a:r>
          </a:p>
          <a:p>
            <a:r>
              <a:rPr lang="en-CA" baseline="0"/>
              <a:t>Progress of actions as well as coach and support staff and leadership in the timely resolution of the OB</a:t>
            </a:r>
            <a:endParaRPr lang="en-CA"/>
          </a:p>
          <a:p>
            <a:endParaRPr lang="en-GB"/>
          </a:p>
        </p:txBody>
      </p:sp>
      <p:sp>
        <p:nvSpPr>
          <p:cNvPr id="4" name="Slide Number Placeholder 3"/>
          <p:cNvSpPr>
            <a:spLocks noGrp="1"/>
          </p:cNvSpPr>
          <p:nvPr>
            <p:ph type="sldNum" sz="quarter" idx="10"/>
          </p:nvPr>
        </p:nvSpPr>
        <p:spPr/>
        <p:txBody>
          <a:bodyPr/>
          <a:lstStyle/>
          <a:p>
            <a:fld id="{8C03FF8F-DDBB-374E-B751-528A0C8AD14E}" type="slidenum">
              <a:rPr lang="en-US" smtClean="0"/>
              <a:t>16</a:t>
            </a:fld>
            <a:endParaRPr lang="en-US"/>
          </a:p>
        </p:txBody>
      </p:sp>
    </p:spTree>
    <p:extLst>
      <p:ext uri="{BB962C8B-B14F-4D97-AF65-F5344CB8AC3E}">
        <p14:creationId xmlns:p14="http://schemas.microsoft.com/office/powerpoint/2010/main" val="2954615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F4F88"/>
                </a:solidFill>
                <a:effectLst/>
                <a:latin typeface="Montserrat" panose="00000500000000000000" pitchFamily="2" charset="0"/>
                <a:ea typeface="Times New Roman" panose="02020603050405020304" pitchFamily="18" charset="0"/>
              </a:rPr>
              <a:t>Conduct </a:t>
            </a:r>
            <a:r>
              <a:rPr lang="en-US" sz="1200" u="sng" dirty="0">
                <a:solidFill>
                  <a:srgbClr val="2F4F88"/>
                </a:solidFill>
                <a:effectLst/>
                <a:latin typeface="Montserrat" panose="00000500000000000000" pitchFamily="2" charset="0"/>
                <a:ea typeface="Calibri" panose="020F0502020204030204" pitchFamily="34" charset="0"/>
                <a:hlinkClick r:id="rId3">
                  <a:extLst>
                    <a:ext uri="{A12FA001-AC4F-418D-AE19-62706E023703}">
                      <ahyp:hlinkClr xmlns:ahyp="http://schemas.microsoft.com/office/drawing/2018/hyperlinkcolor" val="tx"/>
                    </a:ext>
                  </a:extLst>
                </a:hlinkClick>
              </a:rPr>
              <a:t>Acute OB Prevention Audit </a:t>
            </a:r>
            <a:r>
              <a:rPr lang="en-US" sz="1200" dirty="0">
                <a:solidFill>
                  <a:srgbClr val="2F4F88"/>
                </a:solidFill>
                <a:effectLst/>
                <a:latin typeface="Montserrat" panose="00000500000000000000" pitchFamily="2" charset="0"/>
                <a:ea typeface="Times New Roman" panose="02020603050405020304" pitchFamily="18" charset="0"/>
              </a:rPr>
              <a:t>and </a:t>
            </a:r>
            <a:r>
              <a:rPr lang="en-US" sz="1200" u="sng" dirty="0">
                <a:solidFill>
                  <a:srgbClr val="2F4F88"/>
                </a:solidFill>
                <a:effectLst/>
                <a:latin typeface="Montserrat" panose="00000500000000000000" pitchFamily="2" charset="0"/>
                <a:ea typeface="Calibri" panose="020F0502020204030204" pitchFamily="34" charset="0"/>
                <a:hlinkClick r:id="rId4">
                  <a:extLst>
                    <a:ext uri="{A12FA001-AC4F-418D-AE19-62706E023703}">
                      <ahyp:hlinkClr xmlns:ahyp="http://schemas.microsoft.com/office/drawing/2018/hyperlinkcolor" val="tx"/>
                    </a:ext>
                  </a:extLst>
                </a:hlinkClick>
              </a:rPr>
              <a:t>PPE Audit</a:t>
            </a:r>
            <a:endParaRPr lang="en-CA" sz="1200" dirty="0">
              <a:solidFill>
                <a:srgbClr val="2F4F88"/>
              </a:solidFill>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8C03FF8F-DDBB-374E-B751-528A0C8AD14E}" type="slidenum">
              <a:rPr lang="en-US" smtClean="0"/>
              <a:t>19</a:t>
            </a:fld>
            <a:endParaRPr lang="en-US"/>
          </a:p>
        </p:txBody>
      </p:sp>
    </p:spTree>
    <p:extLst>
      <p:ext uri="{BB962C8B-B14F-4D97-AF65-F5344CB8AC3E}">
        <p14:creationId xmlns:p14="http://schemas.microsoft.com/office/powerpoint/2010/main" val="268197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The Acute Care Outbreaks</a:t>
            </a:r>
            <a:r>
              <a:rPr lang="en-US" baseline="0">
                <a:latin typeface="Arial" panose="020B0604020202020204" pitchFamily="34" charset="0"/>
                <a:cs typeface="Arial" panose="020B0604020202020204" pitchFamily="34" charset="0"/>
              </a:rPr>
              <a:t> toolkit has been updated and RI and GI guidelines amalgamated into one toolkit</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The toolkit has also been prepared with all documents in one location that you can easily access that include the guideline, educational documents, Job Aids and documents specific to Outbreak management</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We want to</a:t>
            </a:r>
            <a:r>
              <a:rPr lang="en-US" baseline="0">
                <a:latin typeface="Arial" panose="020B0604020202020204" pitchFamily="34" charset="0"/>
                <a:cs typeface="Arial" panose="020B0604020202020204" pitchFamily="34" charset="0"/>
              </a:rPr>
              <a:t> move away from  ‘binders’ and advise staff to refer to online. If they chose to print off, remind them to check the online resources- IPs will not be printing off and providing. </a:t>
            </a:r>
          </a:p>
          <a:p>
            <a:endParaRPr lang="en-US" baseline="0">
              <a:latin typeface="Arial" panose="020B0604020202020204" pitchFamily="34" charset="0"/>
              <a:cs typeface="Arial" panose="020B0604020202020204" pitchFamily="34" charset="0"/>
            </a:endParaRPr>
          </a:p>
          <a:p>
            <a:r>
              <a:rPr lang="en-CA" baseline="0"/>
              <a:t>The </a:t>
            </a:r>
            <a:r>
              <a:rPr lang="en-CA" baseline="0" err="1"/>
              <a:t>MHO’s</a:t>
            </a:r>
            <a:r>
              <a:rPr lang="en-CA" baseline="0"/>
              <a:t> directed that they wanted the LTC Outbreak toolkit updated as they are leading the OBs in LTC, this was updated in October 2023</a:t>
            </a:r>
          </a:p>
          <a:p>
            <a:r>
              <a:rPr lang="en-CA" baseline="0"/>
              <a:t>The MM are delegated to lead the OBs in Acute Care.</a:t>
            </a:r>
          </a:p>
          <a:p>
            <a:endParaRPr lang="en-GB"/>
          </a:p>
        </p:txBody>
      </p:sp>
      <p:sp>
        <p:nvSpPr>
          <p:cNvPr id="4" name="Slide Number Placeholder 3"/>
          <p:cNvSpPr>
            <a:spLocks noGrp="1"/>
          </p:cNvSpPr>
          <p:nvPr>
            <p:ph type="sldNum" sz="quarter" idx="10"/>
          </p:nvPr>
        </p:nvSpPr>
        <p:spPr/>
        <p:txBody>
          <a:bodyPr/>
          <a:lstStyle/>
          <a:p>
            <a:fld id="{8C03FF8F-DDBB-374E-B751-528A0C8AD14E}" type="slidenum">
              <a:rPr lang="en-US" smtClean="0"/>
              <a:t>3</a:t>
            </a:fld>
            <a:endParaRPr lang="en-US"/>
          </a:p>
        </p:txBody>
      </p:sp>
    </p:spTree>
    <p:extLst>
      <p:ext uri="{BB962C8B-B14F-4D97-AF65-F5344CB8AC3E}">
        <p14:creationId xmlns:p14="http://schemas.microsoft.com/office/powerpoint/2010/main" val="157623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Calibri Light" panose="020F0302020204030204" pitchFamily="34" charset="0"/>
                <a:cs typeface="Calibri Light" panose="020F0302020204030204" pitchFamily="34" charset="0"/>
              </a:rPr>
              <a:t>OUR GOAL IS TO PREVENT OUTBREAKS Strictly adhering to the basics of infection prevention in our everyday work:</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latin typeface="Calibri Light" panose="020F0302020204030204" pitchFamily="34" charset="0"/>
              <a:cs typeface="Calibri Light" panose="020F0302020204030204" pitchFamily="34" charset="0"/>
            </a:endParaRPr>
          </a:p>
          <a:p>
            <a:r>
              <a:rPr lang="en-CA" dirty="0"/>
              <a:t>While this work is required everyday, it</a:t>
            </a:r>
            <a:r>
              <a:rPr lang="en-CA" baseline="0" dirty="0"/>
              <a:t> is even more important that these measures are followed when RI or GI cases are identified on a unit.</a:t>
            </a:r>
          </a:p>
          <a:p>
            <a:r>
              <a:rPr lang="en-CA" baseline="0" dirty="0"/>
              <a:t>IPs can reinforce these practices by demonstrating thoroughness of HH using Glo Germ in an interactive and fun way, IPs can also assess correct use of PPE by reinforcing the importance of PCRA, giving demonstrations of the correct donning and doffing procedures, having return demonstrations by staff with feedback from IPs. </a:t>
            </a:r>
            <a:r>
              <a:rPr lang="en-CA" b="1" baseline="0" dirty="0"/>
              <a:t>IPs can direct unit leaders to the PPE audit tool available  on the inside net</a:t>
            </a:r>
          </a:p>
          <a:p>
            <a:r>
              <a:rPr lang="en-CA" b="0" baseline="0" dirty="0"/>
              <a:t>IPs can also support an  environmental audit of a unit prior to as well as during an OB to identify areas for improvement and collaborate with the unit manager to create an action plan for the improvements so progress is monitored and changes sustained- </a:t>
            </a:r>
            <a:r>
              <a:rPr lang="en-CA" b="1" baseline="0" dirty="0"/>
              <a:t>utilising the OB prevention audit tool </a:t>
            </a:r>
          </a:p>
          <a:p>
            <a:endParaRPr lang="en-CA" b="1" baseline="0" dirty="0"/>
          </a:p>
          <a:p>
            <a:pPr algn="r"/>
            <a:r>
              <a:rPr lang="en-CA" baseline="0" dirty="0"/>
              <a:t>Additional Precautions HCS are familiar with </a:t>
            </a:r>
            <a:r>
              <a:rPr lang="en-US" sz="1200" dirty="0">
                <a:solidFill>
                  <a:schemeClr val="tx1"/>
                </a:solidFill>
                <a:latin typeface="Montserrat" panose="00000500000000000000" pitchFamily="2" charset="0"/>
                <a:cs typeface="Calibri Light" panose="020F0302020204030204" pitchFamily="34" charset="0"/>
              </a:rPr>
              <a:t>Contact</a:t>
            </a:r>
          </a:p>
          <a:p>
            <a:pPr algn="r"/>
            <a:r>
              <a:rPr lang="en-US" sz="1200" dirty="0">
                <a:solidFill>
                  <a:schemeClr val="tx1"/>
                </a:solidFill>
                <a:latin typeface="Montserrat" panose="00000500000000000000" pitchFamily="2" charset="0"/>
                <a:cs typeface="Calibri Light" panose="020F0302020204030204" pitchFamily="34" charset="0"/>
              </a:rPr>
              <a:t>Droplet</a:t>
            </a:r>
          </a:p>
          <a:p>
            <a:pPr algn="r"/>
            <a:r>
              <a:rPr lang="en-US" sz="1200" dirty="0">
                <a:solidFill>
                  <a:schemeClr val="tx1"/>
                </a:solidFill>
                <a:latin typeface="Montserrat" panose="00000500000000000000" pitchFamily="2" charset="0"/>
                <a:cs typeface="Calibri Light" panose="020F0302020204030204" pitchFamily="34" charset="0"/>
              </a:rPr>
              <a:t>Airborne </a:t>
            </a:r>
          </a:p>
          <a:p>
            <a:endParaRPr lang="en-CA" baseline="0" dirty="0"/>
          </a:p>
          <a:p>
            <a:endParaRPr lang="en-CA"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Incorporating these practices into our everyday work will enable us to reduce the risk of outbreaks and/or the duration of outbreaks</a:t>
            </a:r>
          </a:p>
          <a:p>
            <a:endParaRPr lang="en-CA" dirty="0"/>
          </a:p>
          <a:p>
            <a:pPr marL="285750" indent="-285750">
              <a:buFont typeface="Arial" panose="020B0604020202020204" pitchFamily="34" charset="0"/>
              <a:buChar char="•"/>
            </a:pPr>
            <a:r>
              <a:rPr lang="en-US" sz="1200" dirty="0">
                <a:solidFill>
                  <a:schemeClr val="tx1"/>
                </a:solidFill>
                <a:latin typeface="Calibri Light" panose="020F0302020204030204" pitchFamily="34" charset="0"/>
                <a:cs typeface="Calibri Light" panose="020F0302020204030204" pitchFamily="34" charset="0"/>
              </a:rPr>
              <a:t>Ensure Hand Hygiene leaflets and  Hand Sanitizer are available </a:t>
            </a:r>
          </a:p>
          <a:p>
            <a:pPr marL="285750" lvl="0" indent="-285750">
              <a:buFont typeface="Arial" panose="020B0604020202020204" pitchFamily="34" charset="0"/>
              <a:buChar char="•"/>
            </a:pPr>
            <a:r>
              <a:rPr lang="en-US" sz="1200" dirty="0">
                <a:solidFill>
                  <a:schemeClr val="tx1"/>
                </a:solidFill>
                <a:latin typeface="Calibri Light" panose="020F0302020204030204" pitchFamily="34" charset="0"/>
                <a:cs typeface="Calibri Light" panose="020F0302020204030204" pitchFamily="34" charset="0"/>
              </a:rPr>
              <a:t>Enhanced Cleaning &amp; Disinfection </a:t>
            </a:r>
          </a:p>
          <a:p>
            <a:pPr marL="285750" lvl="0" indent="-285750">
              <a:buFont typeface="Arial" panose="020B0604020202020204" pitchFamily="34" charset="0"/>
              <a:buChar char="•"/>
            </a:pPr>
            <a:r>
              <a:rPr lang="en-CA" sz="1200" dirty="0">
                <a:solidFill>
                  <a:schemeClr val="tx1"/>
                </a:solidFill>
                <a:latin typeface="Calibri Light" panose="020F0302020204030204" pitchFamily="34" charset="0"/>
                <a:cs typeface="Calibri Light" panose="020F0302020204030204" pitchFamily="34" charset="0"/>
              </a:rPr>
              <a:t>Patients on Contact Plus, Contact and Droplet precautions should receive daily baths and linen and clothing change </a:t>
            </a:r>
          </a:p>
          <a:p>
            <a:pPr lvl="0"/>
            <a:r>
              <a:rPr lang="en-CA" sz="1200" dirty="0">
                <a:solidFill>
                  <a:schemeClr val="tx1"/>
                </a:solidFill>
                <a:latin typeface="Calibri Light" panose="020F0302020204030204" pitchFamily="34" charset="0"/>
                <a:cs typeface="Calibri Light" panose="020F0302020204030204" pitchFamily="34" charset="0"/>
              </a:rPr>
              <a:t>For RI: </a:t>
            </a:r>
          </a:p>
          <a:p>
            <a:pPr marL="285750" lvl="0" indent="-285750">
              <a:buFont typeface="Arial" panose="020B0604020202020204" pitchFamily="34" charset="0"/>
              <a:buChar char="•"/>
            </a:pPr>
            <a:r>
              <a:rPr lang="en-CA" sz="1200" dirty="0">
                <a:solidFill>
                  <a:schemeClr val="tx1"/>
                </a:solidFill>
                <a:latin typeface="Calibri Light" panose="020F0302020204030204" pitchFamily="34" charset="0"/>
                <a:cs typeface="Calibri Light" panose="020F0302020204030204" pitchFamily="34" charset="0"/>
              </a:rPr>
              <a:t>Offer Influenza&amp; COVID-19  immunization to all unimmunized patients during the respiratory season </a:t>
            </a:r>
          </a:p>
          <a:p>
            <a:endParaRPr lang="en-GB" dirty="0"/>
          </a:p>
          <a:p>
            <a:endParaRPr lang="en-GB" dirty="0"/>
          </a:p>
        </p:txBody>
      </p:sp>
      <p:sp>
        <p:nvSpPr>
          <p:cNvPr id="4" name="Slide Number Placeholder 3"/>
          <p:cNvSpPr>
            <a:spLocks noGrp="1"/>
          </p:cNvSpPr>
          <p:nvPr>
            <p:ph type="sldNum" sz="quarter" idx="10"/>
          </p:nvPr>
        </p:nvSpPr>
        <p:spPr/>
        <p:txBody>
          <a:bodyPr/>
          <a:lstStyle/>
          <a:p>
            <a:fld id="{8C03FF8F-DDBB-374E-B751-528A0C8AD14E}" type="slidenum">
              <a:rPr lang="en-US" smtClean="0"/>
              <a:t>4</a:t>
            </a:fld>
            <a:endParaRPr lang="en-US"/>
          </a:p>
        </p:txBody>
      </p:sp>
    </p:spTree>
    <p:extLst>
      <p:ext uri="{BB962C8B-B14F-4D97-AF65-F5344CB8AC3E}">
        <p14:creationId xmlns:p14="http://schemas.microsoft.com/office/powerpoint/2010/main" val="3594222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Discussion- move to Alert rather than </a:t>
            </a:r>
            <a:r>
              <a:rPr lang="en-US" sz="1200" b="1">
                <a:latin typeface="Arial" panose="020B0604020202020204" pitchFamily="34" charset="0"/>
                <a:cs typeface="Arial" panose="020B0604020202020204" pitchFamily="34" charset="0"/>
              </a:rPr>
              <a:t>Enhanced Monitoring &amp; Surveillance</a:t>
            </a:r>
          </a:p>
          <a:p>
            <a:r>
              <a:rPr lang="en-CA"/>
              <a:t>Case&gt; Alert&gt;Outbreak.</a:t>
            </a:r>
            <a:r>
              <a:rPr lang="en-CA" baseline="0"/>
              <a:t> Not always linear. </a:t>
            </a:r>
            <a:endParaRPr lang="en-GB"/>
          </a:p>
        </p:txBody>
      </p:sp>
      <p:sp>
        <p:nvSpPr>
          <p:cNvPr id="4" name="Slide Number Placeholder 3"/>
          <p:cNvSpPr>
            <a:spLocks noGrp="1"/>
          </p:cNvSpPr>
          <p:nvPr>
            <p:ph type="sldNum" sz="quarter" idx="10"/>
          </p:nvPr>
        </p:nvSpPr>
        <p:spPr/>
        <p:txBody>
          <a:bodyPr/>
          <a:lstStyle/>
          <a:p>
            <a:fld id="{8C03FF8F-DDBB-374E-B751-528A0C8AD14E}" type="slidenum">
              <a:rPr lang="en-US" smtClean="0"/>
              <a:t>5</a:t>
            </a:fld>
            <a:endParaRPr lang="en-US"/>
          </a:p>
        </p:txBody>
      </p:sp>
    </p:spTree>
    <p:extLst>
      <p:ext uri="{BB962C8B-B14F-4D97-AF65-F5344CB8AC3E}">
        <p14:creationId xmlns:p14="http://schemas.microsoft.com/office/powerpoint/2010/main" val="1991816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No RI or GI suspect or confirmed cases are appropriate for corridors/hallways placement</a:t>
            </a:r>
          </a:p>
          <a:p>
            <a:endParaRPr lang="en-CA"/>
          </a:p>
          <a:p>
            <a:r>
              <a:rPr lang="en-CA" b="1"/>
              <a:t>Do we want to mention: Patients on AGMP with suspected RI or confirmed COVID diagnosis are generally not appropriate for </a:t>
            </a:r>
            <a:r>
              <a:rPr lang="en-CA" b="1" err="1"/>
              <a:t>cohorting</a:t>
            </a:r>
            <a:endParaRPr lang="en-CA" err="1"/>
          </a:p>
          <a:p>
            <a:endParaRPr lang="en-CA"/>
          </a:p>
          <a:p>
            <a:r>
              <a:rPr lang="en-CA"/>
              <a:t>Talk about </a:t>
            </a:r>
            <a:r>
              <a:rPr lang="en-CA" err="1"/>
              <a:t>cohorting</a:t>
            </a:r>
            <a:r>
              <a:rPr lang="en-CA"/>
              <a:t> to support IPS with these discussions. </a:t>
            </a:r>
            <a:endParaRPr lang="en-US"/>
          </a:p>
          <a:p>
            <a:endParaRPr lang="en-CA"/>
          </a:p>
          <a:p>
            <a:r>
              <a:rPr lang="en-US">
                <a:hlinkClick r:id="rId3"/>
              </a:rPr>
              <a:t>Infection Prevention &amp; Control [IH] - IPAC Cohorting Recommendations.pdf (sharepoint.com)</a:t>
            </a:r>
            <a:endParaRPr lang="en-GB"/>
          </a:p>
          <a:p>
            <a:endParaRPr lang="en-US">
              <a:cs typeface="Calibri"/>
            </a:endParaRPr>
          </a:p>
        </p:txBody>
      </p:sp>
      <p:sp>
        <p:nvSpPr>
          <p:cNvPr id="4" name="Slide Number Placeholder 3"/>
          <p:cNvSpPr>
            <a:spLocks noGrp="1"/>
          </p:cNvSpPr>
          <p:nvPr>
            <p:ph type="sldNum" sz="quarter" idx="5"/>
          </p:nvPr>
        </p:nvSpPr>
        <p:spPr/>
        <p:txBody>
          <a:bodyPr/>
          <a:lstStyle/>
          <a:p>
            <a:fld id="{8C03FF8F-DDBB-374E-B751-528A0C8AD14E}" type="slidenum">
              <a:rPr lang="en-US" smtClean="0"/>
              <a:t>6</a:t>
            </a:fld>
            <a:endParaRPr lang="en-US"/>
          </a:p>
        </p:txBody>
      </p:sp>
    </p:spTree>
    <p:extLst>
      <p:ext uri="{BB962C8B-B14F-4D97-AF65-F5344CB8AC3E}">
        <p14:creationId xmlns:p14="http://schemas.microsoft.com/office/powerpoint/2010/main" val="226949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Emphasize the importance of staff understanding these signs and symptoms –</a:t>
            </a:r>
            <a:r>
              <a:rPr lang="en-CA" baseline="0" dirty="0"/>
              <a:t> this includes all staff such as allied health professionals, EVS  who are in contact with patients but may not think they should be telling the nursing staff.</a:t>
            </a:r>
          </a:p>
          <a:p>
            <a:endParaRPr lang="en-CA"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CA" dirty="0">
                <a:latin typeface="Arial" panose="020B0604020202020204" pitchFamily="34" charset="0"/>
                <a:cs typeface="Arial" panose="020B0604020202020204" pitchFamily="34" charset="0"/>
              </a:rPr>
              <a:t>Loss of sense of smell or taste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CA" dirty="0">
                <a:hlinkClick r:id="rId3"/>
              </a:rPr>
              <a:t>Symptoms (bccdc.ca)</a:t>
            </a:r>
            <a:r>
              <a:rPr lang="en-CA" dirty="0">
                <a:latin typeface="Arial" panose="020B0604020202020204" pitchFamily="34" charset="0"/>
                <a:cs typeface="Arial" panose="020B0604020202020204" pitchFamily="34" charset="0"/>
              </a:rPr>
              <a:t>ADD LINK TO BCCDC S&amp;S – show ICPS the pages.</a:t>
            </a:r>
          </a:p>
          <a:p>
            <a:endParaRPr lang="en-GB" dirty="0"/>
          </a:p>
        </p:txBody>
      </p:sp>
      <p:sp>
        <p:nvSpPr>
          <p:cNvPr id="4" name="Slide Number Placeholder 3"/>
          <p:cNvSpPr>
            <a:spLocks noGrp="1"/>
          </p:cNvSpPr>
          <p:nvPr>
            <p:ph type="sldNum" sz="quarter" idx="10"/>
          </p:nvPr>
        </p:nvSpPr>
        <p:spPr/>
        <p:txBody>
          <a:bodyPr/>
          <a:lstStyle/>
          <a:p>
            <a:fld id="{8C03FF8F-DDBB-374E-B751-528A0C8AD14E}" type="slidenum">
              <a:rPr lang="en-US" smtClean="0"/>
              <a:t>7</a:t>
            </a:fld>
            <a:endParaRPr lang="en-US"/>
          </a:p>
        </p:txBody>
      </p:sp>
    </p:spTree>
    <p:extLst>
      <p:ext uri="{BB962C8B-B14F-4D97-AF65-F5344CB8AC3E}">
        <p14:creationId xmlns:p14="http://schemas.microsoft.com/office/powerpoint/2010/main" val="3895580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Emphasize the importance of staff understanding these signs and symptoms –</a:t>
            </a:r>
            <a:r>
              <a:rPr lang="en-CA" baseline="0" dirty="0"/>
              <a:t> this includes all staff such as allied health professionals, housekeepers who are in contact with patients but may not think they should be telling the nursing staff.</a:t>
            </a:r>
          </a:p>
          <a:p>
            <a:r>
              <a:rPr lang="en-CA" baseline="0" dirty="0"/>
              <a:t>If C-</a:t>
            </a:r>
            <a:r>
              <a:rPr lang="en-CA" baseline="0" dirty="0" err="1"/>
              <a:t>Dif</a:t>
            </a:r>
            <a:r>
              <a:rPr lang="en-CA" baseline="0" dirty="0"/>
              <a:t>  </a:t>
            </a:r>
            <a:r>
              <a:rPr lang="en-CA" baseline="0"/>
              <a:t>a concern, </a:t>
            </a:r>
            <a:r>
              <a:rPr lang="en-CA" baseline="0" dirty="0"/>
              <a:t>then utilize Contact </a:t>
            </a:r>
            <a:r>
              <a:rPr lang="en-CA" baseline="0"/>
              <a:t>Plus Precautions and signage.</a:t>
            </a:r>
          </a:p>
          <a:p>
            <a:endParaRPr lang="en-CA"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CA" dirty="0">
                <a:hlinkClick r:id="rId3"/>
              </a:rPr>
              <a:t>Symptoms (bccdc.ca)</a:t>
            </a:r>
            <a:r>
              <a:rPr lang="en-CA" dirty="0">
                <a:latin typeface="Arial" panose="020B0604020202020204" pitchFamily="34" charset="0"/>
                <a:cs typeface="Arial" panose="020B0604020202020204" pitchFamily="34" charset="0"/>
              </a:rPr>
              <a:t>ADD LINK TO BCCDC S&amp;S – </a:t>
            </a:r>
            <a:r>
              <a:rPr lang="en-CA" dirty="0" err="1">
                <a:latin typeface="Arial" panose="020B0604020202020204" pitchFamily="34" charset="0"/>
                <a:cs typeface="Arial" panose="020B0604020202020204" pitchFamily="34" charset="0"/>
              </a:rPr>
              <a:t>sh</a:t>
            </a:r>
            <a:endParaRPr lang="en-GB" dirty="0"/>
          </a:p>
        </p:txBody>
      </p:sp>
      <p:sp>
        <p:nvSpPr>
          <p:cNvPr id="4" name="Slide Number Placeholder 3"/>
          <p:cNvSpPr>
            <a:spLocks noGrp="1"/>
          </p:cNvSpPr>
          <p:nvPr>
            <p:ph type="sldNum" sz="quarter" idx="10"/>
          </p:nvPr>
        </p:nvSpPr>
        <p:spPr/>
        <p:txBody>
          <a:bodyPr/>
          <a:lstStyle/>
          <a:p>
            <a:fld id="{8C03FF8F-DDBB-374E-B751-528A0C8AD14E}" type="slidenum">
              <a:rPr lang="en-US" smtClean="0"/>
              <a:t>8</a:t>
            </a:fld>
            <a:endParaRPr lang="en-US"/>
          </a:p>
        </p:txBody>
      </p:sp>
    </p:spTree>
    <p:extLst>
      <p:ext uri="{BB962C8B-B14F-4D97-AF65-F5344CB8AC3E}">
        <p14:creationId xmlns:p14="http://schemas.microsoft.com/office/powerpoint/2010/main" val="231402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Recognize that not everyone understands the rationale of implementing this Enhanced measure prior to outbreak</a:t>
            </a:r>
            <a:r>
              <a:rPr lang="en-CA" baseline="0" dirty="0"/>
              <a:t>. Emphasize the negative outcomes when the more restrictive measures are implemented for long periods of time on both patients’ physical and mental well-being.</a:t>
            </a:r>
            <a:r>
              <a:rPr lang="en-CA" dirty="0"/>
              <a:t> </a:t>
            </a:r>
            <a:endParaRPr lang="en-CA" baseline="0" dirty="0"/>
          </a:p>
          <a:p>
            <a:r>
              <a:rPr lang="en-CA" baseline="0" dirty="0"/>
              <a:t>IPs can use prepared  scenarios to hold huddles on the unit with various level of staff  for recognizing the probable signs of GI/RI and the actions they need to take   </a:t>
            </a:r>
          </a:p>
          <a:p>
            <a:endParaRPr lang="en-CA"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CA" dirty="0">
                <a:latin typeface="Arial" panose="020B0604020202020204" pitchFamily="34" charset="0"/>
                <a:cs typeface="Arial" panose="020B0604020202020204" pitchFamily="34" charset="0"/>
              </a:rPr>
              <a:t>The objective of Alert/ Enhanced Monitoring is to separate infectious patients from non-infectious patients to prevent transmission</a:t>
            </a:r>
          </a:p>
          <a:p>
            <a:r>
              <a:rPr lang="en-CA" dirty="0">
                <a:latin typeface="Arial" panose="020B0604020202020204" pitchFamily="34" charset="0"/>
                <a:cs typeface="Arial" panose="020B0604020202020204" pitchFamily="34" charset="0"/>
              </a:rPr>
              <a:t>Close collaboration between unit staff/leadership and IPAC is important to monitor the situation on the unit, assess the safety measures in place and prevent  the spread of a HAI</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The Medical Microbiologist will assign case thresholds which are decision points to assess the effectiveness of the safety measures in place and the curtailment of transmission</a:t>
            </a:r>
          </a:p>
          <a:p>
            <a:endParaRPr lang="en-CA" dirty="0">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CA" dirty="0">
              <a:latin typeface="Arial" panose="020B0604020202020204" pitchFamily="34" charset="0"/>
              <a:cs typeface="Arial" panose="020B0604020202020204" pitchFamily="34" charset="0"/>
            </a:endParaRPr>
          </a:p>
          <a:p>
            <a:endParaRPr lang="en-CA" dirty="0"/>
          </a:p>
          <a:p>
            <a:pPr marL="171450" indent="-171450">
              <a:lnSpc>
                <a:spcPct val="90000"/>
              </a:lnSpc>
              <a:spcBef>
                <a:spcPts val="1000"/>
              </a:spcBef>
              <a:buFont typeface="Arial"/>
              <a:buChar char="•"/>
            </a:pPr>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fld id="{8C03FF8F-DDBB-374E-B751-528A0C8AD14E}" type="slidenum">
              <a:rPr lang="en-US" smtClean="0"/>
              <a:t>9</a:t>
            </a:fld>
            <a:endParaRPr lang="en-US"/>
          </a:p>
        </p:txBody>
      </p:sp>
    </p:spTree>
    <p:extLst>
      <p:ext uri="{BB962C8B-B14F-4D97-AF65-F5344CB8AC3E}">
        <p14:creationId xmlns:p14="http://schemas.microsoft.com/office/powerpoint/2010/main" val="168735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C03FF8F-DDBB-374E-B751-528A0C8AD14E}" type="slidenum">
              <a:rPr lang="en-US" smtClean="0"/>
              <a:t>10</a:t>
            </a:fld>
            <a:endParaRPr lang="en-US"/>
          </a:p>
        </p:txBody>
      </p:sp>
    </p:spTree>
    <p:extLst>
      <p:ext uri="{BB962C8B-B14F-4D97-AF65-F5344CB8AC3E}">
        <p14:creationId xmlns:p14="http://schemas.microsoft.com/office/powerpoint/2010/main" val="690246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5A39A6-1850-4744-836B-7D2AF6E6C7D9}"/>
              </a:ext>
            </a:extLst>
          </p:cNvPr>
          <p:cNvPicPr>
            <a:picLocks noChangeAspect="1"/>
          </p:cNvPicPr>
          <p:nvPr userDrawn="1"/>
        </p:nvPicPr>
        <p:blipFill>
          <a:blip r:embed="rId2"/>
          <a:stretch>
            <a:fillRect/>
          </a:stretch>
        </p:blipFill>
        <p:spPr>
          <a:xfrm>
            <a:off x="0" y="6104950"/>
            <a:ext cx="12192000" cy="134594"/>
          </a:xfrm>
          <a:prstGeom prst="rect">
            <a:avLst/>
          </a:prstGeom>
        </p:spPr>
      </p:pic>
      <p:sp>
        <p:nvSpPr>
          <p:cNvPr id="4" name="Rectangle 3">
            <a:extLst>
              <a:ext uri="{FF2B5EF4-FFF2-40B4-BE49-F238E27FC236}">
                <a16:creationId xmlns:a16="http://schemas.microsoft.com/office/drawing/2014/main" id="{EC53C003-CD2F-8143-B4B8-510F3D180043}"/>
              </a:ext>
            </a:extLst>
          </p:cNvPr>
          <p:cNvSpPr/>
          <p:nvPr userDrawn="1"/>
        </p:nvSpPr>
        <p:spPr>
          <a:xfrm>
            <a:off x="0" y="0"/>
            <a:ext cx="12192000" cy="5997373"/>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A9D1E5-7847-7140-AC91-68848E293D06}"/>
              </a:ext>
            </a:extLst>
          </p:cNvPr>
          <p:cNvPicPr>
            <a:picLocks noChangeAspect="1"/>
          </p:cNvPicPr>
          <p:nvPr userDrawn="1"/>
        </p:nvPicPr>
        <p:blipFill>
          <a:blip r:embed="rId3">
            <a:alphaModFix amt="50000"/>
          </a:blip>
          <a:srcRect/>
          <a:stretch/>
        </p:blipFill>
        <p:spPr>
          <a:xfrm>
            <a:off x="2148462" y="583684"/>
            <a:ext cx="7895073" cy="4655668"/>
          </a:xfrm>
          <a:prstGeom prst="rect">
            <a:avLst/>
          </a:prstGeom>
        </p:spPr>
      </p:pic>
      <p:sp>
        <p:nvSpPr>
          <p:cNvPr id="2" name="Title 1">
            <a:extLst>
              <a:ext uri="{FF2B5EF4-FFF2-40B4-BE49-F238E27FC236}">
                <a16:creationId xmlns:a16="http://schemas.microsoft.com/office/drawing/2014/main" id="{5097722F-1675-2745-975D-0B3FB0B21B53}"/>
              </a:ext>
            </a:extLst>
          </p:cNvPr>
          <p:cNvSpPr>
            <a:spLocks noGrp="1"/>
          </p:cNvSpPr>
          <p:nvPr>
            <p:ph type="ctrTitle" hasCustomPrompt="1"/>
          </p:nvPr>
        </p:nvSpPr>
        <p:spPr>
          <a:xfrm>
            <a:off x="1524000" y="2573079"/>
            <a:ext cx="9144000" cy="1504068"/>
          </a:xfrm>
        </p:spPr>
        <p:txBody>
          <a:bodyPr anchor="t"/>
          <a:lstStyle>
            <a:lvl1pPr algn="ctr">
              <a:defRPr sz="6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Header One</a:t>
            </a:r>
          </a:p>
        </p:txBody>
      </p:sp>
      <p:sp>
        <p:nvSpPr>
          <p:cNvPr id="3" name="Subtitle 2">
            <a:extLst>
              <a:ext uri="{FF2B5EF4-FFF2-40B4-BE49-F238E27FC236}">
                <a16:creationId xmlns:a16="http://schemas.microsoft.com/office/drawing/2014/main" id="{39AF9CDD-C075-E04A-89A3-64F441728484}"/>
              </a:ext>
            </a:extLst>
          </p:cNvPr>
          <p:cNvSpPr>
            <a:spLocks noGrp="1"/>
          </p:cNvSpPr>
          <p:nvPr>
            <p:ph type="subTitle" idx="1" hasCustomPrompt="1"/>
          </p:nvPr>
        </p:nvSpPr>
        <p:spPr>
          <a:xfrm>
            <a:off x="1524000" y="4184724"/>
            <a:ext cx="9144000" cy="1073075"/>
          </a:xfrm>
        </p:spPr>
        <p:txBody>
          <a:bodyPr/>
          <a:lstStyle>
            <a:lvl1pPr marL="0" indent="0" algn="ctr">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9" name="Footer Placeholder 4">
            <a:extLst>
              <a:ext uri="{FF2B5EF4-FFF2-40B4-BE49-F238E27FC236}">
                <a16:creationId xmlns:a16="http://schemas.microsoft.com/office/drawing/2014/main" id="{4A3BCCA0-6A56-104E-9573-4232F28347AB}"/>
              </a:ext>
            </a:extLst>
          </p:cNvPr>
          <p:cNvSpPr txBox="1">
            <a:spLocks/>
          </p:cNvSpPr>
          <p:nvPr userDrawn="1"/>
        </p:nvSpPr>
        <p:spPr>
          <a:xfrm>
            <a:off x="191655" y="6356357"/>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a:t>Health and well-being for all</a:t>
            </a:r>
          </a:p>
        </p:txBody>
      </p:sp>
      <p:sp>
        <p:nvSpPr>
          <p:cNvPr id="6" name="Rectangle 5"/>
          <p:cNvSpPr/>
          <p:nvPr userDrawn="1"/>
        </p:nvSpPr>
        <p:spPr>
          <a:xfrm>
            <a:off x="7751624" y="6385030"/>
            <a:ext cx="4440375"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Quality </a:t>
            </a:r>
            <a:r>
              <a:rPr kumimoji="0" lang="en-US" sz="1400" b="0"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a:t>
            </a:r>
            <a:r>
              <a:rPr kumimoji="0" lang="en-US" sz="1400" b="1"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 Integrity</a:t>
            </a:r>
            <a:r>
              <a:rPr kumimoji="0" lang="en-US" sz="1400" b="0"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a:t>
            </a:r>
            <a:r>
              <a:rPr kumimoji="0" lang="en-US" sz="1400" b="1"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 Compassion</a:t>
            </a:r>
            <a:r>
              <a:rPr kumimoji="0" lang="en-US" sz="1400" b="0"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a:t>
            </a:r>
            <a:r>
              <a:rPr kumimoji="0" lang="en-US" sz="1400" b="1"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 </a:t>
            </a:r>
          </a:p>
        </p:txBody>
      </p:sp>
    </p:spTree>
    <p:extLst>
      <p:ext uri="{BB962C8B-B14F-4D97-AF65-F5344CB8AC3E}">
        <p14:creationId xmlns:p14="http://schemas.microsoft.com/office/powerpoint/2010/main" val="132548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1928D-FB0C-2940-8ABB-4B9EF30CC69F}"/>
              </a:ext>
            </a:extLst>
          </p:cNvPr>
          <p:cNvSpPr/>
          <p:nvPr userDrawn="1"/>
        </p:nvSpPr>
        <p:spPr>
          <a:xfrm>
            <a:off x="0" y="0"/>
            <a:ext cx="12192000" cy="1711842"/>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365125"/>
            <a:ext cx="10515600" cy="1049005"/>
          </a:xfrm>
        </p:spPr>
        <p:txBody>
          <a:bodyPr anchor="b"/>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EBD92AA-CB13-8049-8732-D9C135386158}"/>
              </a:ext>
            </a:extLst>
          </p:cNvPr>
          <p:cNvSpPr>
            <a:spLocks noGrp="1"/>
          </p:cNvSpPr>
          <p:nvPr>
            <p:ph idx="1"/>
          </p:nvPr>
        </p:nvSpPr>
        <p:spPr>
          <a:xfrm>
            <a:off x="838200" y="2076967"/>
            <a:ext cx="10515600" cy="3526391"/>
          </a:xfrm>
        </p:spPr>
        <p:txBody>
          <a:bodyPr/>
          <a:lstStyle>
            <a:lvl1pPr marL="0" indent="0">
              <a:lnSpc>
                <a:spcPct val="150000"/>
              </a:lnSpc>
              <a:buFontTx/>
              <a:buNone/>
              <a:defRPr sz="2400" b="0" i="0">
                <a:solidFill>
                  <a:srgbClr val="8F8C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9" name="Picture 8">
            <a:extLst>
              <a:ext uri="{FF2B5EF4-FFF2-40B4-BE49-F238E27FC236}">
                <a16:creationId xmlns:a16="http://schemas.microsoft.com/office/drawing/2014/main" id="{29D84ABF-D4BF-EA44-A7C7-A00818BBFEB9}"/>
              </a:ext>
            </a:extLst>
          </p:cNvPr>
          <p:cNvPicPr>
            <a:picLocks noChangeAspect="1"/>
          </p:cNvPicPr>
          <p:nvPr userDrawn="1"/>
        </p:nvPicPr>
        <p:blipFill>
          <a:blip r:embed="rId2"/>
          <a:srcRect/>
          <a:stretch/>
        </p:blipFill>
        <p:spPr>
          <a:xfrm>
            <a:off x="754660" y="6310312"/>
            <a:ext cx="619178" cy="365125"/>
          </a:xfrm>
          <a:prstGeom prst="rect">
            <a:avLst/>
          </a:prstGeom>
        </p:spPr>
      </p:pic>
      <p:pic>
        <p:nvPicPr>
          <p:cNvPr id="10" name="Picture 9">
            <a:extLst>
              <a:ext uri="{FF2B5EF4-FFF2-40B4-BE49-F238E27FC236}">
                <a16:creationId xmlns:a16="http://schemas.microsoft.com/office/drawing/2014/main" id="{F8FC93DE-3970-934D-9DFA-AF13694A43FB}"/>
              </a:ext>
            </a:extLst>
          </p:cNvPr>
          <p:cNvPicPr>
            <a:picLocks noChangeAspect="1"/>
          </p:cNvPicPr>
          <p:nvPr userDrawn="1"/>
        </p:nvPicPr>
        <p:blipFill>
          <a:blip r:embed="rId3"/>
          <a:srcRect/>
          <a:stretch/>
        </p:blipFill>
        <p:spPr>
          <a:xfrm>
            <a:off x="-1" y="6093132"/>
            <a:ext cx="12192000" cy="134594"/>
          </a:xfrm>
          <a:prstGeom prst="rect">
            <a:avLst/>
          </a:prstGeom>
        </p:spPr>
      </p:pic>
      <p:sp>
        <p:nvSpPr>
          <p:cNvPr id="11" name="TextBox 10"/>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CA" sz="85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327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1928D-FB0C-2940-8ABB-4B9EF30CC69F}"/>
              </a:ext>
            </a:extLst>
          </p:cNvPr>
          <p:cNvSpPr/>
          <p:nvPr userDrawn="1"/>
        </p:nvSpPr>
        <p:spPr>
          <a:xfrm>
            <a:off x="0" y="0"/>
            <a:ext cx="12192000" cy="1350335"/>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365125"/>
            <a:ext cx="10515600" cy="698131"/>
          </a:xfrm>
        </p:spPr>
        <p:txBody>
          <a:bodyPr anchor="b"/>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EBD92AA-CB13-8049-8732-D9C135386158}"/>
              </a:ext>
            </a:extLst>
          </p:cNvPr>
          <p:cNvSpPr>
            <a:spLocks noGrp="1"/>
          </p:cNvSpPr>
          <p:nvPr>
            <p:ph idx="1"/>
          </p:nvPr>
        </p:nvSpPr>
        <p:spPr>
          <a:xfrm>
            <a:off x="838200" y="3147279"/>
            <a:ext cx="10515600" cy="2658712"/>
          </a:xfrm>
        </p:spPr>
        <p:txBody>
          <a:bodyPr/>
          <a:lstStyle>
            <a:lvl1pPr marL="0" indent="0">
              <a:lnSpc>
                <a:spcPct val="150000"/>
              </a:lnSpc>
              <a:buFontTx/>
              <a:buNone/>
              <a:defRPr sz="2400" b="0" i="0">
                <a:solidFill>
                  <a:srgbClr val="8F8C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9" name="Picture 8">
            <a:extLst>
              <a:ext uri="{FF2B5EF4-FFF2-40B4-BE49-F238E27FC236}">
                <a16:creationId xmlns:a16="http://schemas.microsoft.com/office/drawing/2014/main" id="{29D84ABF-D4BF-EA44-A7C7-A00818BBFEB9}"/>
              </a:ext>
            </a:extLst>
          </p:cNvPr>
          <p:cNvPicPr>
            <a:picLocks noChangeAspect="1"/>
          </p:cNvPicPr>
          <p:nvPr userDrawn="1"/>
        </p:nvPicPr>
        <p:blipFill>
          <a:blip r:embed="rId2"/>
          <a:srcRect/>
          <a:stretch/>
        </p:blipFill>
        <p:spPr>
          <a:xfrm>
            <a:off x="754660" y="6310312"/>
            <a:ext cx="619178" cy="365125"/>
          </a:xfrm>
          <a:prstGeom prst="rect">
            <a:avLst/>
          </a:prstGeom>
        </p:spPr>
      </p:pic>
      <p:pic>
        <p:nvPicPr>
          <p:cNvPr id="10" name="Picture 9">
            <a:extLst>
              <a:ext uri="{FF2B5EF4-FFF2-40B4-BE49-F238E27FC236}">
                <a16:creationId xmlns:a16="http://schemas.microsoft.com/office/drawing/2014/main" id="{F8FC93DE-3970-934D-9DFA-AF13694A43FB}"/>
              </a:ext>
            </a:extLst>
          </p:cNvPr>
          <p:cNvPicPr>
            <a:picLocks noChangeAspect="1"/>
          </p:cNvPicPr>
          <p:nvPr userDrawn="1"/>
        </p:nvPicPr>
        <p:blipFill>
          <a:blip r:embed="rId3"/>
          <a:srcRect/>
          <a:stretch/>
        </p:blipFill>
        <p:spPr>
          <a:xfrm>
            <a:off x="-1" y="6093132"/>
            <a:ext cx="12192000" cy="134594"/>
          </a:xfrm>
          <a:prstGeom prst="rect">
            <a:avLst/>
          </a:prstGeom>
        </p:spPr>
      </p:pic>
      <p:pic>
        <p:nvPicPr>
          <p:cNvPr id="8" name="Picture 7" descr="A person using a computer&#10;&#10;Description automatically generated with low confidence">
            <a:extLst>
              <a:ext uri="{FF2B5EF4-FFF2-40B4-BE49-F238E27FC236}">
                <a16:creationId xmlns:a16="http://schemas.microsoft.com/office/drawing/2014/main" id="{B97ECDF5-D3A2-DF4B-B81C-F8CA60812D3E}"/>
              </a:ext>
            </a:extLst>
          </p:cNvPr>
          <p:cNvPicPr>
            <a:picLocks noChangeAspect="1"/>
          </p:cNvPicPr>
          <p:nvPr userDrawn="1"/>
        </p:nvPicPr>
        <p:blipFill rotWithShape="1">
          <a:blip r:embed="rId4"/>
          <a:srcRect t="30960" b="14235"/>
          <a:stretch/>
        </p:blipFill>
        <p:spPr>
          <a:xfrm>
            <a:off x="8059481" y="1350335"/>
            <a:ext cx="4132517" cy="1509864"/>
          </a:xfrm>
          <a:prstGeom prst="rect">
            <a:avLst/>
          </a:prstGeom>
        </p:spPr>
      </p:pic>
      <p:pic>
        <p:nvPicPr>
          <p:cNvPr id="11" name="Picture 10">
            <a:extLst>
              <a:ext uri="{FF2B5EF4-FFF2-40B4-BE49-F238E27FC236}">
                <a16:creationId xmlns:a16="http://schemas.microsoft.com/office/drawing/2014/main" id="{977D61AF-06E3-6946-9BEB-62F96C530691}"/>
              </a:ext>
            </a:extLst>
          </p:cNvPr>
          <p:cNvPicPr>
            <a:picLocks noChangeAspect="1"/>
          </p:cNvPicPr>
          <p:nvPr userDrawn="1"/>
        </p:nvPicPr>
        <p:blipFill>
          <a:blip r:embed="rId5"/>
          <a:srcRect t="17533" b="17533"/>
          <a:stretch/>
        </p:blipFill>
        <p:spPr>
          <a:xfrm>
            <a:off x="4029740" y="1350335"/>
            <a:ext cx="4132517" cy="1509864"/>
          </a:xfrm>
          <a:prstGeom prst="rect">
            <a:avLst/>
          </a:prstGeom>
        </p:spPr>
      </p:pic>
      <p:pic>
        <p:nvPicPr>
          <p:cNvPr id="12" name="Picture 11">
            <a:extLst>
              <a:ext uri="{FF2B5EF4-FFF2-40B4-BE49-F238E27FC236}">
                <a16:creationId xmlns:a16="http://schemas.microsoft.com/office/drawing/2014/main" id="{DBE7FA17-7A62-FE45-AAAF-A7941ADF78E7}"/>
              </a:ext>
            </a:extLst>
          </p:cNvPr>
          <p:cNvPicPr>
            <a:picLocks noChangeAspect="1"/>
          </p:cNvPicPr>
          <p:nvPr userDrawn="1"/>
        </p:nvPicPr>
        <p:blipFill>
          <a:blip r:embed="rId6"/>
          <a:srcRect t="22419" b="22419"/>
          <a:stretch/>
        </p:blipFill>
        <p:spPr>
          <a:xfrm>
            <a:off x="-1" y="1339047"/>
            <a:ext cx="4132517" cy="1509864"/>
          </a:xfrm>
          <a:prstGeom prst="rect">
            <a:avLst/>
          </a:prstGeom>
        </p:spPr>
      </p:pic>
      <p:sp>
        <p:nvSpPr>
          <p:cNvPr id="13" name="TextBox 12"/>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CA" sz="85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88223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1928D-FB0C-2940-8ABB-4B9EF30CC69F}"/>
              </a:ext>
            </a:extLst>
          </p:cNvPr>
          <p:cNvSpPr/>
          <p:nvPr userDrawn="1"/>
        </p:nvSpPr>
        <p:spPr>
          <a:xfrm>
            <a:off x="0" y="0"/>
            <a:ext cx="12192000" cy="1350335"/>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365125"/>
            <a:ext cx="10515600" cy="698131"/>
          </a:xfrm>
        </p:spPr>
        <p:txBody>
          <a:bodyPr anchor="b"/>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EBD92AA-CB13-8049-8732-D9C135386158}"/>
              </a:ext>
            </a:extLst>
          </p:cNvPr>
          <p:cNvSpPr>
            <a:spLocks noGrp="1"/>
          </p:cNvSpPr>
          <p:nvPr>
            <p:ph idx="1"/>
          </p:nvPr>
        </p:nvSpPr>
        <p:spPr>
          <a:xfrm>
            <a:off x="838200" y="3147279"/>
            <a:ext cx="6817242" cy="2658712"/>
          </a:xfrm>
        </p:spPr>
        <p:txBody>
          <a:bodyPr/>
          <a:lstStyle>
            <a:lvl1pPr marL="0" indent="0">
              <a:lnSpc>
                <a:spcPct val="100000"/>
              </a:lnSpc>
              <a:buFontTx/>
              <a:buNone/>
              <a:defRPr sz="20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sz="2000"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sz="2000"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9" name="Picture 8">
            <a:extLst>
              <a:ext uri="{FF2B5EF4-FFF2-40B4-BE49-F238E27FC236}">
                <a16:creationId xmlns:a16="http://schemas.microsoft.com/office/drawing/2014/main" id="{29D84ABF-D4BF-EA44-A7C7-A00818BBFEB9}"/>
              </a:ext>
            </a:extLst>
          </p:cNvPr>
          <p:cNvPicPr>
            <a:picLocks noChangeAspect="1"/>
          </p:cNvPicPr>
          <p:nvPr userDrawn="1"/>
        </p:nvPicPr>
        <p:blipFill>
          <a:blip r:embed="rId2"/>
          <a:srcRect/>
          <a:stretch/>
        </p:blipFill>
        <p:spPr>
          <a:xfrm>
            <a:off x="754660" y="6310312"/>
            <a:ext cx="619178" cy="365125"/>
          </a:xfrm>
          <a:prstGeom prst="rect">
            <a:avLst/>
          </a:prstGeom>
        </p:spPr>
      </p:pic>
      <p:pic>
        <p:nvPicPr>
          <p:cNvPr id="10" name="Picture 9">
            <a:extLst>
              <a:ext uri="{FF2B5EF4-FFF2-40B4-BE49-F238E27FC236}">
                <a16:creationId xmlns:a16="http://schemas.microsoft.com/office/drawing/2014/main" id="{F8FC93DE-3970-934D-9DFA-AF13694A43FB}"/>
              </a:ext>
            </a:extLst>
          </p:cNvPr>
          <p:cNvPicPr>
            <a:picLocks noChangeAspect="1"/>
          </p:cNvPicPr>
          <p:nvPr userDrawn="1"/>
        </p:nvPicPr>
        <p:blipFill>
          <a:blip r:embed="rId3"/>
          <a:srcRect/>
          <a:stretch/>
        </p:blipFill>
        <p:spPr>
          <a:xfrm>
            <a:off x="-1" y="6093132"/>
            <a:ext cx="12192000" cy="134594"/>
          </a:xfrm>
          <a:prstGeom prst="rect">
            <a:avLst/>
          </a:prstGeom>
        </p:spPr>
      </p:pic>
      <p:pic>
        <p:nvPicPr>
          <p:cNvPr id="8" name="Picture 7" descr="A person using a computer&#10;&#10;Description automatically generated with low confidence">
            <a:extLst>
              <a:ext uri="{FF2B5EF4-FFF2-40B4-BE49-F238E27FC236}">
                <a16:creationId xmlns:a16="http://schemas.microsoft.com/office/drawing/2014/main" id="{B97ECDF5-D3A2-DF4B-B81C-F8CA60812D3E}"/>
              </a:ext>
            </a:extLst>
          </p:cNvPr>
          <p:cNvPicPr>
            <a:picLocks noChangeAspect="1"/>
          </p:cNvPicPr>
          <p:nvPr userDrawn="1"/>
        </p:nvPicPr>
        <p:blipFill rotWithShape="1">
          <a:blip r:embed="rId4"/>
          <a:srcRect t="30960" b="14235"/>
          <a:stretch/>
        </p:blipFill>
        <p:spPr>
          <a:xfrm>
            <a:off x="8059481" y="1350335"/>
            <a:ext cx="4132517" cy="1509864"/>
          </a:xfrm>
          <a:prstGeom prst="rect">
            <a:avLst/>
          </a:prstGeom>
        </p:spPr>
      </p:pic>
      <p:pic>
        <p:nvPicPr>
          <p:cNvPr id="11" name="Picture 10">
            <a:extLst>
              <a:ext uri="{FF2B5EF4-FFF2-40B4-BE49-F238E27FC236}">
                <a16:creationId xmlns:a16="http://schemas.microsoft.com/office/drawing/2014/main" id="{977D61AF-06E3-6946-9BEB-62F96C530691}"/>
              </a:ext>
            </a:extLst>
          </p:cNvPr>
          <p:cNvPicPr>
            <a:picLocks noChangeAspect="1"/>
          </p:cNvPicPr>
          <p:nvPr userDrawn="1"/>
        </p:nvPicPr>
        <p:blipFill>
          <a:blip r:embed="rId5"/>
          <a:srcRect t="17533" b="17533"/>
          <a:stretch/>
        </p:blipFill>
        <p:spPr>
          <a:xfrm>
            <a:off x="4029740" y="1350335"/>
            <a:ext cx="4132517" cy="1509864"/>
          </a:xfrm>
          <a:prstGeom prst="rect">
            <a:avLst/>
          </a:prstGeom>
        </p:spPr>
      </p:pic>
      <p:pic>
        <p:nvPicPr>
          <p:cNvPr id="12" name="Picture 11">
            <a:extLst>
              <a:ext uri="{FF2B5EF4-FFF2-40B4-BE49-F238E27FC236}">
                <a16:creationId xmlns:a16="http://schemas.microsoft.com/office/drawing/2014/main" id="{DBE7FA17-7A62-FE45-AAAF-A7941ADF78E7}"/>
              </a:ext>
            </a:extLst>
          </p:cNvPr>
          <p:cNvPicPr>
            <a:picLocks noChangeAspect="1"/>
          </p:cNvPicPr>
          <p:nvPr userDrawn="1"/>
        </p:nvPicPr>
        <p:blipFill>
          <a:blip r:embed="rId6"/>
          <a:srcRect t="22419" b="22419"/>
          <a:stretch/>
        </p:blipFill>
        <p:spPr>
          <a:xfrm>
            <a:off x="-1" y="1339047"/>
            <a:ext cx="4132517" cy="1509864"/>
          </a:xfrm>
          <a:prstGeom prst="rect">
            <a:avLst/>
          </a:prstGeom>
        </p:spPr>
      </p:pic>
      <p:sp>
        <p:nvSpPr>
          <p:cNvPr id="13" name="Content Placeholder 2">
            <a:extLst>
              <a:ext uri="{FF2B5EF4-FFF2-40B4-BE49-F238E27FC236}">
                <a16:creationId xmlns:a16="http://schemas.microsoft.com/office/drawing/2014/main" id="{D4D9B315-DF59-024F-8F29-C08F231DCD7A}"/>
              </a:ext>
            </a:extLst>
          </p:cNvPr>
          <p:cNvSpPr>
            <a:spLocks noGrp="1"/>
          </p:cNvSpPr>
          <p:nvPr>
            <p:ph idx="13"/>
          </p:nvPr>
        </p:nvSpPr>
        <p:spPr>
          <a:xfrm>
            <a:off x="7889358" y="3158567"/>
            <a:ext cx="3646968" cy="2658712"/>
          </a:xfrm>
        </p:spPr>
        <p:txBody>
          <a:bodyPr>
            <a:normAutofit/>
          </a:bodyPr>
          <a:lstStyle>
            <a:lvl1pPr marL="0" indent="0">
              <a:lnSpc>
                <a:spcPct val="100000"/>
              </a:lnSpc>
              <a:buFontTx/>
              <a:buNone/>
              <a:defRPr sz="2800" b="0" i="0">
                <a:solidFill>
                  <a:srgbClr val="DE5428"/>
                </a:solidFill>
                <a:latin typeface="Verdana" panose="020B0604030504040204" pitchFamily="34" charset="0"/>
                <a:ea typeface="Verdana" panose="020B0604030504040204" pitchFamily="34" charset="0"/>
                <a:cs typeface="Verdana" panose="020B0604030504040204" pitchFamily="34" charset="0"/>
              </a:defRPr>
            </a:lvl1pPr>
            <a:lvl2pPr>
              <a:defRPr sz="2000" b="0" i="0">
                <a:solidFill>
                  <a:srgbClr val="005BA2"/>
                </a:solidFill>
                <a:latin typeface="Verdana" panose="020B0604030504040204" pitchFamily="34" charset="0"/>
                <a:ea typeface="Verdana" panose="020B0604030504040204" pitchFamily="34" charset="0"/>
                <a:cs typeface="Verdana" panose="020B0604030504040204" pitchFamily="34" charset="0"/>
              </a:defRPr>
            </a:lvl2pPr>
            <a:lvl3pPr>
              <a:defRPr sz="2000" b="0" i="0">
                <a:solidFill>
                  <a:srgbClr val="005BA2"/>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74E8C"/>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74E8C"/>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p:txBody>
      </p:sp>
      <p:sp>
        <p:nvSpPr>
          <p:cNvPr id="14" name="TextBox 13"/>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CA" sz="85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63071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13FE-34C8-FC4E-80A3-EDFC4B0D2D39}"/>
              </a:ext>
            </a:extLst>
          </p:cNvPr>
          <p:cNvSpPr>
            <a:spLocks noGrp="1"/>
          </p:cNvSpPr>
          <p:nvPr>
            <p:ph type="title"/>
          </p:nvPr>
        </p:nvSpPr>
        <p:spPr/>
        <p:txBody>
          <a:bodyPr anchor="b"/>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0BCB539-5F5A-A841-8103-13904992FE6F}"/>
              </a:ext>
            </a:extLst>
          </p:cNvPr>
          <p:cNvSpPr>
            <a:spLocks noGrp="1"/>
          </p:cNvSpPr>
          <p:nvPr>
            <p:ph sz="half" idx="1"/>
          </p:nvPr>
        </p:nvSpPr>
        <p:spPr>
          <a:xfrm>
            <a:off x="838200" y="1825625"/>
            <a:ext cx="5181600" cy="4351338"/>
          </a:xfrm>
        </p:spPr>
        <p:txBody>
          <a:bodyPr/>
          <a:lstStyle>
            <a:lvl1pPr>
              <a:defRPr sz="24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445CC5-A76F-8549-95C3-ABF039F7CE16}"/>
              </a:ext>
            </a:extLst>
          </p:cNvPr>
          <p:cNvSpPr>
            <a:spLocks noGrp="1"/>
          </p:cNvSpPr>
          <p:nvPr>
            <p:ph sz="half" idx="2"/>
          </p:nvPr>
        </p:nvSpPr>
        <p:spPr>
          <a:xfrm>
            <a:off x="6172200" y="1825625"/>
            <a:ext cx="5181600" cy="4351338"/>
          </a:xfrm>
        </p:spPr>
        <p:txBody>
          <a:bodyPr/>
          <a:lstStyle>
            <a:lvl1pPr>
              <a:defRPr sz="24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7802E6-EEDE-9246-AAA6-F3ACC4691386}"/>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1A385FAB-D31A-6449-A8CC-3AA528210DB0}"/>
              </a:ext>
            </a:extLst>
          </p:cNvPr>
          <p:cNvPicPr>
            <a:picLocks noChangeAspect="1"/>
          </p:cNvPicPr>
          <p:nvPr userDrawn="1"/>
        </p:nvPicPr>
        <p:blipFill>
          <a:blip r:embed="rId2"/>
          <a:srcRect/>
          <a:stretch/>
        </p:blipFill>
        <p:spPr>
          <a:xfrm>
            <a:off x="754660" y="6310312"/>
            <a:ext cx="619178" cy="365125"/>
          </a:xfrm>
          <a:prstGeom prst="rect">
            <a:avLst/>
          </a:prstGeom>
        </p:spPr>
      </p:pic>
      <p:pic>
        <p:nvPicPr>
          <p:cNvPr id="10" name="Picture 9">
            <a:extLst>
              <a:ext uri="{FF2B5EF4-FFF2-40B4-BE49-F238E27FC236}">
                <a16:creationId xmlns:a16="http://schemas.microsoft.com/office/drawing/2014/main" id="{96D424B6-E10A-D940-9C6C-7E7D8258B3BE}"/>
              </a:ext>
            </a:extLst>
          </p:cNvPr>
          <p:cNvPicPr>
            <a:picLocks noChangeAspect="1"/>
          </p:cNvPicPr>
          <p:nvPr userDrawn="1"/>
        </p:nvPicPr>
        <p:blipFill>
          <a:blip r:embed="rId3"/>
          <a:srcRect/>
          <a:stretch/>
        </p:blipFill>
        <p:spPr>
          <a:xfrm>
            <a:off x="-1" y="6093132"/>
            <a:ext cx="12192000" cy="134594"/>
          </a:xfrm>
          <a:prstGeom prst="rect">
            <a:avLst/>
          </a:prstGeom>
        </p:spPr>
      </p:pic>
      <p:sp>
        <p:nvSpPr>
          <p:cNvPr id="9" name="TextBox 8"/>
          <p:cNvSpPr txBox="1"/>
          <p:nvPr userDrawn="1"/>
        </p:nvSpPr>
        <p:spPr>
          <a:xfrm>
            <a:off x="4193309" y="6310312"/>
            <a:ext cx="3805382" cy="415498"/>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br>
              <a:rPr lang="en-US" sz="1200" baseline="0">
                <a:solidFill>
                  <a:srgbClr val="2F4F88"/>
                </a:solidFill>
                <a:latin typeface="Verdana" panose="020B0604030504040204" pitchFamily="34" charset="0"/>
                <a:ea typeface="Verdana" panose="020B0604030504040204" pitchFamily="34" charset="0"/>
              </a:rPr>
            </a:br>
            <a:r>
              <a:rPr kumimoji="0" lang="en-US" sz="900" b="0" i="0" u="none" strike="noStrike" kern="1200" cap="none" spc="0" normalizeH="0" baseline="0" noProof="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US" sz="1200" baseline="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60300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182D-C7A5-F444-BB69-F9BCD6CD09EA}"/>
              </a:ext>
            </a:extLst>
          </p:cNvPr>
          <p:cNvSpPr>
            <a:spLocks noGrp="1"/>
          </p:cNvSpPr>
          <p:nvPr>
            <p:ph type="title"/>
          </p:nvPr>
        </p:nvSpPr>
        <p:spPr>
          <a:xfrm>
            <a:off x="839788" y="365125"/>
            <a:ext cx="10515600" cy="1325563"/>
          </a:xfrm>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3B6EB73-0B35-E148-8AC1-40FE520FBCF2}"/>
              </a:ext>
            </a:extLst>
          </p:cNvPr>
          <p:cNvSpPr>
            <a:spLocks noGrp="1"/>
          </p:cNvSpPr>
          <p:nvPr>
            <p:ph type="body" idx="1"/>
          </p:nvPr>
        </p:nvSpPr>
        <p:spPr>
          <a:xfrm>
            <a:off x="839788" y="1681163"/>
            <a:ext cx="5157787" cy="823912"/>
          </a:xfrm>
        </p:spPr>
        <p:txBody>
          <a:bodyPr anchor="b">
            <a:normAutofit/>
          </a:bodyPr>
          <a:lstStyle>
            <a:lvl1pPr marL="0" indent="0">
              <a:buNone/>
              <a:defRPr sz="2400" b="1"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A84070-7E1E-1149-B3E0-CFED2CD3388B}"/>
              </a:ext>
            </a:extLst>
          </p:cNvPr>
          <p:cNvSpPr>
            <a:spLocks noGrp="1"/>
          </p:cNvSpPr>
          <p:nvPr>
            <p:ph sz="half" idx="2"/>
          </p:nvPr>
        </p:nvSpPr>
        <p:spPr>
          <a:xfrm>
            <a:off x="839788" y="2505075"/>
            <a:ext cx="5157787" cy="3684588"/>
          </a:xfrm>
        </p:spPr>
        <p:txBody>
          <a:bodyPr/>
          <a:lstStyle>
            <a:lvl1pPr>
              <a:defRPr sz="24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23ACF7-C013-E74B-818F-C9BC1D24A359}"/>
              </a:ext>
            </a:extLst>
          </p:cNvPr>
          <p:cNvSpPr>
            <a:spLocks noGrp="1"/>
          </p:cNvSpPr>
          <p:nvPr>
            <p:ph type="body" sz="quarter" idx="3"/>
          </p:nvPr>
        </p:nvSpPr>
        <p:spPr>
          <a:xfrm>
            <a:off x="6172200" y="1681163"/>
            <a:ext cx="5183188" cy="823912"/>
          </a:xfrm>
        </p:spPr>
        <p:txBody>
          <a:bodyPr anchor="b"/>
          <a:lstStyle>
            <a:lvl1pPr marL="0" indent="0">
              <a:buNone/>
              <a:defRPr sz="2400" b="1"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A10916-3634-DA4C-B08A-A854ED6CF692}"/>
              </a:ext>
            </a:extLst>
          </p:cNvPr>
          <p:cNvSpPr>
            <a:spLocks noGrp="1"/>
          </p:cNvSpPr>
          <p:nvPr>
            <p:ph sz="quarter" idx="4"/>
          </p:nvPr>
        </p:nvSpPr>
        <p:spPr>
          <a:xfrm>
            <a:off x="6172200" y="2505075"/>
            <a:ext cx="5183188" cy="3684588"/>
          </a:xfrm>
        </p:spPr>
        <p:txBody>
          <a:bodyPr/>
          <a:lstStyle>
            <a:lvl1pPr>
              <a:defRPr sz="24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B77CA3A-EFF5-0E48-A0D7-A9DCEAAAD984}"/>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10" name="Picture 9">
            <a:extLst>
              <a:ext uri="{FF2B5EF4-FFF2-40B4-BE49-F238E27FC236}">
                <a16:creationId xmlns:a16="http://schemas.microsoft.com/office/drawing/2014/main" id="{91808788-7E5F-C647-BA82-E5793D1658EF}"/>
              </a:ext>
            </a:extLst>
          </p:cNvPr>
          <p:cNvPicPr>
            <a:picLocks noChangeAspect="1"/>
          </p:cNvPicPr>
          <p:nvPr userDrawn="1"/>
        </p:nvPicPr>
        <p:blipFill>
          <a:blip r:embed="rId2"/>
          <a:srcRect/>
          <a:stretch/>
        </p:blipFill>
        <p:spPr>
          <a:xfrm>
            <a:off x="754660" y="6310312"/>
            <a:ext cx="619178" cy="365125"/>
          </a:xfrm>
          <a:prstGeom prst="rect">
            <a:avLst/>
          </a:prstGeom>
        </p:spPr>
      </p:pic>
      <p:pic>
        <p:nvPicPr>
          <p:cNvPr id="12" name="Picture 11">
            <a:extLst>
              <a:ext uri="{FF2B5EF4-FFF2-40B4-BE49-F238E27FC236}">
                <a16:creationId xmlns:a16="http://schemas.microsoft.com/office/drawing/2014/main" id="{FC1BF686-86B6-504E-A9E8-ECF8D4760142}"/>
              </a:ext>
            </a:extLst>
          </p:cNvPr>
          <p:cNvPicPr>
            <a:picLocks noChangeAspect="1"/>
          </p:cNvPicPr>
          <p:nvPr userDrawn="1"/>
        </p:nvPicPr>
        <p:blipFill>
          <a:blip r:embed="rId3"/>
          <a:srcRect/>
          <a:stretch/>
        </p:blipFill>
        <p:spPr>
          <a:xfrm>
            <a:off x="-1" y="6093132"/>
            <a:ext cx="12192000" cy="134594"/>
          </a:xfrm>
          <a:prstGeom prst="rect">
            <a:avLst/>
          </a:prstGeom>
        </p:spPr>
      </p:pic>
      <p:sp>
        <p:nvSpPr>
          <p:cNvPr id="11" name="TextBox 10"/>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CA" sz="85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54651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CCBB13-3AB9-7545-973A-807A8D9B1FD0}"/>
              </a:ext>
            </a:extLst>
          </p:cNvPr>
          <p:cNvSpPr/>
          <p:nvPr userDrawn="1"/>
        </p:nvSpPr>
        <p:spPr>
          <a:xfrm>
            <a:off x="6198781" y="0"/>
            <a:ext cx="5993219" cy="6858000"/>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A1C30-C15C-0D42-9014-3BF6325B7076}"/>
              </a:ext>
            </a:extLst>
          </p:cNvPr>
          <p:cNvSpPr>
            <a:spLocks noGrp="1"/>
          </p:cNvSpPr>
          <p:nvPr>
            <p:ph type="title"/>
          </p:nvPr>
        </p:nvSpPr>
        <p:spPr>
          <a:xfrm>
            <a:off x="6652918" y="450420"/>
            <a:ext cx="5045000" cy="1280608"/>
          </a:xfrm>
        </p:spPr>
        <p:txBody>
          <a:bodyPr anchor="t"/>
          <a:lstStyle>
            <a:lvl1pPr>
              <a:defRPr sz="3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4AC6DBE3-80C3-6440-87F0-F2B579065901}"/>
              </a:ext>
            </a:extLst>
          </p:cNvPr>
          <p:cNvSpPr>
            <a:spLocks noGrp="1"/>
          </p:cNvSpPr>
          <p:nvPr>
            <p:ph type="pic" idx="1"/>
          </p:nvPr>
        </p:nvSpPr>
        <p:spPr>
          <a:xfrm>
            <a:off x="494082" y="1"/>
            <a:ext cx="5704699" cy="4997302"/>
          </a:xfrm>
        </p:spPr>
        <p:txBody>
          <a:bodyPr/>
          <a:lstStyle>
            <a:lvl1pPr marL="0" indent="0">
              <a:buNone/>
              <a:defRPr sz="3200" b="0" i="0">
                <a:solidFill>
                  <a:srgbClr val="2F4F88"/>
                </a:solidFill>
                <a:latin typeface="Montserrat Ligh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784527D-EFFF-6A4E-92E0-FD52A03C97E4}"/>
              </a:ext>
            </a:extLst>
          </p:cNvPr>
          <p:cNvSpPr>
            <a:spLocks noGrp="1"/>
          </p:cNvSpPr>
          <p:nvPr>
            <p:ph type="body" sz="half" idx="2"/>
          </p:nvPr>
        </p:nvSpPr>
        <p:spPr>
          <a:xfrm>
            <a:off x="6652919" y="1731028"/>
            <a:ext cx="5044999" cy="4676552"/>
          </a:xfrm>
        </p:spPr>
        <p:txBody>
          <a:bodyPr/>
          <a:lstStyle>
            <a:lvl1pPr marL="0" indent="0">
              <a:lnSpc>
                <a:spcPct val="15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E9CF0827-E475-024A-99FC-F50081DDDCF0}"/>
              </a:ext>
            </a:extLst>
          </p:cNvPr>
          <p:cNvSpPr/>
          <p:nvPr userDrawn="1"/>
        </p:nvSpPr>
        <p:spPr>
          <a:xfrm>
            <a:off x="0" y="0"/>
            <a:ext cx="494082" cy="685800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928CC1-9B6E-3A49-887E-02B0F18E8475}"/>
              </a:ext>
            </a:extLst>
          </p:cNvPr>
          <p:cNvSpPr/>
          <p:nvPr userDrawn="1"/>
        </p:nvSpPr>
        <p:spPr>
          <a:xfrm>
            <a:off x="494082" y="4997302"/>
            <a:ext cx="5704699" cy="1860698"/>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E1B51F53-2B0F-434B-B1F8-75793095CDE7}"/>
              </a:ext>
            </a:extLst>
          </p:cNvPr>
          <p:cNvSpPr>
            <a:spLocks noGrp="1"/>
          </p:cNvSpPr>
          <p:nvPr>
            <p:ph idx="13"/>
          </p:nvPr>
        </p:nvSpPr>
        <p:spPr>
          <a:xfrm>
            <a:off x="948219" y="5326911"/>
            <a:ext cx="4796423" cy="1181483"/>
          </a:xfrm>
        </p:spPr>
        <p:txBody>
          <a:bodyPr>
            <a:normAutofit/>
          </a:bodyPr>
          <a:lstStyle>
            <a:lvl1pPr marL="0" indent="0">
              <a:lnSpc>
                <a:spcPct val="100000"/>
              </a:lnSpc>
              <a:buFontTx/>
              <a:buNone/>
              <a:defRPr sz="28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sz="2000" b="0" i="0">
                <a:solidFill>
                  <a:srgbClr val="005BA2"/>
                </a:solidFill>
                <a:latin typeface="Verdana" panose="020B0604030504040204" pitchFamily="34" charset="0"/>
                <a:ea typeface="Verdana" panose="020B0604030504040204" pitchFamily="34" charset="0"/>
                <a:cs typeface="Verdana" panose="020B0604030504040204" pitchFamily="34" charset="0"/>
              </a:defRPr>
            </a:lvl2pPr>
            <a:lvl3pPr>
              <a:defRPr sz="2000" b="0" i="0">
                <a:solidFill>
                  <a:srgbClr val="005BA2"/>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74E8C"/>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74E8C"/>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p:txBody>
      </p:sp>
    </p:spTree>
    <p:extLst>
      <p:ext uri="{BB962C8B-B14F-4D97-AF65-F5344CB8AC3E}">
        <p14:creationId xmlns:p14="http://schemas.microsoft.com/office/powerpoint/2010/main" val="2014569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1C30-C15C-0D42-9014-3BF6325B7076}"/>
              </a:ext>
            </a:extLst>
          </p:cNvPr>
          <p:cNvSpPr>
            <a:spLocks noGrp="1"/>
          </p:cNvSpPr>
          <p:nvPr>
            <p:ph type="title"/>
          </p:nvPr>
        </p:nvSpPr>
        <p:spPr>
          <a:xfrm>
            <a:off x="839788" y="774550"/>
            <a:ext cx="3932237" cy="1024753"/>
          </a:xfrm>
        </p:spPr>
        <p:txBody>
          <a:bodyPr anchor="t"/>
          <a:lstStyle>
            <a:lvl1pPr>
              <a:defRPr sz="32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4AC6DBE3-80C3-6440-87F0-F2B579065901}"/>
              </a:ext>
            </a:extLst>
          </p:cNvPr>
          <p:cNvSpPr>
            <a:spLocks noGrp="1"/>
          </p:cNvSpPr>
          <p:nvPr>
            <p:ph type="pic" idx="1"/>
          </p:nvPr>
        </p:nvSpPr>
        <p:spPr>
          <a:xfrm>
            <a:off x="5183187" y="0"/>
            <a:ext cx="7008811" cy="6093070"/>
          </a:xfrm>
        </p:spPr>
        <p:txBody>
          <a:bodyPr/>
          <a:lstStyle>
            <a:lvl1pPr marL="0" indent="0">
              <a:buNone/>
              <a:defRPr sz="3200" b="0" i="0">
                <a:solidFill>
                  <a:srgbClr val="2F4F88"/>
                </a:solidFill>
                <a:latin typeface="Montserrat Ligh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784527D-EFFF-6A4E-92E0-FD52A03C97E4}"/>
              </a:ext>
            </a:extLst>
          </p:cNvPr>
          <p:cNvSpPr>
            <a:spLocks noGrp="1"/>
          </p:cNvSpPr>
          <p:nvPr>
            <p:ph type="body" sz="half" idx="2"/>
          </p:nvPr>
        </p:nvSpPr>
        <p:spPr>
          <a:xfrm>
            <a:off x="839788" y="2861852"/>
            <a:ext cx="3932237" cy="3007136"/>
          </a:xfrm>
        </p:spPr>
        <p:txBody>
          <a:bodyPr/>
          <a:lstStyle>
            <a:lvl1pPr marL="0" indent="0">
              <a:buNone/>
              <a:defRPr sz="16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238A2622-A4C2-7747-80B3-985FEEF02B86}"/>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9" name="Picture 8">
            <a:extLst>
              <a:ext uri="{FF2B5EF4-FFF2-40B4-BE49-F238E27FC236}">
                <a16:creationId xmlns:a16="http://schemas.microsoft.com/office/drawing/2014/main" id="{38A3EABE-0036-1A45-8C75-17C20F7CBC94}"/>
              </a:ext>
            </a:extLst>
          </p:cNvPr>
          <p:cNvPicPr>
            <a:picLocks noChangeAspect="1"/>
          </p:cNvPicPr>
          <p:nvPr userDrawn="1"/>
        </p:nvPicPr>
        <p:blipFill>
          <a:blip r:embed="rId2"/>
          <a:srcRect/>
          <a:stretch/>
        </p:blipFill>
        <p:spPr>
          <a:xfrm>
            <a:off x="754660" y="6310312"/>
            <a:ext cx="619178" cy="365125"/>
          </a:xfrm>
          <a:prstGeom prst="rect">
            <a:avLst/>
          </a:prstGeom>
        </p:spPr>
      </p:pic>
      <p:sp>
        <p:nvSpPr>
          <p:cNvPr id="11" name="Text Placeholder 2">
            <a:extLst>
              <a:ext uri="{FF2B5EF4-FFF2-40B4-BE49-F238E27FC236}">
                <a16:creationId xmlns:a16="http://schemas.microsoft.com/office/drawing/2014/main" id="{FD25DE21-6966-8143-9E5F-2A118A44D7FC}"/>
              </a:ext>
            </a:extLst>
          </p:cNvPr>
          <p:cNvSpPr>
            <a:spLocks noGrp="1"/>
          </p:cNvSpPr>
          <p:nvPr>
            <p:ph type="body" idx="13"/>
          </p:nvPr>
        </p:nvSpPr>
        <p:spPr>
          <a:xfrm>
            <a:off x="836612" y="1918621"/>
            <a:ext cx="3932237" cy="823912"/>
          </a:xfrm>
        </p:spPr>
        <p:txBody>
          <a:bodyPr anchor="b"/>
          <a:lstStyle>
            <a:lvl1pPr marL="0" indent="0" algn="l">
              <a:buNone/>
              <a:defRPr sz="2400" b="1"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2" name="Picture 11">
            <a:extLst>
              <a:ext uri="{FF2B5EF4-FFF2-40B4-BE49-F238E27FC236}">
                <a16:creationId xmlns:a16="http://schemas.microsoft.com/office/drawing/2014/main" id="{00139C57-E258-BF4F-9A97-9122A807B344}"/>
              </a:ext>
            </a:extLst>
          </p:cNvPr>
          <p:cNvPicPr>
            <a:picLocks noChangeAspect="1"/>
          </p:cNvPicPr>
          <p:nvPr userDrawn="1"/>
        </p:nvPicPr>
        <p:blipFill>
          <a:blip r:embed="rId3"/>
          <a:srcRect/>
          <a:stretch/>
        </p:blipFill>
        <p:spPr>
          <a:xfrm>
            <a:off x="-1" y="6093132"/>
            <a:ext cx="12192000" cy="134594"/>
          </a:xfrm>
          <a:prstGeom prst="rect">
            <a:avLst/>
          </a:prstGeom>
        </p:spPr>
      </p:pic>
      <p:sp>
        <p:nvSpPr>
          <p:cNvPr id="10" name="TextBox 9"/>
          <p:cNvSpPr txBox="1"/>
          <p:nvPr userDrawn="1"/>
        </p:nvSpPr>
        <p:spPr>
          <a:xfrm>
            <a:off x="4193309" y="6310312"/>
            <a:ext cx="3805382" cy="415498"/>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br>
              <a:rPr lang="en-US" sz="1200" baseline="0">
                <a:solidFill>
                  <a:srgbClr val="2F4F88"/>
                </a:solidFill>
                <a:latin typeface="Verdana" panose="020B0604030504040204" pitchFamily="34" charset="0"/>
                <a:ea typeface="Verdana" panose="020B0604030504040204" pitchFamily="34" charset="0"/>
              </a:rPr>
            </a:br>
            <a:r>
              <a:rPr kumimoji="0" lang="en-US" sz="900" b="0" i="0" u="none" strike="noStrike" kern="1200" cap="none" spc="0" normalizeH="0" baseline="0" noProof="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US" sz="1200" baseline="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51022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1C30-C15C-0D42-9014-3BF6325B7076}"/>
              </a:ext>
            </a:extLst>
          </p:cNvPr>
          <p:cNvSpPr>
            <a:spLocks noGrp="1"/>
          </p:cNvSpPr>
          <p:nvPr>
            <p:ph type="title"/>
          </p:nvPr>
        </p:nvSpPr>
        <p:spPr>
          <a:xfrm>
            <a:off x="839788" y="774550"/>
            <a:ext cx="10514012" cy="552805"/>
          </a:xfrm>
        </p:spPr>
        <p:txBody>
          <a:bodyPr anchor="t"/>
          <a:lstStyle>
            <a:lvl1pPr>
              <a:defRPr sz="32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4AC6DBE3-80C3-6440-87F0-F2B579065901}"/>
              </a:ext>
            </a:extLst>
          </p:cNvPr>
          <p:cNvSpPr>
            <a:spLocks noGrp="1"/>
          </p:cNvSpPr>
          <p:nvPr>
            <p:ph type="pic" idx="1"/>
          </p:nvPr>
        </p:nvSpPr>
        <p:spPr>
          <a:xfrm>
            <a:off x="839788" y="2034252"/>
            <a:ext cx="10515600" cy="3826799"/>
          </a:xfrm>
        </p:spPr>
        <p:txBody>
          <a:bodyPr/>
          <a:lstStyle>
            <a:lvl1pPr marL="0" indent="0">
              <a:buNone/>
              <a:defRPr sz="3200" b="0" i="0">
                <a:solidFill>
                  <a:srgbClr val="274E8C"/>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784527D-EFFF-6A4E-92E0-FD52A03C97E4}"/>
              </a:ext>
            </a:extLst>
          </p:cNvPr>
          <p:cNvSpPr>
            <a:spLocks noGrp="1"/>
          </p:cNvSpPr>
          <p:nvPr>
            <p:ph type="body" sz="half" idx="2"/>
          </p:nvPr>
        </p:nvSpPr>
        <p:spPr>
          <a:xfrm>
            <a:off x="836612" y="1418610"/>
            <a:ext cx="10514012" cy="524387"/>
          </a:xfrm>
        </p:spPr>
        <p:txBody>
          <a:bodyPr/>
          <a:lstStyle>
            <a:lvl1pPr marL="0" indent="0">
              <a:buNone/>
              <a:defRPr sz="16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238A2622-A4C2-7747-80B3-985FEEF02B86}"/>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9" name="Picture 8">
            <a:extLst>
              <a:ext uri="{FF2B5EF4-FFF2-40B4-BE49-F238E27FC236}">
                <a16:creationId xmlns:a16="http://schemas.microsoft.com/office/drawing/2014/main" id="{38A3EABE-0036-1A45-8C75-17C20F7CBC94}"/>
              </a:ext>
            </a:extLst>
          </p:cNvPr>
          <p:cNvPicPr>
            <a:picLocks noChangeAspect="1"/>
          </p:cNvPicPr>
          <p:nvPr userDrawn="1"/>
        </p:nvPicPr>
        <p:blipFill>
          <a:blip r:embed="rId2"/>
          <a:srcRect/>
          <a:stretch/>
        </p:blipFill>
        <p:spPr>
          <a:xfrm>
            <a:off x="754660" y="6310312"/>
            <a:ext cx="619178" cy="365125"/>
          </a:xfrm>
          <a:prstGeom prst="rect">
            <a:avLst/>
          </a:prstGeom>
        </p:spPr>
      </p:pic>
      <p:pic>
        <p:nvPicPr>
          <p:cNvPr id="11" name="Picture 10">
            <a:extLst>
              <a:ext uri="{FF2B5EF4-FFF2-40B4-BE49-F238E27FC236}">
                <a16:creationId xmlns:a16="http://schemas.microsoft.com/office/drawing/2014/main" id="{BF16B6B3-5F6F-9F47-ABBE-C1E410F070B9}"/>
              </a:ext>
            </a:extLst>
          </p:cNvPr>
          <p:cNvPicPr>
            <a:picLocks noChangeAspect="1"/>
          </p:cNvPicPr>
          <p:nvPr userDrawn="1"/>
        </p:nvPicPr>
        <p:blipFill>
          <a:blip r:embed="rId3"/>
          <a:srcRect/>
          <a:stretch/>
        </p:blipFill>
        <p:spPr>
          <a:xfrm>
            <a:off x="-1" y="6093132"/>
            <a:ext cx="12192000" cy="134594"/>
          </a:xfrm>
          <a:prstGeom prst="rect">
            <a:avLst/>
          </a:prstGeom>
        </p:spPr>
      </p:pic>
      <p:sp>
        <p:nvSpPr>
          <p:cNvPr id="10" name="TextBox 9"/>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CA" sz="85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1068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365125"/>
            <a:ext cx="10515600" cy="1488683"/>
          </a:xfrm>
        </p:spPr>
        <p:txBody>
          <a:bodyPr anchor="b"/>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EBD92AA-CB13-8049-8732-D9C135386158}"/>
              </a:ext>
            </a:extLst>
          </p:cNvPr>
          <p:cNvSpPr>
            <a:spLocks noGrp="1"/>
          </p:cNvSpPr>
          <p:nvPr>
            <p:ph idx="1"/>
          </p:nvPr>
        </p:nvSpPr>
        <p:spPr>
          <a:xfrm>
            <a:off x="838200" y="2033195"/>
            <a:ext cx="10515600" cy="4143768"/>
          </a:xfrm>
        </p:spPr>
        <p:txBody>
          <a:bodyPr/>
          <a:lstStyle>
            <a:lvl1pPr>
              <a:defRPr sz="24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a:srcRect/>
          <a:stretch/>
        </p:blipFill>
        <p:spPr>
          <a:xfrm>
            <a:off x="754660" y="6310312"/>
            <a:ext cx="619178" cy="365125"/>
          </a:xfrm>
          <a:prstGeom prst="rect">
            <a:avLst/>
          </a:prstGeom>
        </p:spPr>
      </p:pic>
      <p:sp>
        <p:nvSpPr>
          <p:cNvPr id="7" name="Rectangle 6">
            <a:extLst>
              <a:ext uri="{FF2B5EF4-FFF2-40B4-BE49-F238E27FC236}">
                <a16:creationId xmlns:a16="http://schemas.microsoft.com/office/drawing/2014/main" id="{8B060A9A-AA8A-4F11-B0F7-FD7B218E1711}"/>
              </a:ext>
            </a:extLst>
          </p:cNvPr>
          <p:cNvSpPr/>
          <p:nvPr userDrawn="1"/>
        </p:nvSpPr>
        <p:spPr>
          <a:xfrm>
            <a:off x="0" y="6765719"/>
            <a:ext cx="12192000" cy="92281"/>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p>
          <a:p>
            <a:pPr>
              <a:spcAft>
                <a:spcPts val="0"/>
              </a:spcAft>
            </a:pPr>
            <a:r>
              <a:rPr lang="en-US" sz="900">
                <a:solidFill>
                  <a:srgbClr val="314F88"/>
                </a:solidFill>
                <a:effectLst/>
                <a:latin typeface="Montserrat" panose="00000500000000000000" pitchFamily="2" charset="0"/>
                <a:ea typeface="Calibri" panose="020F0502020204030204" pitchFamily="34" charset="0"/>
              </a:rPr>
              <a:t>                        Quality | Integrity | Compassion | Safety </a:t>
            </a:r>
            <a:endParaRPr lang="en-CA" sz="12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55763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descr="A picture containing outdoor, water, sky, overlooking&#10;&#10;Description automatically generated">
            <a:extLst>
              <a:ext uri="{FF2B5EF4-FFF2-40B4-BE49-F238E27FC236}">
                <a16:creationId xmlns:a16="http://schemas.microsoft.com/office/drawing/2014/main" id="{C6DCBB0A-46E2-C94D-A5FE-A696FB9E355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3DD9B452-4374-534E-A181-D684A5D6229D}"/>
              </a:ext>
            </a:extLst>
          </p:cNvPr>
          <p:cNvSpPr/>
          <p:nvPr userDrawn="1"/>
        </p:nvSpPr>
        <p:spPr>
          <a:xfrm>
            <a:off x="0" y="0"/>
            <a:ext cx="12192000" cy="6858000"/>
          </a:xfrm>
          <a:prstGeom prst="rect">
            <a:avLst/>
          </a:prstGeom>
          <a:solidFill>
            <a:srgbClr val="FFC72C">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72C"/>
              </a:solidFill>
            </a:endParaRPr>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2679341"/>
            <a:ext cx="10515600" cy="1488683"/>
          </a:xfrm>
        </p:spPr>
        <p:txBody>
          <a:bodyPr anchor="ctr"/>
          <a:lstStyle>
            <a:lvl1pPr algn="ct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3"/>
          <a:srcRect/>
          <a:stretch/>
        </p:blipFill>
        <p:spPr>
          <a:xfrm>
            <a:off x="753749" y="6310334"/>
            <a:ext cx="621000" cy="365080"/>
          </a:xfrm>
          <a:prstGeom prst="rect">
            <a:avLst/>
          </a:prstGeom>
        </p:spPr>
      </p:pic>
      <p:sp>
        <p:nvSpPr>
          <p:cNvPr id="13" name="Rectangle 12">
            <a:extLst>
              <a:ext uri="{FF2B5EF4-FFF2-40B4-BE49-F238E27FC236}">
                <a16:creationId xmlns:a16="http://schemas.microsoft.com/office/drawing/2014/main" id="{821CA3CA-A1D3-DA4C-AA9D-02B2590B9B9A}"/>
              </a:ext>
            </a:extLst>
          </p:cNvPr>
          <p:cNvSpPr/>
          <p:nvPr userDrawn="1"/>
        </p:nvSpPr>
        <p:spPr>
          <a:xfrm>
            <a:off x="753749" y="691116"/>
            <a:ext cx="10686884" cy="546513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chemeClr val="bg1"/>
                </a:solidFill>
                <a:latin typeface="Verdana" panose="020B0604030504040204" pitchFamily="34" charset="0"/>
                <a:ea typeface="Verdana" panose="020B0604030504040204" pitchFamily="34" charset="0"/>
              </a:rPr>
              <a:t>Health and well-being</a:t>
            </a:r>
            <a:r>
              <a:rPr lang="en-US" sz="1200" baseline="0">
                <a:solidFill>
                  <a:schemeClr val="bg1"/>
                </a:solidFill>
                <a:latin typeface="Verdana" panose="020B0604030504040204" pitchFamily="34" charset="0"/>
                <a:ea typeface="Verdana" panose="020B0604030504040204" pitchFamily="34" charset="0"/>
              </a:rPr>
              <a:t> for all</a:t>
            </a:r>
          </a:p>
          <a:p>
            <a:pPr algn="ctr">
              <a:spcAft>
                <a:spcPts val="150"/>
              </a:spcAft>
            </a:pPr>
            <a:r>
              <a:rPr lang="en-US" sz="900" kern="1200">
                <a:solidFill>
                  <a:schemeClr val="bg1"/>
                </a:solidFill>
                <a:effectLst/>
                <a:latin typeface="Verdana" panose="020B0604030504040204" pitchFamily="34" charset="0"/>
                <a:ea typeface="Verdana" panose="020B0604030504040204" pitchFamily="34" charset="0"/>
                <a:cs typeface="+mn-cs"/>
              </a:rPr>
              <a:t>Quality | Integrity | Compassion | Safety</a:t>
            </a:r>
            <a:endParaRPr lang="en-CA" sz="85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5898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D9B452-4374-534E-A181-D684A5D6229D}"/>
              </a:ext>
            </a:extLst>
          </p:cNvPr>
          <p:cNvSpPr/>
          <p:nvPr userDrawn="1"/>
        </p:nvSpPr>
        <p:spPr>
          <a:xfrm>
            <a:off x="-3313" y="0"/>
            <a:ext cx="12192000" cy="685800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72C"/>
              </a:solidFill>
            </a:endParaRPr>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4887" y="2679341"/>
            <a:ext cx="10515600" cy="1488683"/>
          </a:xfrm>
        </p:spPr>
        <p:txBody>
          <a:bodyPr anchor="ctr"/>
          <a:lstStyle>
            <a:lvl1pPr algn="ct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a:srcRect/>
          <a:stretch/>
        </p:blipFill>
        <p:spPr>
          <a:xfrm>
            <a:off x="753749" y="6310334"/>
            <a:ext cx="621000" cy="365080"/>
          </a:xfrm>
          <a:prstGeom prst="rect">
            <a:avLst/>
          </a:prstGeom>
        </p:spPr>
      </p:pic>
      <p:sp>
        <p:nvSpPr>
          <p:cNvPr id="13" name="Rectangle 12">
            <a:extLst>
              <a:ext uri="{FF2B5EF4-FFF2-40B4-BE49-F238E27FC236}">
                <a16:creationId xmlns:a16="http://schemas.microsoft.com/office/drawing/2014/main" id="{821CA3CA-A1D3-DA4C-AA9D-02B2590B9B9A}"/>
              </a:ext>
            </a:extLst>
          </p:cNvPr>
          <p:cNvSpPr/>
          <p:nvPr userDrawn="1"/>
        </p:nvSpPr>
        <p:spPr>
          <a:xfrm>
            <a:off x="753749" y="691116"/>
            <a:ext cx="10686884" cy="546513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chemeClr val="bg1"/>
                </a:solidFill>
                <a:latin typeface="Verdana" panose="020B0604030504040204" pitchFamily="34" charset="0"/>
                <a:ea typeface="Verdana" panose="020B0604030504040204" pitchFamily="34" charset="0"/>
              </a:rPr>
              <a:t>Health and well-being</a:t>
            </a:r>
            <a:r>
              <a:rPr lang="en-US" sz="1200" baseline="0">
                <a:solidFill>
                  <a:schemeClr val="bg1"/>
                </a:solidFill>
                <a:latin typeface="Verdana" panose="020B0604030504040204" pitchFamily="34" charset="0"/>
                <a:ea typeface="Verdana" panose="020B0604030504040204" pitchFamily="34" charset="0"/>
              </a:rPr>
              <a:t> for all</a:t>
            </a:r>
          </a:p>
          <a:p>
            <a:pPr algn="ctr">
              <a:spcAft>
                <a:spcPts val="150"/>
              </a:spcAft>
            </a:pPr>
            <a:r>
              <a:rPr lang="en-US" sz="800" kern="1200">
                <a:solidFill>
                  <a:schemeClr val="bg1"/>
                </a:solidFill>
                <a:effectLst/>
                <a:latin typeface="Verdana" panose="020B0604030504040204" pitchFamily="34" charset="0"/>
                <a:ea typeface="Verdana" panose="020B0604030504040204" pitchFamily="34" charset="0"/>
                <a:cs typeface="+mn-cs"/>
              </a:rPr>
              <a:t>Quality | Integrity | Compassion | Safety</a:t>
            </a:r>
            <a:endParaRPr lang="en-CA" sz="80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04676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D9B452-4374-534E-A181-D684A5D6229D}"/>
              </a:ext>
            </a:extLst>
          </p:cNvPr>
          <p:cNvSpPr/>
          <p:nvPr userDrawn="1"/>
        </p:nvSpPr>
        <p:spPr>
          <a:xfrm>
            <a:off x="-3313" y="-5317"/>
            <a:ext cx="12192000" cy="6858000"/>
          </a:xfrm>
          <a:prstGeom prst="rect">
            <a:avLst/>
          </a:prstGeom>
          <a:solidFill>
            <a:srgbClr val="2F4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4887" y="2387796"/>
            <a:ext cx="10515600" cy="1488683"/>
          </a:xfrm>
        </p:spPr>
        <p:txBody>
          <a:bodyPr anchor="ctr"/>
          <a:lstStyle>
            <a:lvl1pPr algn="ct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a:srcRect/>
          <a:stretch/>
        </p:blipFill>
        <p:spPr>
          <a:xfrm>
            <a:off x="753749" y="6310334"/>
            <a:ext cx="621000" cy="365080"/>
          </a:xfrm>
          <a:prstGeom prst="rect">
            <a:avLst/>
          </a:prstGeom>
        </p:spPr>
      </p:pic>
      <p:sp>
        <p:nvSpPr>
          <p:cNvPr id="9" name="TextBox 8"/>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chemeClr val="bg1"/>
                </a:solidFill>
                <a:latin typeface="Verdana" panose="020B0604030504040204" pitchFamily="34" charset="0"/>
                <a:ea typeface="Verdana" panose="020B0604030504040204" pitchFamily="34" charset="0"/>
              </a:rPr>
              <a:t>Health and well-being</a:t>
            </a:r>
            <a:r>
              <a:rPr lang="en-US" sz="1200" baseline="0">
                <a:solidFill>
                  <a:schemeClr val="bg1"/>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a:ln>
                  <a:noFill/>
                </a:ln>
                <a:solidFill>
                  <a:schemeClr val="bg1"/>
                </a:solidFill>
                <a:effectLst/>
                <a:uLnTx/>
                <a:uFillTx/>
                <a:latin typeface="Montserrat" panose="00000500000000000000" pitchFamily="2" charset="0"/>
                <a:ea typeface="Calibri" panose="020F0502020204030204" pitchFamily="34" charset="0"/>
                <a:cs typeface="+mn-cs"/>
              </a:rPr>
              <a:t>Quality | Integrity | Compassion | Safety</a:t>
            </a:r>
            <a:endParaRPr lang="en-CA" sz="85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3057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D9B452-4374-534E-A181-D684A5D6229D}"/>
              </a:ext>
            </a:extLst>
          </p:cNvPr>
          <p:cNvSpPr/>
          <p:nvPr userDrawn="1"/>
        </p:nvSpPr>
        <p:spPr>
          <a:xfrm>
            <a:off x="0" y="0"/>
            <a:ext cx="12192000" cy="685800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1359D0-883C-A14D-B990-5A961DF9FC5C}"/>
              </a:ext>
            </a:extLst>
          </p:cNvPr>
          <p:cNvSpPr/>
          <p:nvPr userDrawn="1"/>
        </p:nvSpPr>
        <p:spPr>
          <a:xfrm>
            <a:off x="751367" y="691116"/>
            <a:ext cx="10686884" cy="5465135"/>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2C18DEB1-1F13-7444-87C1-439743E1B9B5}"/>
              </a:ext>
            </a:extLst>
          </p:cNvPr>
          <p:cNvSpPr>
            <a:spLocks noGrp="1"/>
          </p:cNvSpPr>
          <p:nvPr>
            <p:ph type="pic" idx="1"/>
          </p:nvPr>
        </p:nvSpPr>
        <p:spPr>
          <a:xfrm>
            <a:off x="1374749" y="1212983"/>
            <a:ext cx="9438563" cy="4454170"/>
          </a:xfrm>
        </p:spPr>
        <p:txBody>
          <a:bodyPr/>
          <a:lstStyle>
            <a:lvl1pPr marL="0" indent="0">
              <a:buNone/>
              <a:defRPr sz="3200" b="0" i="0">
                <a:solidFill>
                  <a:srgbClr val="2F4F88"/>
                </a:solidFill>
                <a:latin typeface="Montserrat Ligh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a:srcRect/>
          <a:stretch/>
        </p:blipFill>
        <p:spPr>
          <a:xfrm>
            <a:off x="9841822" y="4970636"/>
            <a:ext cx="621000" cy="365080"/>
          </a:xfrm>
          <a:prstGeom prst="rect">
            <a:avLst/>
          </a:prstGeom>
        </p:spPr>
      </p:pic>
      <p:sp>
        <p:nvSpPr>
          <p:cNvPr id="13" name="Rectangle 12">
            <a:extLst>
              <a:ext uri="{FF2B5EF4-FFF2-40B4-BE49-F238E27FC236}">
                <a16:creationId xmlns:a16="http://schemas.microsoft.com/office/drawing/2014/main" id="{821CA3CA-A1D3-DA4C-AA9D-02B2590B9B9A}"/>
              </a:ext>
            </a:extLst>
          </p:cNvPr>
          <p:cNvSpPr/>
          <p:nvPr userDrawn="1"/>
        </p:nvSpPr>
        <p:spPr>
          <a:xfrm>
            <a:off x="753749" y="691116"/>
            <a:ext cx="10686884" cy="54651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64350E5-3DAA-BD4E-A20B-8E3CDA909D1C}"/>
              </a:ext>
            </a:extLst>
          </p:cNvPr>
          <p:cNvPicPr>
            <a:picLocks noChangeAspect="1"/>
          </p:cNvPicPr>
          <p:nvPr userDrawn="1"/>
        </p:nvPicPr>
        <p:blipFill>
          <a:blip r:embed="rId2"/>
          <a:srcRect/>
          <a:stretch/>
        </p:blipFill>
        <p:spPr>
          <a:xfrm>
            <a:off x="9873335" y="4972336"/>
            <a:ext cx="621000" cy="365080"/>
          </a:xfrm>
          <a:prstGeom prst="rect">
            <a:avLst/>
          </a:prstGeom>
        </p:spPr>
      </p:pic>
      <p:sp>
        <p:nvSpPr>
          <p:cNvPr id="12" name="TextBox 11"/>
          <p:cNvSpPr txBox="1"/>
          <p:nvPr userDrawn="1"/>
        </p:nvSpPr>
        <p:spPr>
          <a:xfrm>
            <a:off x="4193309" y="6310312"/>
            <a:ext cx="3805382" cy="415498"/>
          </a:xfrm>
          <a:prstGeom prst="rect">
            <a:avLst/>
          </a:prstGeom>
          <a:noFill/>
        </p:spPr>
        <p:txBody>
          <a:bodyPr wrap="square" rtlCol="0">
            <a:spAutoFit/>
          </a:bodyPr>
          <a:lstStyle/>
          <a:p>
            <a:pPr algn="ctr">
              <a:spcAft>
                <a:spcPts val="150"/>
              </a:spcAft>
            </a:pPr>
            <a:r>
              <a:rPr lang="en-US" sz="1200">
                <a:solidFill>
                  <a:schemeClr val="bg1"/>
                </a:solidFill>
                <a:latin typeface="Verdana" panose="020B0604030504040204" pitchFamily="34" charset="0"/>
                <a:ea typeface="Verdana" panose="020B0604030504040204" pitchFamily="34" charset="0"/>
              </a:rPr>
              <a:t>Health and well-being</a:t>
            </a:r>
            <a:r>
              <a:rPr lang="en-US" sz="1200" baseline="0">
                <a:solidFill>
                  <a:schemeClr val="bg1"/>
                </a:solidFill>
                <a:latin typeface="Verdana" panose="020B0604030504040204" pitchFamily="34" charset="0"/>
                <a:ea typeface="Verdana" panose="020B0604030504040204" pitchFamily="34" charset="0"/>
              </a:rPr>
              <a:t> for all</a:t>
            </a:r>
            <a:br>
              <a:rPr lang="en-US" sz="1200" baseline="0">
                <a:solidFill>
                  <a:schemeClr val="bg1"/>
                </a:solidFill>
                <a:latin typeface="Verdana" panose="020B0604030504040204" pitchFamily="34" charset="0"/>
                <a:ea typeface="Verdana" panose="020B0604030504040204" pitchFamily="34" charset="0"/>
              </a:rPr>
            </a:br>
            <a:r>
              <a:rPr kumimoji="0" lang="en-US" sz="900" b="0" i="0" u="none" strike="noStrike" kern="1200" cap="none" spc="0" normalizeH="0" baseline="0" noProof="0">
                <a:ln>
                  <a:noFill/>
                </a:ln>
                <a:solidFill>
                  <a:schemeClr val="bg1"/>
                </a:solidFill>
                <a:effectLst/>
                <a:uLnTx/>
                <a:uFillTx/>
                <a:latin typeface="Montserrat" panose="00000500000000000000" pitchFamily="2" charset="0"/>
                <a:ea typeface="Calibri" panose="020F0502020204030204" pitchFamily="34" charset="0"/>
                <a:cs typeface="+mn-cs"/>
              </a:rPr>
              <a:t>Quality | Integrity | Compassion | Safety</a:t>
            </a:r>
            <a:endParaRPr lang="en-US" sz="1200" baseline="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7975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D9B452-4374-534E-A181-D684A5D6229D}"/>
              </a:ext>
            </a:extLst>
          </p:cNvPr>
          <p:cNvSpPr/>
          <p:nvPr userDrawn="1"/>
        </p:nvSpPr>
        <p:spPr>
          <a:xfrm>
            <a:off x="0" y="0"/>
            <a:ext cx="12192000" cy="68580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1359D0-883C-A14D-B990-5A961DF9FC5C}"/>
              </a:ext>
            </a:extLst>
          </p:cNvPr>
          <p:cNvSpPr/>
          <p:nvPr userDrawn="1"/>
        </p:nvSpPr>
        <p:spPr>
          <a:xfrm>
            <a:off x="751367" y="691116"/>
            <a:ext cx="10686884" cy="5465135"/>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2C18DEB1-1F13-7444-87C1-439743E1B9B5}"/>
              </a:ext>
            </a:extLst>
          </p:cNvPr>
          <p:cNvSpPr>
            <a:spLocks noGrp="1"/>
          </p:cNvSpPr>
          <p:nvPr>
            <p:ph type="pic" idx="1"/>
          </p:nvPr>
        </p:nvSpPr>
        <p:spPr>
          <a:xfrm>
            <a:off x="1374749" y="1212983"/>
            <a:ext cx="9438563" cy="4454170"/>
          </a:xfrm>
        </p:spPr>
        <p:txBody>
          <a:bodyPr/>
          <a:lstStyle>
            <a:lvl1pPr marL="0" indent="0">
              <a:buNone/>
              <a:defRPr sz="3200" b="0" i="0">
                <a:solidFill>
                  <a:srgbClr val="2F4F88"/>
                </a:solidFill>
                <a:latin typeface="Montserrat Ligh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a:srcRect/>
          <a:stretch/>
        </p:blipFill>
        <p:spPr>
          <a:xfrm>
            <a:off x="9841822" y="4970636"/>
            <a:ext cx="621000" cy="365080"/>
          </a:xfrm>
          <a:prstGeom prst="rect">
            <a:avLst/>
          </a:prstGeom>
        </p:spPr>
      </p:pic>
      <p:sp>
        <p:nvSpPr>
          <p:cNvPr id="13" name="Rectangle 12">
            <a:extLst>
              <a:ext uri="{FF2B5EF4-FFF2-40B4-BE49-F238E27FC236}">
                <a16:creationId xmlns:a16="http://schemas.microsoft.com/office/drawing/2014/main" id="{821CA3CA-A1D3-DA4C-AA9D-02B2590B9B9A}"/>
              </a:ext>
            </a:extLst>
          </p:cNvPr>
          <p:cNvSpPr/>
          <p:nvPr userDrawn="1"/>
        </p:nvSpPr>
        <p:spPr>
          <a:xfrm>
            <a:off x="753749" y="691116"/>
            <a:ext cx="10686884" cy="54651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64350E5-3DAA-BD4E-A20B-8E3CDA909D1C}"/>
              </a:ext>
            </a:extLst>
          </p:cNvPr>
          <p:cNvPicPr>
            <a:picLocks noChangeAspect="1"/>
          </p:cNvPicPr>
          <p:nvPr userDrawn="1"/>
        </p:nvPicPr>
        <p:blipFill>
          <a:blip r:embed="rId2"/>
          <a:srcRect/>
          <a:stretch/>
        </p:blipFill>
        <p:spPr>
          <a:xfrm>
            <a:off x="9873335" y="4972336"/>
            <a:ext cx="621000" cy="365080"/>
          </a:xfrm>
          <a:prstGeom prst="rect">
            <a:avLst/>
          </a:prstGeom>
        </p:spPr>
      </p:pic>
      <p:sp>
        <p:nvSpPr>
          <p:cNvPr id="12" name="TextBox 11"/>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chemeClr val="bg1"/>
                </a:solidFill>
                <a:latin typeface="Verdana" panose="020B0604030504040204" pitchFamily="34" charset="0"/>
                <a:ea typeface="Verdana" panose="020B0604030504040204" pitchFamily="34" charset="0"/>
              </a:rPr>
              <a:t>Health and well-being</a:t>
            </a:r>
            <a:r>
              <a:rPr lang="en-US" sz="1200" baseline="0">
                <a:solidFill>
                  <a:schemeClr val="bg1"/>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a:ln>
                  <a:noFill/>
                </a:ln>
                <a:solidFill>
                  <a:schemeClr val="bg1"/>
                </a:solidFill>
                <a:effectLst/>
                <a:uLnTx/>
                <a:uFillTx/>
                <a:latin typeface="Montserrat" panose="00000500000000000000" pitchFamily="2" charset="0"/>
                <a:ea typeface="Calibri" panose="020F0502020204030204" pitchFamily="34" charset="0"/>
                <a:cs typeface="+mn-cs"/>
              </a:rPr>
              <a:t>Quality | Integrity | Compassion | Safety</a:t>
            </a:r>
            <a:endParaRPr lang="en-CA" sz="85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8130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D9B452-4374-534E-A181-D684A5D6229D}"/>
              </a:ext>
            </a:extLst>
          </p:cNvPr>
          <p:cNvSpPr/>
          <p:nvPr userDrawn="1"/>
        </p:nvSpPr>
        <p:spPr>
          <a:xfrm>
            <a:off x="0" y="0"/>
            <a:ext cx="12192000" cy="6858000"/>
          </a:xfrm>
          <a:prstGeom prst="rect">
            <a:avLst/>
          </a:prstGeom>
          <a:solidFill>
            <a:srgbClr val="DE5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1359D0-883C-A14D-B990-5A961DF9FC5C}"/>
              </a:ext>
            </a:extLst>
          </p:cNvPr>
          <p:cNvSpPr/>
          <p:nvPr userDrawn="1"/>
        </p:nvSpPr>
        <p:spPr>
          <a:xfrm>
            <a:off x="751367" y="691116"/>
            <a:ext cx="10686884" cy="5465135"/>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2C18DEB1-1F13-7444-87C1-439743E1B9B5}"/>
              </a:ext>
            </a:extLst>
          </p:cNvPr>
          <p:cNvSpPr>
            <a:spLocks noGrp="1"/>
          </p:cNvSpPr>
          <p:nvPr>
            <p:ph type="pic" idx="1"/>
          </p:nvPr>
        </p:nvSpPr>
        <p:spPr>
          <a:xfrm>
            <a:off x="1374749" y="1212983"/>
            <a:ext cx="9438563" cy="4454170"/>
          </a:xfrm>
        </p:spPr>
        <p:txBody>
          <a:bodyPr/>
          <a:lstStyle>
            <a:lvl1pPr marL="0" indent="0">
              <a:buNone/>
              <a:defRPr sz="3200" b="0" i="0">
                <a:solidFill>
                  <a:srgbClr val="2F4F88"/>
                </a:solidFill>
                <a:latin typeface="Montserrat Ligh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a:srcRect/>
          <a:stretch/>
        </p:blipFill>
        <p:spPr>
          <a:xfrm>
            <a:off x="9841822" y="4970636"/>
            <a:ext cx="621000" cy="365080"/>
          </a:xfrm>
          <a:prstGeom prst="rect">
            <a:avLst/>
          </a:prstGeom>
        </p:spPr>
      </p:pic>
      <p:sp>
        <p:nvSpPr>
          <p:cNvPr id="13" name="Rectangle 12">
            <a:extLst>
              <a:ext uri="{FF2B5EF4-FFF2-40B4-BE49-F238E27FC236}">
                <a16:creationId xmlns:a16="http://schemas.microsoft.com/office/drawing/2014/main" id="{821CA3CA-A1D3-DA4C-AA9D-02B2590B9B9A}"/>
              </a:ext>
            </a:extLst>
          </p:cNvPr>
          <p:cNvSpPr/>
          <p:nvPr userDrawn="1"/>
        </p:nvSpPr>
        <p:spPr>
          <a:xfrm>
            <a:off x="753749" y="691116"/>
            <a:ext cx="10686884" cy="54651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64350E5-3DAA-BD4E-A20B-8E3CDA909D1C}"/>
              </a:ext>
            </a:extLst>
          </p:cNvPr>
          <p:cNvPicPr>
            <a:picLocks noChangeAspect="1"/>
          </p:cNvPicPr>
          <p:nvPr userDrawn="1"/>
        </p:nvPicPr>
        <p:blipFill>
          <a:blip r:embed="rId2"/>
          <a:srcRect/>
          <a:stretch/>
        </p:blipFill>
        <p:spPr>
          <a:xfrm>
            <a:off x="9873335" y="4972336"/>
            <a:ext cx="621000" cy="365080"/>
          </a:xfrm>
          <a:prstGeom prst="rect">
            <a:avLst/>
          </a:prstGeom>
        </p:spPr>
      </p:pic>
      <p:sp>
        <p:nvSpPr>
          <p:cNvPr id="12" name="TextBox 11"/>
          <p:cNvSpPr txBox="1"/>
          <p:nvPr userDrawn="1"/>
        </p:nvSpPr>
        <p:spPr>
          <a:xfrm>
            <a:off x="4193309" y="6310312"/>
            <a:ext cx="3805382" cy="415498"/>
          </a:xfrm>
          <a:prstGeom prst="rect">
            <a:avLst/>
          </a:prstGeom>
          <a:noFill/>
        </p:spPr>
        <p:txBody>
          <a:bodyPr wrap="square" rtlCol="0">
            <a:spAutoFit/>
          </a:bodyPr>
          <a:lstStyle/>
          <a:p>
            <a:pPr algn="ctr">
              <a:spcAft>
                <a:spcPts val="150"/>
              </a:spcAft>
            </a:pPr>
            <a:r>
              <a:rPr lang="en-US" sz="1200">
                <a:solidFill>
                  <a:schemeClr val="bg1"/>
                </a:solidFill>
                <a:latin typeface="Verdana" panose="020B0604030504040204" pitchFamily="34" charset="0"/>
                <a:ea typeface="Verdana" panose="020B0604030504040204" pitchFamily="34" charset="0"/>
              </a:rPr>
              <a:t>Health and well-being</a:t>
            </a:r>
            <a:r>
              <a:rPr lang="en-US" sz="1200" baseline="0">
                <a:solidFill>
                  <a:schemeClr val="bg1"/>
                </a:solidFill>
                <a:latin typeface="Verdana" panose="020B0604030504040204" pitchFamily="34" charset="0"/>
                <a:ea typeface="Verdana" panose="020B0604030504040204" pitchFamily="34" charset="0"/>
              </a:rPr>
              <a:t> for all</a:t>
            </a:r>
            <a:br>
              <a:rPr lang="en-US" sz="1200" baseline="0">
                <a:solidFill>
                  <a:schemeClr val="bg1"/>
                </a:solidFill>
                <a:latin typeface="Verdana" panose="020B0604030504040204" pitchFamily="34" charset="0"/>
                <a:ea typeface="Verdana" panose="020B0604030504040204" pitchFamily="34" charset="0"/>
              </a:rPr>
            </a:br>
            <a:r>
              <a:rPr kumimoji="0" lang="en-US" sz="900" b="0" i="0" u="none" strike="noStrike" kern="1200" cap="none" spc="0" normalizeH="0" baseline="0" noProof="0">
                <a:ln>
                  <a:noFill/>
                </a:ln>
                <a:solidFill>
                  <a:schemeClr val="bg1"/>
                </a:solidFill>
                <a:effectLst/>
                <a:uLnTx/>
                <a:uFillTx/>
                <a:latin typeface="Montserrat" panose="00000500000000000000" pitchFamily="2" charset="0"/>
                <a:ea typeface="Calibri" panose="020F0502020204030204" pitchFamily="34" charset="0"/>
                <a:cs typeface="+mn-cs"/>
              </a:rPr>
              <a:t>Quality | Integrity | Compassion | Safety</a:t>
            </a:r>
            <a:endParaRPr lang="en-US" sz="1200" baseline="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3754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2" name="Picture 11" descr="A picture containing outdoor, water, sky, overlooking&#10;&#10;Description automatically generated">
            <a:extLst>
              <a:ext uri="{FF2B5EF4-FFF2-40B4-BE49-F238E27FC236}">
                <a16:creationId xmlns:a16="http://schemas.microsoft.com/office/drawing/2014/main" id="{C6DCBB0A-46E2-C94D-A5FE-A696FB9E355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3DD9B452-4374-534E-A181-D684A5D6229D}"/>
              </a:ext>
            </a:extLst>
          </p:cNvPr>
          <p:cNvSpPr/>
          <p:nvPr userDrawn="1"/>
        </p:nvSpPr>
        <p:spPr>
          <a:xfrm>
            <a:off x="0" y="0"/>
            <a:ext cx="12192000" cy="6858000"/>
          </a:xfrm>
          <a:prstGeom prst="rect">
            <a:avLst/>
          </a:prstGeom>
          <a:solidFill>
            <a:srgbClr val="2F4F88">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590894"/>
            <a:ext cx="10515600" cy="727543"/>
          </a:xfrm>
        </p:spPr>
        <p:txBody>
          <a:bodyPr anchor="t"/>
          <a:lstStyle>
            <a:lvl1pPr algn="l">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3"/>
          <a:srcRect/>
          <a:stretch/>
        </p:blipFill>
        <p:spPr>
          <a:xfrm>
            <a:off x="753749" y="6310334"/>
            <a:ext cx="621000" cy="365080"/>
          </a:xfrm>
          <a:prstGeom prst="rect">
            <a:avLst/>
          </a:prstGeom>
        </p:spPr>
      </p:pic>
      <p:cxnSp>
        <p:nvCxnSpPr>
          <p:cNvPr id="7" name="Straight Connector 6">
            <a:extLst>
              <a:ext uri="{FF2B5EF4-FFF2-40B4-BE49-F238E27FC236}">
                <a16:creationId xmlns:a16="http://schemas.microsoft.com/office/drawing/2014/main" id="{9F08F3FE-52FE-B346-841B-59689946C654}"/>
              </a:ext>
            </a:extLst>
          </p:cNvPr>
          <p:cNvCxnSpPr/>
          <p:nvPr userDrawn="1"/>
        </p:nvCxnSpPr>
        <p:spPr>
          <a:xfrm>
            <a:off x="838200" y="1424763"/>
            <a:ext cx="114849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103A1B9F-C80D-714B-8E2F-697428D39822}"/>
              </a:ext>
            </a:extLst>
          </p:cNvPr>
          <p:cNvSpPr>
            <a:spLocks noGrp="1"/>
          </p:cNvSpPr>
          <p:nvPr>
            <p:ph idx="1"/>
          </p:nvPr>
        </p:nvSpPr>
        <p:spPr>
          <a:xfrm>
            <a:off x="838200" y="1747358"/>
            <a:ext cx="10515600" cy="3526391"/>
          </a:xfrm>
        </p:spPr>
        <p:txBody>
          <a:bodyPr/>
          <a:lstStyle>
            <a:lvl1pPr marL="0" indent="0">
              <a:lnSpc>
                <a:spcPct val="150000"/>
              </a:lnSpc>
              <a:buFontTx/>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2000"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4193309" y="6310312"/>
            <a:ext cx="3805382" cy="487313"/>
          </a:xfrm>
          <a:prstGeom prst="rect">
            <a:avLst/>
          </a:prstGeom>
          <a:noFill/>
        </p:spPr>
        <p:txBody>
          <a:bodyPr wrap="square" rtlCol="0">
            <a:spAutoFit/>
          </a:bodyPr>
          <a:lstStyle/>
          <a:p>
            <a:pPr algn="ctr">
              <a:spcAft>
                <a:spcPts val="150"/>
              </a:spcAft>
            </a:pPr>
            <a:r>
              <a:rPr lang="en-US" sz="1200">
                <a:solidFill>
                  <a:schemeClr val="bg1"/>
                </a:solidFill>
                <a:latin typeface="Verdana" panose="020B0604030504040204" pitchFamily="34" charset="0"/>
                <a:ea typeface="Verdana" panose="020B0604030504040204" pitchFamily="34" charset="0"/>
              </a:rPr>
              <a:t>Health and well-being</a:t>
            </a:r>
            <a:r>
              <a:rPr lang="en-US" sz="1200" baseline="0">
                <a:solidFill>
                  <a:schemeClr val="bg1"/>
                </a:solidFill>
                <a:latin typeface="Verdana" panose="020B0604030504040204" pitchFamily="34" charset="0"/>
                <a:ea typeface="Verdana" panose="020B0604030504040204" pitchFamily="34" charset="0"/>
              </a:rPr>
              <a:t> for all</a:t>
            </a:r>
          </a:p>
          <a:p>
            <a:r>
              <a:rPr lang="en-US" sz="1200" kern="1200">
                <a:solidFill>
                  <a:schemeClr val="bg1"/>
                </a:solidFill>
                <a:effectLst/>
                <a:latin typeface="Verdana" panose="020B0604030504040204" pitchFamily="34" charset="0"/>
                <a:ea typeface="Verdana" panose="020B0604030504040204" pitchFamily="34" charset="0"/>
                <a:cs typeface="+mn-cs"/>
              </a:rPr>
              <a:t>        </a:t>
            </a:r>
            <a:r>
              <a:rPr lang="en-US" sz="1050" kern="1200">
                <a:solidFill>
                  <a:schemeClr val="bg1"/>
                </a:solidFill>
                <a:effectLst/>
                <a:latin typeface="Verdana" panose="020B0604030504040204" pitchFamily="34" charset="0"/>
                <a:ea typeface="Verdana" panose="020B0604030504040204" pitchFamily="34" charset="0"/>
                <a:cs typeface="+mn-cs"/>
              </a:rPr>
              <a:t>Quality | Integrity | Compassion | Safety </a:t>
            </a:r>
            <a:endParaRPr lang="en-CA" sz="1050" kern="1200">
              <a:solidFill>
                <a:schemeClr val="bg1"/>
              </a:solidFill>
              <a:effectLst/>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80458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F542B6-3A39-0346-9F08-BF811221D0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046C43-AE0F-E54B-A86F-48F97C5D0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E4D79-8304-C741-A8C7-4A241BA77E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E12E65CB-F08E-A047-908B-0E95FC6BE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spTree>
    <p:extLst>
      <p:ext uri="{BB962C8B-B14F-4D97-AF65-F5344CB8AC3E}">
        <p14:creationId xmlns:p14="http://schemas.microsoft.com/office/powerpoint/2010/main" val="334518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71" r:id="rId4"/>
    <p:sldLayoutId id="2147483670" r:id="rId5"/>
    <p:sldLayoutId id="2147483667" r:id="rId6"/>
    <p:sldLayoutId id="2147483668" r:id="rId7"/>
    <p:sldLayoutId id="2147483669" r:id="rId8"/>
    <p:sldLayoutId id="2147483665" r:id="rId9"/>
    <p:sldLayoutId id="2147483660" r:id="rId10"/>
    <p:sldLayoutId id="2147483664" r:id="rId11"/>
    <p:sldLayoutId id="2147483666" r:id="rId12"/>
    <p:sldLayoutId id="2147483652" r:id="rId13"/>
    <p:sldLayoutId id="2147483653" r:id="rId14"/>
    <p:sldLayoutId id="2147483657" r:id="rId15"/>
    <p:sldLayoutId id="2147483661" r:id="rId16"/>
    <p:sldLayoutId id="2147483663" r:id="rId17"/>
  </p:sldLayoutIdLst>
  <p:hf sldNum="0" hdr="0" dt="0"/>
  <p:txStyles>
    <p:titleStyle>
      <a:lvl1pPr algn="l" defTabSz="914400" rtl="0" eaLnBrk="1" latinLnBrk="0" hangingPunct="1">
        <a:lnSpc>
          <a:spcPct val="90000"/>
        </a:lnSpc>
        <a:spcBef>
          <a:spcPct val="0"/>
        </a:spcBef>
        <a:buNone/>
        <a:defRPr sz="44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PAC@interiorhealth.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www.interiorhealth.ca/sites/default/files/PDFS/dc-ipac-c-difficile-infection-clinical-pathway.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interiorhealth.ca/sites/default/files/docs/sheet/out-ipac-acute-ri-line-list.xlsx"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hyperlink" Target="http://insidenet.interiorhealth.ca/Clinical/CDunit/Documents/Acute%20Care%20to%20LTC%20Transfer%20Risk%20Assessment%20Form%20for%20Outbreaks.pdf" TargetMode="External"/><Relationship Id="rId4" Type="http://schemas.openxmlformats.org/officeDocument/2006/relationships/hyperlink" Target="http://insidenet.interiorhealth.ca/Clinical/CDunit/Documents/Acute%20Care%20to%20LTC%20Transfer%20Algorithm%20for%20Outbreak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insidenet.interiorhealth.ca/QPS/IPC/Documents/Routine%20Practices%20Information%20Sheet.pdf"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CB5D-4903-7A4F-9066-13C10EA55933}"/>
              </a:ext>
            </a:extLst>
          </p:cNvPr>
          <p:cNvSpPr>
            <a:spLocks noGrp="1"/>
          </p:cNvSpPr>
          <p:nvPr>
            <p:ph type="ctrTitle"/>
          </p:nvPr>
        </p:nvSpPr>
        <p:spPr>
          <a:xfrm>
            <a:off x="1524000" y="1538606"/>
            <a:ext cx="9144000" cy="1504068"/>
          </a:xfrm>
        </p:spPr>
        <p:txBody>
          <a:bodyPr>
            <a:normAutofit fontScale="90000"/>
          </a:bodyPr>
          <a:lstStyle/>
          <a:p>
            <a:br>
              <a:rPr lang="en-US" dirty="0">
                <a:latin typeface="Montserrat" panose="00000500000000000000" pitchFamily="2" charset="0"/>
              </a:rPr>
            </a:br>
            <a:r>
              <a:rPr lang="en-US" dirty="0">
                <a:latin typeface="Montserrat" panose="00000500000000000000" pitchFamily="2" charset="0"/>
              </a:rPr>
              <a:t>Acute Care Outbreak Toolkit</a:t>
            </a:r>
          </a:p>
        </p:txBody>
      </p:sp>
      <p:sp>
        <p:nvSpPr>
          <p:cNvPr id="3" name="Subtitle 2">
            <a:extLst>
              <a:ext uri="{FF2B5EF4-FFF2-40B4-BE49-F238E27FC236}">
                <a16:creationId xmlns:a16="http://schemas.microsoft.com/office/drawing/2014/main" id="{671DC70B-8FCC-894C-9237-3607C9A0E1C2}"/>
              </a:ext>
            </a:extLst>
          </p:cNvPr>
          <p:cNvSpPr>
            <a:spLocks noGrp="1"/>
          </p:cNvSpPr>
          <p:nvPr>
            <p:ph type="subTitle" idx="1"/>
          </p:nvPr>
        </p:nvSpPr>
        <p:spPr>
          <a:xfrm>
            <a:off x="1524000" y="4184724"/>
            <a:ext cx="9144000" cy="1504068"/>
          </a:xfrm>
        </p:spPr>
        <p:txBody>
          <a:bodyPr>
            <a:normAutofit lnSpcReduction="10000"/>
          </a:bodyPr>
          <a:lstStyle/>
          <a:p>
            <a:r>
              <a:rPr lang="en-US" dirty="0">
                <a:latin typeface="Montserrat" panose="00000500000000000000" pitchFamily="2" charset="0"/>
              </a:rPr>
              <a:t>Infection Prevention and Control </a:t>
            </a:r>
          </a:p>
          <a:p>
            <a:r>
              <a:rPr lang="en-US" dirty="0">
                <a:latin typeface="Montserrat" panose="00000500000000000000" pitchFamily="2" charset="0"/>
              </a:rPr>
              <a:t>August 2024</a:t>
            </a:r>
          </a:p>
          <a:p>
            <a:endParaRPr lang="en-US" dirty="0">
              <a:latin typeface="Montserrat" panose="00000500000000000000" pitchFamily="2" charset="0"/>
            </a:endParaRPr>
          </a:p>
          <a:p>
            <a:r>
              <a:rPr lang="en-US" sz="1000" dirty="0">
                <a:latin typeface="Montserrat" panose="00000500000000000000" pitchFamily="2" charset="0"/>
              </a:rPr>
              <a:t>For more information contact </a:t>
            </a:r>
            <a:r>
              <a:rPr lang="en-US" sz="1000" dirty="0">
                <a:latin typeface="Montserrat" panose="00000500000000000000" pitchFamily="2" charset="0"/>
                <a:hlinkClick r:id="rId3">
                  <a:extLst>
                    <a:ext uri="{A12FA001-AC4F-418D-AE19-62706E023703}">
                      <ahyp:hlinkClr xmlns:ahyp="http://schemas.microsoft.com/office/drawing/2018/hyperlinkcolor" val="tx"/>
                    </a:ext>
                  </a:extLst>
                </a:hlinkClick>
              </a:rPr>
              <a:t>IPAC@interiorhealth.ca</a:t>
            </a:r>
            <a:r>
              <a:rPr lang="en-US" sz="1000" dirty="0">
                <a:latin typeface="Montserrat" panose="00000500000000000000" pitchFamily="2" charset="0"/>
              </a:rPr>
              <a:t> </a:t>
            </a:r>
          </a:p>
          <a:p>
            <a:endParaRPr lang="en-US" dirty="0">
              <a:latin typeface="Montserrat" panose="00000500000000000000" pitchFamily="2" charset="0"/>
            </a:endParaRPr>
          </a:p>
        </p:txBody>
      </p:sp>
    </p:spTree>
    <p:extLst>
      <p:ext uri="{BB962C8B-B14F-4D97-AF65-F5344CB8AC3E}">
        <p14:creationId xmlns:p14="http://schemas.microsoft.com/office/powerpoint/2010/main" val="1357020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38200" y="369606"/>
            <a:ext cx="10515600" cy="1235910"/>
          </a:xfrm>
        </p:spPr>
        <p:txBody>
          <a:bodyPr>
            <a:normAutofit fontScale="90000"/>
          </a:bodyPr>
          <a:lstStyle/>
          <a:p>
            <a:r>
              <a:rPr lang="en-CA">
                <a:latin typeface="Montserrat"/>
                <a:ea typeface="Verdana"/>
              </a:rPr>
              <a:t>Patients presenting with Diarrhea:</a:t>
            </a:r>
            <a:br>
              <a:rPr lang="en-CA">
                <a:latin typeface="Montserrat" panose="00000500000000000000" pitchFamily="2" charset="0"/>
              </a:rPr>
            </a:br>
            <a:endParaRPr lang="en-GB"/>
          </a:p>
        </p:txBody>
      </p:sp>
      <p:pic>
        <p:nvPicPr>
          <p:cNvPr id="10" name="Picture Placeholder 9"/>
          <p:cNvPicPr>
            <a:picLocks noGrp="1" noChangeAspect="1"/>
          </p:cNvPicPr>
          <p:nvPr>
            <p:ph idx="1"/>
          </p:nvPr>
        </p:nvPicPr>
        <p:blipFill>
          <a:blip r:embed="rId3"/>
          <a:stretch>
            <a:fillRect/>
          </a:stretch>
        </p:blipFill>
        <p:spPr>
          <a:xfrm>
            <a:off x="932963" y="1858736"/>
            <a:ext cx="4181296" cy="4170670"/>
          </a:xfrm>
          <a:prstGeom prst="rect">
            <a:avLst/>
          </a:prstGeom>
        </p:spPr>
      </p:pic>
      <p:sp>
        <p:nvSpPr>
          <p:cNvPr id="12" name="Content Placeholder 11"/>
          <p:cNvSpPr>
            <a:spLocks noGrp="1"/>
          </p:cNvSpPr>
          <p:nvPr>
            <p:ph sz="half" idx="4294967295"/>
          </p:nvPr>
        </p:nvSpPr>
        <p:spPr>
          <a:xfrm>
            <a:off x="6298018" y="2219103"/>
            <a:ext cx="5181600" cy="3693182"/>
          </a:xfrm>
        </p:spPr>
        <p:txBody>
          <a:bodyPr vert="horz" lIns="91440" tIns="45720" rIns="91440" bIns="45720" rtlCol="0" anchor="t">
            <a:normAutofit/>
          </a:bodyPr>
          <a:lstStyle/>
          <a:p>
            <a:r>
              <a:rPr lang="en-CA" dirty="0">
                <a:latin typeface="Montserrat"/>
                <a:ea typeface="Verdana"/>
              </a:rPr>
              <a:t>Place on Contact Plus Precautions (</a:t>
            </a:r>
            <a:r>
              <a:rPr lang="en-CA" i="1" dirty="0">
                <a:latin typeface="Montserrat"/>
                <a:ea typeface="Verdana"/>
              </a:rPr>
              <a:t>add Droplet if vomiting)</a:t>
            </a:r>
          </a:p>
          <a:p>
            <a:r>
              <a:rPr lang="en-CA" dirty="0">
                <a:latin typeface="Montserrat"/>
                <a:ea typeface="Verdana"/>
              </a:rPr>
              <a:t>Utilise Diarrhea Algorithm: </a:t>
            </a:r>
            <a:r>
              <a:rPr lang="en-GB" dirty="0">
                <a:latin typeface="Montserrat"/>
                <a:ea typeface="Verdana"/>
                <a:hlinkClick r:id="rId4"/>
              </a:rPr>
              <a:t>826690.pdf</a:t>
            </a:r>
            <a:endParaRPr lang="en-GB" dirty="0">
              <a:latin typeface="Montserrat"/>
              <a:ea typeface="Verdana"/>
            </a:endParaRPr>
          </a:p>
          <a:p>
            <a:r>
              <a:rPr lang="en-CA" dirty="0">
                <a:latin typeface="Montserrat"/>
                <a:ea typeface="Verdana"/>
              </a:rPr>
              <a:t>Contact IPAC as needed</a:t>
            </a:r>
            <a:endParaRPr lang="en-GB" dirty="0">
              <a:latin typeface="Montserrat"/>
              <a:ea typeface="Verdana"/>
            </a:endParaRPr>
          </a:p>
        </p:txBody>
      </p:sp>
    </p:spTree>
    <p:extLst>
      <p:ext uri="{BB962C8B-B14F-4D97-AF65-F5344CB8AC3E}">
        <p14:creationId xmlns:p14="http://schemas.microsoft.com/office/powerpoint/2010/main" val="171229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D3D7-FCEE-AC4E-9D6C-C69CEC5E839F}"/>
              </a:ext>
            </a:extLst>
          </p:cNvPr>
          <p:cNvSpPr>
            <a:spLocks noGrp="1"/>
          </p:cNvSpPr>
          <p:nvPr>
            <p:ph type="title"/>
          </p:nvPr>
        </p:nvSpPr>
        <p:spPr/>
        <p:txBody>
          <a:bodyPr/>
          <a:lstStyle/>
          <a:p>
            <a:r>
              <a:rPr lang="en-US" dirty="0">
                <a:latin typeface="Montserrat"/>
                <a:ea typeface="Verdana"/>
              </a:rPr>
              <a:t>RI Alert Definitions</a:t>
            </a:r>
          </a:p>
        </p:txBody>
      </p:sp>
      <p:sp>
        <p:nvSpPr>
          <p:cNvPr id="4" name="Content Placeholder 3">
            <a:extLst>
              <a:ext uri="{FF2B5EF4-FFF2-40B4-BE49-F238E27FC236}">
                <a16:creationId xmlns:a16="http://schemas.microsoft.com/office/drawing/2014/main" id="{430EF53D-C6D6-6945-A7A7-2B1AD7D5DFD4}"/>
              </a:ext>
            </a:extLst>
          </p:cNvPr>
          <p:cNvSpPr>
            <a:spLocks noGrp="1"/>
          </p:cNvSpPr>
          <p:nvPr>
            <p:ph sz="half" idx="4294967295"/>
          </p:nvPr>
        </p:nvSpPr>
        <p:spPr>
          <a:xfrm>
            <a:off x="616392" y="2176463"/>
            <a:ext cx="10954431" cy="3762706"/>
          </a:xfrm>
        </p:spPr>
        <p:txBody>
          <a:bodyPr vert="horz" lIns="91440" tIns="45720" rIns="91440" bIns="45720" rtlCol="0" anchor="t">
            <a:noAutofit/>
          </a:bodyPr>
          <a:lstStyle/>
          <a:p>
            <a:pPr>
              <a:buNone/>
            </a:pPr>
            <a:r>
              <a:rPr lang="en-GB" sz="1800" dirty="0">
                <a:latin typeface="Montserrat"/>
                <a:ea typeface="Verdana"/>
              </a:rPr>
              <a:t>Definition of Acute RI Alert Level:</a:t>
            </a:r>
            <a:endParaRPr lang="en-US" sz="1800" dirty="0">
              <a:latin typeface="Montserrat"/>
              <a:ea typeface="Verdana"/>
            </a:endParaRPr>
          </a:p>
          <a:p>
            <a:pPr>
              <a:buNone/>
            </a:pPr>
            <a:r>
              <a:rPr lang="en-GB" sz="1800" b="1" u="sng" dirty="0">
                <a:latin typeface="Montserrat"/>
                <a:ea typeface="Verdana"/>
              </a:rPr>
              <a:t>COVID-19 and other RI’s (e.g. Rhinovirus</a:t>
            </a:r>
            <a:r>
              <a:rPr lang="en-GB" sz="1800" b="1" dirty="0">
                <a:latin typeface="Montserrat"/>
                <a:ea typeface="Verdana"/>
              </a:rPr>
              <a:t>) Alerts</a:t>
            </a:r>
            <a:endParaRPr lang="en-US" sz="1800" dirty="0">
              <a:latin typeface="Montserrat"/>
              <a:ea typeface="Verdana"/>
            </a:endParaRPr>
          </a:p>
          <a:p>
            <a:pPr>
              <a:buFont typeface="Arial"/>
              <a:buChar char="•"/>
            </a:pPr>
            <a:r>
              <a:rPr lang="en-US" sz="1800" b="1" dirty="0">
                <a:latin typeface="Montserrat"/>
                <a:ea typeface="Verdana"/>
              </a:rPr>
              <a:t>2</a:t>
            </a:r>
            <a:r>
              <a:rPr lang="en-US" sz="1800" dirty="0">
                <a:latin typeface="Montserrat"/>
                <a:ea typeface="Verdana"/>
              </a:rPr>
              <a:t> Healthcare associated RI cases within the incubation period for that organism which are NOT directly explained by a contained exposure event </a:t>
            </a:r>
            <a:r>
              <a:rPr lang="en-US" sz="1800" b="1" dirty="0">
                <a:latin typeface="Montserrat"/>
                <a:ea typeface="Verdana"/>
              </a:rPr>
              <a:t>AND</a:t>
            </a:r>
            <a:endParaRPr lang="en-US" sz="1800" dirty="0">
              <a:latin typeface="Montserrat"/>
              <a:ea typeface="Verdana"/>
            </a:endParaRPr>
          </a:p>
          <a:p>
            <a:pPr>
              <a:buFont typeface="Arial"/>
              <a:buChar char="•"/>
            </a:pPr>
            <a:r>
              <a:rPr lang="en-US" sz="1800" dirty="0">
                <a:latin typeface="Montserrat"/>
                <a:ea typeface="Verdana"/>
              </a:rPr>
              <a:t>Cases have been identified in ≤2 patients’ rooms on the unit </a:t>
            </a:r>
            <a:r>
              <a:rPr lang="en-US" sz="1800" b="1" dirty="0">
                <a:latin typeface="Montserrat"/>
                <a:ea typeface="Verdana"/>
              </a:rPr>
              <a:t>OR</a:t>
            </a:r>
            <a:endParaRPr lang="en-US" sz="1800" dirty="0">
              <a:latin typeface="Montserrat"/>
              <a:ea typeface="Verdana"/>
            </a:endParaRPr>
          </a:p>
          <a:p>
            <a:pPr>
              <a:buFont typeface="Arial"/>
              <a:buChar char="•"/>
            </a:pPr>
            <a:r>
              <a:rPr lang="en-GB" sz="1800" dirty="0">
                <a:latin typeface="Montserrat"/>
                <a:ea typeface="Verdana"/>
              </a:rPr>
              <a:t>IP investigation notes a high prevalence of RI</a:t>
            </a:r>
            <a:endParaRPr lang="en-US" sz="1800" dirty="0">
              <a:latin typeface="Montserrat"/>
              <a:ea typeface="Verdana"/>
            </a:endParaRPr>
          </a:p>
          <a:p>
            <a:pPr indent="0">
              <a:buNone/>
            </a:pPr>
            <a:r>
              <a:rPr lang="en-GB" sz="1800" b="1" u="sng" dirty="0">
                <a:latin typeface="Montserrat"/>
                <a:ea typeface="Verdana"/>
              </a:rPr>
              <a:t>Influenza Alerts</a:t>
            </a:r>
            <a:endParaRPr lang="en-US" sz="1800" dirty="0">
              <a:latin typeface="Montserrat"/>
              <a:ea typeface="Verdana"/>
            </a:endParaRPr>
          </a:p>
          <a:p>
            <a:pPr>
              <a:buFont typeface="Arial"/>
              <a:buChar char="•"/>
            </a:pPr>
            <a:r>
              <a:rPr lang="en-GB" sz="1800" b="1" dirty="0">
                <a:latin typeface="Montserrat"/>
                <a:ea typeface="Verdana"/>
              </a:rPr>
              <a:t>2 </a:t>
            </a:r>
            <a:r>
              <a:rPr lang="en-GB" sz="1800" dirty="0">
                <a:latin typeface="Montserrat"/>
                <a:ea typeface="Verdana"/>
              </a:rPr>
              <a:t>Healthcare associated RI cases within the incubation period for that organism which are NOT directly explained by a contained exposure event</a:t>
            </a:r>
            <a:r>
              <a:rPr lang="en-GB" sz="1800" b="1" dirty="0">
                <a:latin typeface="Montserrat"/>
                <a:ea typeface="Verdana"/>
              </a:rPr>
              <a:t> OR</a:t>
            </a:r>
            <a:endParaRPr lang="en-US" sz="1800" dirty="0">
              <a:latin typeface="Montserrat"/>
              <a:ea typeface="Verdana"/>
            </a:endParaRPr>
          </a:p>
          <a:p>
            <a:pPr>
              <a:buFont typeface="Arial"/>
              <a:buChar char="•"/>
            </a:pPr>
            <a:r>
              <a:rPr lang="en-GB" sz="1800" dirty="0">
                <a:latin typeface="Montserrat"/>
                <a:ea typeface="Verdana"/>
              </a:rPr>
              <a:t>IP investigation notes a high prevalence of RI</a:t>
            </a:r>
            <a:endParaRPr lang="en-US" sz="1800" dirty="0">
              <a:latin typeface="Montserrat"/>
              <a:ea typeface="Verdana"/>
            </a:endParaRPr>
          </a:p>
          <a:p>
            <a:pPr indent="0">
              <a:buNone/>
            </a:pPr>
            <a:endParaRPr lang="en-US" sz="1000" dirty="0">
              <a:latin typeface="Montserrat"/>
              <a:ea typeface="Verdana"/>
            </a:endParaRPr>
          </a:p>
          <a:p>
            <a:pPr marL="0" indent="0">
              <a:lnSpc>
                <a:spcPct val="100000"/>
              </a:lnSpc>
              <a:buNone/>
            </a:pPr>
            <a:endParaRPr lang="en-US" sz="1800" dirty="0">
              <a:latin typeface="Montserrat"/>
              <a:ea typeface="Verdana"/>
            </a:endParaRPr>
          </a:p>
        </p:txBody>
      </p:sp>
      <p:sp>
        <p:nvSpPr>
          <p:cNvPr id="5" name="Text Placeholder 4">
            <a:extLst>
              <a:ext uri="{FF2B5EF4-FFF2-40B4-BE49-F238E27FC236}">
                <a16:creationId xmlns:a16="http://schemas.microsoft.com/office/drawing/2014/main" id="{5D35972A-27EC-C649-A5A4-603D8B8D71F8}"/>
              </a:ext>
            </a:extLst>
          </p:cNvPr>
          <p:cNvSpPr>
            <a:spLocks noGrp="1"/>
          </p:cNvSpPr>
          <p:nvPr>
            <p:ph type="body" sz="quarter" idx="4294967295"/>
          </p:nvPr>
        </p:nvSpPr>
        <p:spPr>
          <a:xfrm>
            <a:off x="7008813" y="1352550"/>
            <a:ext cx="5183187" cy="823913"/>
          </a:xfrm>
        </p:spPr>
        <p:txBody>
          <a:bodyPr/>
          <a:lstStyle/>
          <a:p>
            <a:pPr algn="ctr"/>
            <a:r>
              <a:rPr lang="en-US"/>
              <a:t>GI</a:t>
            </a:r>
          </a:p>
        </p:txBody>
      </p:sp>
      <p:sp>
        <p:nvSpPr>
          <p:cNvPr id="6" name="Content Placeholder 5">
            <a:extLst>
              <a:ext uri="{FF2B5EF4-FFF2-40B4-BE49-F238E27FC236}">
                <a16:creationId xmlns:a16="http://schemas.microsoft.com/office/drawing/2014/main" id="{4308F4BE-2612-4842-BAE0-7474ECB74460}"/>
              </a:ext>
            </a:extLst>
          </p:cNvPr>
          <p:cNvSpPr>
            <a:spLocks noGrp="1"/>
          </p:cNvSpPr>
          <p:nvPr>
            <p:ph sz="quarter" idx="4294967295"/>
          </p:nvPr>
        </p:nvSpPr>
        <p:spPr>
          <a:xfrm>
            <a:off x="6391564" y="1822258"/>
            <a:ext cx="5183187" cy="3511742"/>
          </a:xfrm>
        </p:spPr>
        <p:txBody>
          <a:bodyPr vert="horz" lIns="91440" tIns="45720" rIns="91440" bIns="45720" rtlCol="0" anchor="t">
            <a:normAutofit/>
          </a:bodyPr>
          <a:lstStyle/>
          <a:p>
            <a:pPr marL="0" indent="0" algn="ctr" rtl="0" fontAlgn="base">
              <a:buNone/>
            </a:pPr>
            <a:endParaRPr lang="en-US" sz="3100" dirty="0">
              <a:solidFill>
                <a:schemeClr val="accent1">
                  <a:lumMod val="75000"/>
                </a:schemeClr>
              </a:solidFill>
              <a:latin typeface="Montserrat"/>
              <a:ea typeface="Verdana"/>
            </a:endParaRPr>
          </a:p>
          <a:p>
            <a:endParaRPr lang="en-US" dirty="0"/>
          </a:p>
        </p:txBody>
      </p:sp>
    </p:spTree>
    <p:extLst>
      <p:ext uri="{BB962C8B-B14F-4D97-AF65-F5344CB8AC3E}">
        <p14:creationId xmlns:p14="http://schemas.microsoft.com/office/powerpoint/2010/main" val="553498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6E9B-CC8A-7FFA-0B65-7B84AD4367F4}"/>
              </a:ext>
            </a:extLst>
          </p:cNvPr>
          <p:cNvSpPr>
            <a:spLocks noGrp="1"/>
          </p:cNvSpPr>
          <p:nvPr>
            <p:ph type="title"/>
          </p:nvPr>
        </p:nvSpPr>
        <p:spPr/>
        <p:txBody>
          <a:bodyPr/>
          <a:lstStyle/>
          <a:p>
            <a:r>
              <a:rPr lang="en-US">
                <a:latin typeface="Verdana"/>
                <a:ea typeface="Verdana"/>
              </a:rPr>
              <a:t>GI Alert Definition</a:t>
            </a:r>
            <a:endParaRPr lang="en-CA"/>
          </a:p>
        </p:txBody>
      </p:sp>
      <p:sp>
        <p:nvSpPr>
          <p:cNvPr id="3" name="Content Placeholder 2">
            <a:extLst>
              <a:ext uri="{FF2B5EF4-FFF2-40B4-BE49-F238E27FC236}">
                <a16:creationId xmlns:a16="http://schemas.microsoft.com/office/drawing/2014/main" id="{B941AC26-B4CE-D91A-E175-96399EF12752}"/>
              </a:ext>
            </a:extLst>
          </p:cNvPr>
          <p:cNvSpPr>
            <a:spLocks noGrp="1"/>
          </p:cNvSpPr>
          <p:nvPr>
            <p:ph idx="1"/>
          </p:nvPr>
        </p:nvSpPr>
        <p:spPr/>
        <p:txBody>
          <a:bodyPr vert="horz" lIns="91440" tIns="45720" rIns="91440" bIns="45720" rtlCol="0" anchor="t">
            <a:normAutofit/>
          </a:bodyPr>
          <a:lstStyle/>
          <a:p>
            <a:r>
              <a:rPr lang="en-US" sz="1800" b="1" kern="1200" dirty="0">
                <a:solidFill>
                  <a:srgbClr val="2F4F88"/>
                </a:solidFill>
                <a:effectLst/>
                <a:latin typeface="Montserrat"/>
                <a:ea typeface="Verdana"/>
              </a:rPr>
              <a:t>1</a:t>
            </a:r>
            <a:r>
              <a:rPr lang="en-US" sz="1800" kern="1200" dirty="0">
                <a:solidFill>
                  <a:srgbClr val="2F4F88"/>
                </a:solidFill>
                <a:effectLst/>
                <a:latin typeface="Montserrat"/>
                <a:ea typeface="Verdana"/>
              </a:rPr>
              <a:t> or </a:t>
            </a:r>
            <a:r>
              <a:rPr lang="en-US" sz="1800" b="1" kern="1200" dirty="0">
                <a:solidFill>
                  <a:srgbClr val="2F4F88"/>
                </a:solidFill>
                <a:effectLst/>
                <a:latin typeface="Montserrat"/>
                <a:ea typeface="Verdana"/>
              </a:rPr>
              <a:t>2 </a:t>
            </a:r>
            <a:r>
              <a:rPr lang="en-US" sz="1800" kern="1200" dirty="0">
                <a:solidFill>
                  <a:srgbClr val="2F4F88"/>
                </a:solidFill>
                <a:effectLst/>
                <a:latin typeface="Montserrat"/>
                <a:ea typeface="Verdana"/>
              </a:rPr>
              <a:t>symptomatic </a:t>
            </a:r>
            <a:r>
              <a:rPr lang="en-US" sz="1800" b="1" kern="1200" dirty="0">
                <a:solidFill>
                  <a:srgbClr val="2F4F88"/>
                </a:solidFill>
                <a:effectLst/>
                <a:latin typeface="Montserrat"/>
                <a:ea typeface="Verdana"/>
              </a:rPr>
              <a:t>Gastrointestinal Illnesses</a:t>
            </a:r>
            <a:r>
              <a:rPr lang="en-US" sz="1800" kern="1200" dirty="0">
                <a:solidFill>
                  <a:srgbClr val="2F4F88"/>
                </a:solidFill>
                <a:effectLst/>
                <a:latin typeface="Montserrat"/>
                <a:ea typeface="Verdana"/>
              </a:rPr>
              <a:t> and/or laboratory confirmed cases of </a:t>
            </a:r>
            <a:r>
              <a:rPr lang="en-US" sz="1800" b="1" kern="1200" dirty="0">
                <a:solidFill>
                  <a:srgbClr val="2F4F88"/>
                </a:solidFill>
                <a:effectLst/>
                <a:latin typeface="Montserrat"/>
                <a:ea typeface="Verdana"/>
              </a:rPr>
              <a:t>GI</a:t>
            </a:r>
            <a:r>
              <a:rPr lang="en-US" sz="1800" kern="1200" dirty="0">
                <a:solidFill>
                  <a:srgbClr val="2F4F88"/>
                </a:solidFill>
                <a:effectLst/>
                <a:latin typeface="Montserrat"/>
                <a:ea typeface="Verdana"/>
              </a:rPr>
              <a:t> illness (HAI with symptomatic onset within </a:t>
            </a:r>
            <a:r>
              <a:rPr lang="en-US" sz="1800" b="1" kern="1200" dirty="0">
                <a:solidFill>
                  <a:srgbClr val="2F4F88"/>
                </a:solidFill>
                <a:effectLst/>
                <a:latin typeface="Montserrat"/>
                <a:ea typeface="Verdana"/>
              </a:rPr>
              <a:t>4-</a:t>
            </a:r>
            <a:r>
              <a:rPr lang="en-US" sz="1800" kern="1200" dirty="0">
                <a:solidFill>
                  <a:srgbClr val="2F4F88"/>
                </a:solidFill>
                <a:effectLst/>
                <a:latin typeface="Montserrat"/>
                <a:ea typeface="Verdana"/>
              </a:rPr>
              <a:t>day period and no outbreak declared</a:t>
            </a:r>
            <a:r>
              <a:rPr lang="en-US" sz="1800" dirty="0">
                <a:solidFill>
                  <a:srgbClr val="2F4F88"/>
                </a:solidFill>
                <a:latin typeface="Montserrat"/>
                <a:ea typeface="Verdana"/>
              </a:rPr>
              <a:t>)</a:t>
            </a:r>
            <a:r>
              <a:rPr lang="en-US" sz="1800" kern="1200" dirty="0">
                <a:solidFill>
                  <a:srgbClr val="2F4F88"/>
                </a:solidFill>
                <a:effectLst/>
                <a:latin typeface="Montserrat"/>
                <a:ea typeface="Verdana"/>
              </a:rPr>
              <a:t> </a:t>
            </a:r>
            <a:endParaRPr lang="en-CA" sz="1800" dirty="0">
              <a:effectLst/>
              <a:latin typeface="Montserrat"/>
              <a:ea typeface="Verdana"/>
              <a:cs typeface="Times New Roman" panose="02020603050405020304" pitchFamily="18" charset="0"/>
            </a:endParaRPr>
          </a:p>
          <a:p>
            <a:endParaRPr lang="en-CA"/>
          </a:p>
        </p:txBody>
      </p:sp>
    </p:spTree>
    <p:extLst>
      <p:ext uri="{BB962C8B-B14F-4D97-AF65-F5344CB8AC3E}">
        <p14:creationId xmlns:p14="http://schemas.microsoft.com/office/powerpoint/2010/main" val="2802600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a:latin typeface="Montserrat"/>
                <a:ea typeface="Verdana"/>
              </a:rPr>
              <a:t>Laboratory Sample Collection</a:t>
            </a:r>
          </a:p>
        </p:txBody>
      </p:sp>
      <p:sp>
        <p:nvSpPr>
          <p:cNvPr id="9" name="Content Placeholder 8"/>
          <p:cNvSpPr>
            <a:spLocks noGrp="1"/>
          </p:cNvSpPr>
          <p:nvPr>
            <p:ph sz="quarter" idx="4294967295"/>
          </p:nvPr>
        </p:nvSpPr>
        <p:spPr>
          <a:xfrm>
            <a:off x="6655981" y="3998314"/>
            <a:ext cx="5295015" cy="1912390"/>
          </a:xfrm>
        </p:spPr>
        <p:txBody>
          <a:bodyPr vert="horz" lIns="91440" tIns="45720" rIns="91440" bIns="45720" rtlCol="0" anchor="t">
            <a:normAutofit lnSpcReduction="10000"/>
          </a:bodyPr>
          <a:lstStyle/>
          <a:p>
            <a:pPr marL="457200" indent="-457200"/>
            <a:r>
              <a:rPr lang="en-CA">
                <a:latin typeface="Montserrat"/>
                <a:ea typeface="Verdana"/>
                <a:cs typeface="Calibri Light"/>
              </a:rPr>
              <a:t>RI: Obtain Nasopharyngeal viral PCR swab which tests for COVID-19, Influenza A&amp;B and RSV, +/- </a:t>
            </a:r>
            <a:r>
              <a:rPr lang="en-CA" err="1">
                <a:latin typeface="Montserrat"/>
                <a:ea typeface="Verdana"/>
                <a:cs typeface="Calibri Light"/>
              </a:rPr>
              <a:t>Magpix</a:t>
            </a:r>
            <a:endParaRPr lang="en-US"/>
          </a:p>
          <a:p>
            <a:endParaRPr lang="en-GB"/>
          </a:p>
        </p:txBody>
      </p:sp>
      <p:sp>
        <p:nvSpPr>
          <p:cNvPr id="11" name="Content Placeholder 4"/>
          <p:cNvSpPr>
            <a:spLocks noGrp="1"/>
          </p:cNvSpPr>
          <p:nvPr>
            <p:ph sz="half" idx="4294967295"/>
          </p:nvPr>
        </p:nvSpPr>
        <p:spPr>
          <a:xfrm>
            <a:off x="499730" y="3641532"/>
            <a:ext cx="5157788" cy="2269173"/>
          </a:xfrm>
        </p:spPr>
        <p:txBody>
          <a:bodyPr vert="horz" lIns="91440" tIns="45720" rIns="91440" bIns="45720" rtlCol="0" anchor="t">
            <a:normAutofit/>
          </a:bodyPr>
          <a:lstStyle/>
          <a:p>
            <a:endParaRPr lang="en-US">
              <a:solidFill>
                <a:schemeClr val="tx1"/>
              </a:solidFill>
              <a:latin typeface="Montserrat" panose="00000500000000000000" pitchFamily="2" charset="0"/>
            </a:endParaRPr>
          </a:p>
          <a:p>
            <a:r>
              <a:rPr lang="en-US">
                <a:latin typeface="Montserrat"/>
                <a:ea typeface="Verdana"/>
              </a:rPr>
              <a:t>GI : Obtain a stool or emesis specimen in a dry C&amp;S container from each new symptomatic case </a:t>
            </a:r>
          </a:p>
          <a:p>
            <a:endParaRPr lang="en-GB"/>
          </a:p>
        </p:txBody>
      </p:sp>
      <p:sp>
        <p:nvSpPr>
          <p:cNvPr id="13" name="TextBox 12"/>
          <p:cNvSpPr txBox="1"/>
          <p:nvPr/>
        </p:nvSpPr>
        <p:spPr>
          <a:xfrm>
            <a:off x="3369924" y="2061421"/>
            <a:ext cx="4848446" cy="954107"/>
          </a:xfrm>
          <a:prstGeom prst="rect">
            <a:avLst/>
          </a:prstGeom>
          <a:noFill/>
        </p:spPr>
        <p:txBody>
          <a:bodyPr wrap="square" lIns="91440" tIns="45720" rIns="91440" bIns="45720" rtlCol="0" anchor="t">
            <a:spAutoFit/>
          </a:bodyPr>
          <a:lstStyle/>
          <a:p>
            <a:pPr algn="ctr"/>
            <a:r>
              <a:rPr lang="en-CA" sz="2800" b="1">
                <a:solidFill>
                  <a:srgbClr val="2F4F88"/>
                </a:solidFill>
                <a:latin typeface="Montserrat"/>
                <a:ea typeface="Verdana"/>
                <a:cs typeface="Calibri Light"/>
              </a:rPr>
              <a:t>Symptomatic/Isolated Patient </a:t>
            </a:r>
            <a:endParaRPr lang="en-GB" sz="2800" b="1">
              <a:solidFill>
                <a:srgbClr val="2F4F88"/>
              </a:solidFill>
              <a:latin typeface="Montserrat" panose="00000500000000000000" pitchFamily="2" charset="0"/>
              <a:ea typeface="Verdana"/>
              <a:cs typeface="Calibri Light"/>
            </a:endParaRPr>
          </a:p>
        </p:txBody>
      </p:sp>
      <p:sp>
        <p:nvSpPr>
          <p:cNvPr id="2" name="Arrow: Down 1">
            <a:extLst>
              <a:ext uri="{FF2B5EF4-FFF2-40B4-BE49-F238E27FC236}">
                <a16:creationId xmlns:a16="http://schemas.microsoft.com/office/drawing/2014/main" id="{418137A0-A5CA-ACAC-3124-E8180F68ADF4}"/>
              </a:ext>
            </a:extLst>
          </p:cNvPr>
          <p:cNvSpPr/>
          <p:nvPr/>
        </p:nvSpPr>
        <p:spPr>
          <a:xfrm rot="2940000">
            <a:off x="3879948" y="2947520"/>
            <a:ext cx="488022" cy="9760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F5289C86-6F20-2182-EF9B-2AB7D94FB130}"/>
              </a:ext>
            </a:extLst>
          </p:cNvPr>
          <p:cNvSpPr/>
          <p:nvPr/>
        </p:nvSpPr>
        <p:spPr>
          <a:xfrm rot="18540000">
            <a:off x="7009832" y="2855670"/>
            <a:ext cx="479460" cy="94179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41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254112"/>
            <a:ext cx="11236842" cy="1160018"/>
          </a:xfrm>
        </p:spPr>
        <p:txBody>
          <a:bodyPr>
            <a:normAutofit fontScale="90000"/>
          </a:bodyPr>
          <a:lstStyle/>
          <a:p>
            <a:r>
              <a:rPr lang="en-CA">
                <a:latin typeface="Montserrat"/>
                <a:ea typeface="Verdana"/>
              </a:rPr>
              <a:t>RI &amp; GI  Alert Measures</a:t>
            </a:r>
            <a:r>
              <a:rPr lang="en-CA">
                <a:latin typeface="Verdana"/>
                <a:ea typeface="Verdana"/>
              </a:rPr>
              <a:t>:</a:t>
            </a:r>
            <a:br>
              <a:rPr lang="en-US">
                <a:latin typeface="Montserrat" panose="00000500000000000000" pitchFamily="2" charset="0"/>
              </a:rPr>
            </a:br>
            <a:endParaRPr lang="en-GB"/>
          </a:p>
        </p:txBody>
      </p:sp>
      <p:sp>
        <p:nvSpPr>
          <p:cNvPr id="3" name="Content Placeholder 2"/>
          <p:cNvSpPr>
            <a:spLocks noGrp="1"/>
          </p:cNvSpPr>
          <p:nvPr>
            <p:ph idx="1"/>
          </p:nvPr>
        </p:nvSpPr>
        <p:spPr>
          <a:xfrm>
            <a:off x="148856" y="1775637"/>
            <a:ext cx="12043144" cy="4338084"/>
          </a:xfrm>
        </p:spPr>
        <p:txBody>
          <a:bodyPr vert="horz" lIns="91440" tIns="45720" rIns="91440" bIns="45720" rtlCol="0" anchor="t">
            <a:normAutofit fontScale="25000" lnSpcReduction="20000"/>
          </a:bodyPr>
          <a:lstStyle/>
          <a:p>
            <a:pPr fontAlgn="base"/>
            <a:r>
              <a:rPr lang="en-US" sz="6400" b="1">
                <a:solidFill>
                  <a:srgbClr val="2F4F88"/>
                </a:solidFill>
                <a:latin typeface="Montserrat"/>
                <a:ea typeface="Verdana"/>
              </a:rPr>
              <a:t>Maintain strict adherence to routine practices and Additional precautions</a:t>
            </a:r>
            <a:r>
              <a:rPr lang="en-US" sz="6400">
                <a:solidFill>
                  <a:srgbClr val="2F4F88"/>
                </a:solidFill>
                <a:latin typeface="Montserrat"/>
                <a:ea typeface="Verdana"/>
              </a:rPr>
              <a:t>; such as, hand hygiene, cleaning and disinfection, and Point of Care Risk Assessment</a:t>
            </a:r>
          </a:p>
          <a:p>
            <a:pPr fontAlgn="base"/>
            <a:r>
              <a:rPr lang="en-US" sz="6400" b="1">
                <a:solidFill>
                  <a:srgbClr val="2F4F88"/>
                </a:solidFill>
                <a:latin typeface="Montserrat"/>
                <a:ea typeface="Verdana"/>
              </a:rPr>
              <a:t>Begin twice daily screening for RI signs and symptoms</a:t>
            </a:r>
            <a:r>
              <a:rPr lang="en-US" sz="6400">
                <a:solidFill>
                  <a:srgbClr val="2F4F88"/>
                </a:solidFill>
                <a:latin typeface="Montserrat"/>
                <a:ea typeface="Verdana"/>
              </a:rPr>
              <a:t> of patients on the unit for early case detection, isolation, testing, and reporting  </a:t>
            </a:r>
          </a:p>
          <a:p>
            <a:r>
              <a:rPr lang="en-US" sz="6400" b="1">
                <a:solidFill>
                  <a:srgbClr val="2F4F88"/>
                </a:solidFill>
                <a:latin typeface="Montserrat"/>
                <a:ea typeface="Verdana"/>
              </a:rPr>
              <a:t>Isolation of symptomatic patients:</a:t>
            </a:r>
            <a:r>
              <a:rPr lang="en-US" sz="6400">
                <a:solidFill>
                  <a:srgbClr val="2F4F88"/>
                </a:solidFill>
                <a:latin typeface="Montserrat"/>
                <a:ea typeface="Verdana"/>
              </a:rPr>
              <a:t> encourage to stay in room or bedspace, avoid group activities, and meals must be served in their rooms</a:t>
            </a:r>
          </a:p>
          <a:p>
            <a:pPr fontAlgn="base"/>
            <a:r>
              <a:rPr lang="en-US" sz="6400" b="1">
                <a:solidFill>
                  <a:srgbClr val="2F4F88"/>
                </a:solidFill>
                <a:latin typeface="Montserrat"/>
                <a:ea typeface="Verdana"/>
              </a:rPr>
              <a:t>Initiate additional cleaning and disinfection</a:t>
            </a:r>
            <a:r>
              <a:rPr lang="en-US" sz="6400">
                <a:solidFill>
                  <a:srgbClr val="2F4F88"/>
                </a:solidFill>
                <a:latin typeface="Montserrat"/>
                <a:ea typeface="Verdana"/>
              </a:rPr>
              <a:t> of high touch areas &amp; declutter patient care areas to decrease touch surfaces and allow EVS to effectively clean and disinfect </a:t>
            </a:r>
          </a:p>
          <a:p>
            <a:pPr fontAlgn="base"/>
            <a:r>
              <a:rPr lang="en-US" sz="6400" b="1">
                <a:solidFill>
                  <a:srgbClr val="2F4F88"/>
                </a:solidFill>
                <a:latin typeface="Montserrat"/>
                <a:ea typeface="Verdana"/>
              </a:rPr>
              <a:t>Provide</a:t>
            </a:r>
            <a:r>
              <a:rPr lang="en-US" sz="6400">
                <a:solidFill>
                  <a:srgbClr val="2F4F88"/>
                </a:solidFill>
                <a:latin typeface="Montserrat"/>
                <a:ea typeface="Verdana"/>
              </a:rPr>
              <a:t> </a:t>
            </a:r>
            <a:r>
              <a:rPr lang="en-US" sz="6400" b="1">
                <a:solidFill>
                  <a:srgbClr val="2F4F88"/>
                </a:solidFill>
                <a:latin typeface="Montserrat"/>
                <a:ea typeface="Verdana"/>
              </a:rPr>
              <a:t>education to patients and families on appropriate use of PPE and any control measures.  </a:t>
            </a:r>
            <a:r>
              <a:rPr lang="en-US" sz="6400">
                <a:solidFill>
                  <a:srgbClr val="2F4F88"/>
                </a:solidFill>
                <a:latin typeface="Montserrat"/>
                <a:ea typeface="Verdana"/>
              </a:rPr>
              <a:t>  </a:t>
            </a:r>
          </a:p>
          <a:p>
            <a:r>
              <a:rPr lang="en-US" sz="6400" b="1">
                <a:solidFill>
                  <a:srgbClr val="2F4F88"/>
                </a:solidFill>
                <a:latin typeface="Montserrat"/>
                <a:ea typeface="Verdana"/>
              </a:rPr>
              <a:t>Begin and maintain a line list with new cases. </a:t>
            </a:r>
            <a:r>
              <a:rPr lang="en-US" sz="6400">
                <a:solidFill>
                  <a:srgbClr val="2F4F88"/>
                </a:solidFill>
                <a:latin typeface="Montserrat"/>
                <a:ea typeface="Verdana"/>
              </a:rPr>
              <a:t>Unit designate will start the Patient/Staff Line List and notify IPAC</a:t>
            </a:r>
            <a:r>
              <a:rPr lang="en-US" sz="6400" b="1">
                <a:solidFill>
                  <a:srgbClr val="2F4F88"/>
                </a:solidFill>
                <a:latin typeface="Montserrat"/>
                <a:ea typeface="Verdana"/>
              </a:rPr>
              <a:t> </a:t>
            </a:r>
            <a:r>
              <a:rPr lang="en-US" sz="3600">
                <a:solidFill>
                  <a:srgbClr val="2F4F88"/>
                </a:solidFill>
                <a:latin typeface="Montserrat"/>
                <a:ea typeface="Verdana"/>
              </a:rPr>
              <a:t> </a:t>
            </a:r>
            <a:endParaRPr lang="en-US">
              <a:solidFill>
                <a:srgbClr val="2F4F88"/>
              </a:solidFill>
            </a:endParaRPr>
          </a:p>
          <a:p>
            <a:endParaRPr lang="en-GB"/>
          </a:p>
        </p:txBody>
      </p:sp>
    </p:spTree>
    <p:extLst>
      <p:ext uri="{BB962C8B-B14F-4D97-AF65-F5344CB8AC3E}">
        <p14:creationId xmlns:p14="http://schemas.microsoft.com/office/powerpoint/2010/main" val="1485123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Declaring a RI Outbreak </a:t>
            </a:r>
            <a:endParaRPr lang="en-GB"/>
          </a:p>
        </p:txBody>
      </p:sp>
      <p:sp>
        <p:nvSpPr>
          <p:cNvPr id="3" name="Content Placeholder 2"/>
          <p:cNvSpPr>
            <a:spLocks noGrp="1"/>
          </p:cNvSpPr>
          <p:nvPr>
            <p:ph idx="1"/>
          </p:nvPr>
        </p:nvSpPr>
        <p:spPr>
          <a:xfrm>
            <a:off x="838200" y="1894516"/>
            <a:ext cx="10515600" cy="4156193"/>
          </a:xfrm>
        </p:spPr>
        <p:txBody>
          <a:bodyPr vert="horz" lIns="91440" tIns="45720" rIns="91440" bIns="45720" rtlCol="0" anchor="t">
            <a:normAutofit fontScale="62500" lnSpcReduction="20000"/>
          </a:bodyPr>
          <a:lstStyle/>
          <a:p>
            <a:pPr>
              <a:lnSpc>
                <a:spcPct val="110000"/>
              </a:lnSpc>
            </a:pPr>
            <a:r>
              <a:rPr lang="en-US" sz="3100" dirty="0">
                <a:solidFill>
                  <a:srgbClr val="2F4F88"/>
                </a:solidFill>
                <a:latin typeface="Montserrat"/>
                <a:ea typeface="Verdana"/>
              </a:rPr>
              <a:t>A RI outbreak is declared by IPAC and MM, based on their assessment of the following:</a:t>
            </a:r>
            <a:endParaRPr lang="en-GB" sz="3100" dirty="0">
              <a:solidFill>
                <a:srgbClr val="2F4F88"/>
              </a:solidFill>
              <a:latin typeface="Montserrat"/>
              <a:ea typeface="Verdana"/>
            </a:endParaRPr>
          </a:p>
          <a:p>
            <a:pPr marL="228600" indent="-228600">
              <a:lnSpc>
                <a:spcPct val="110000"/>
              </a:lnSpc>
              <a:buFont typeface="Arial" panose="020B0604020202020204" pitchFamily="34" charset="0"/>
              <a:buChar char="•"/>
            </a:pPr>
            <a:r>
              <a:rPr lang="en-US" sz="3100" dirty="0">
                <a:solidFill>
                  <a:srgbClr val="2F4F88"/>
                </a:solidFill>
                <a:latin typeface="Montserrat"/>
                <a:ea typeface="Verdana"/>
              </a:rPr>
              <a:t>The occurrence of </a:t>
            </a:r>
            <a:r>
              <a:rPr lang="en-US" sz="3100" b="1" dirty="0">
                <a:solidFill>
                  <a:srgbClr val="2F4F88"/>
                </a:solidFill>
                <a:latin typeface="Montserrat"/>
                <a:ea typeface="Verdana"/>
              </a:rPr>
              <a:t>3</a:t>
            </a:r>
            <a:r>
              <a:rPr lang="en-US" sz="3100" dirty="0">
                <a:solidFill>
                  <a:srgbClr val="2F4F88"/>
                </a:solidFill>
                <a:latin typeface="Montserrat"/>
                <a:ea typeface="Verdana"/>
              </a:rPr>
              <a:t> epidemiologically linked, confirmed or unknown cases with suspected healthcare transmission </a:t>
            </a:r>
            <a:r>
              <a:rPr lang="en-US" sz="3100" b="1" dirty="0">
                <a:solidFill>
                  <a:srgbClr val="2F4F88"/>
                </a:solidFill>
                <a:latin typeface="Montserrat"/>
                <a:ea typeface="Verdana"/>
              </a:rPr>
              <a:t>AND </a:t>
            </a:r>
            <a:endParaRPr lang="en-GB" sz="3100" b="1" dirty="0">
              <a:solidFill>
                <a:srgbClr val="2F4F88"/>
              </a:solidFill>
              <a:latin typeface="Montserrat" panose="00000500000000000000" pitchFamily="2" charset="0"/>
            </a:endParaRPr>
          </a:p>
          <a:p>
            <a:pPr marL="228600" indent="-228600">
              <a:lnSpc>
                <a:spcPct val="110000"/>
              </a:lnSpc>
              <a:buFont typeface="Arial" panose="020B0604020202020204" pitchFamily="34" charset="0"/>
              <a:buChar char="•"/>
            </a:pPr>
            <a:r>
              <a:rPr lang="en-US" sz="3100" dirty="0">
                <a:solidFill>
                  <a:srgbClr val="2F4F88"/>
                </a:solidFill>
                <a:latin typeface="Montserrat"/>
                <a:ea typeface="Verdana"/>
              </a:rPr>
              <a:t>Within a geographical area, affecting </a:t>
            </a:r>
            <a:r>
              <a:rPr lang="en-US" sz="3100" b="1" dirty="0">
                <a:solidFill>
                  <a:srgbClr val="2F4F88"/>
                </a:solidFill>
                <a:latin typeface="Montserrat"/>
                <a:ea typeface="Verdana"/>
              </a:rPr>
              <a:t>3 </a:t>
            </a:r>
            <a:r>
              <a:rPr lang="en-US" sz="3100" dirty="0">
                <a:solidFill>
                  <a:srgbClr val="2F4F88"/>
                </a:solidFill>
                <a:latin typeface="Montserrat"/>
                <a:ea typeface="Verdana"/>
              </a:rPr>
              <a:t>or more rooms </a:t>
            </a:r>
            <a:r>
              <a:rPr lang="en-US" sz="3100" b="1" dirty="0">
                <a:solidFill>
                  <a:srgbClr val="2F4F88"/>
                </a:solidFill>
                <a:latin typeface="Montserrat"/>
                <a:ea typeface="Verdana"/>
              </a:rPr>
              <a:t>AND</a:t>
            </a:r>
            <a:endParaRPr lang="en-GB" sz="3100" b="1" dirty="0">
              <a:solidFill>
                <a:srgbClr val="2F4F88"/>
              </a:solidFill>
              <a:latin typeface="Montserrat"/>
              <a:ea typeface="Verdana"/>
            </a:endParaRPr>
          </a:p>
          <a:p>
            <a:pPr marL="228600" indent="-228600">
              <a:lnSpc>
                <a:spcPct val="110000"/>
              </a:lnSpc>
              <a:buFont typeface="Arial" panose="020B0604020202020204" pitchFamily="34" charset="0"/>
              <a:buChar char="•"/>
            </a:pPr>
            <a:r>
              <a:rPr lang="en-US" sz="3100" dirty="0">
                <a:solidFill>
                  <a:srgbClr val="2F4F88"/>
                </a:solidFill>
                <a:latin typeface="Montserrat"/>
                <a:ea typeface="Verdana"/>
              </a:rPr>
              <a:t>An investigation indicates that transmission most likely occurred within the same unit/facility rather than prior to admission; </a:t>
            </a:r>
            <a:r>
              <a:rPr lang="en-US" sz="3000" b="1" dirty="0">
                <a:solidFill>
                  <a:srgbClr val="2F4F88"/>
                </a:solidFill>
                <a:latin typeface="Montserrat"/>
                <a:ea typeface="Verdana"/>
              </a:rPr>
              <a:t>OR</a:t>
            </a:r>
            <a:endParaRPr lang="en-GB" sz="3000" b="1" dirty="0">
              <a:solidFill>
                <a:srgbClr val="2F4F88"/>
              </a:solidFill>
              <a:latin typeface="Montserrat"/>
              <a:ea typeface="Verdana"/>
            </a:endParaRPr>
          </a:p>
          <a:p>
            <a:pPr marL="914400" lvl="1" indent="-228600">
              <a:lnSpc>
                <a:spcPct val="110000"/>
              </a:lnSpc>
              <a:buFont typeface="Courier New" panose="020B0604020202020204" pitchFamily="34" charset="0"/>
              <a:buChar char="o"/>
            </a:pPr>
            <a:r>
              <a:rPr lang="en-US" sz="3100" dirty="0">
                <a:solidFill>
                  <a:srgbClr val="2F4F88"/>
                </a:solidFill>
                <a:latin typeface="Montserrat"/>
                <a:ea typeface="Verdana"/>
              </a:rPr>
              <a:t>IPAC and MM determines that there is a need for additional control measures beyond individual case management, or Alert measures, based on risk factors in the situation and facility, </a:t>
            </a:r>
            <a:r>
              <a:rPr lang="en-US" sz="3100" b="1" dirty="0">
                <a:solidFill>
                  <a:srgbClr val="2F4F88"/>
                </a:solidFill>
                <a:latin typeface="Montserrat"/>
                <a:ea typeface="Verdana"/>
              </a:rPr>
              <a:t>O</a:t>
            </a:r>
            <a:r>
              <a:rPr lang="en-US" sz="3000" b="1" dirty="0">
                <a:solidFill>
                  <a:srgbClr val="2F4F88"/>
                </a:solidFill>
                <a:latin typeface="Montserrat"/>
                <a:ea typeface="Verdana"/>
              </a:rPr>
              <a:t>R</a:t>
            </a:r>
            <a:endParaRPr lang="en-GB" sz="3000" b="1" dirty="0">
              <a:solidFill>
                <a:srgbClr val="2F4F88"/>
              </a:solidFill>
              <a:latin typeface="Montserrat" panose="00000500000000000000" pitchFamily="2" charset="0"/>
            </a:endParaRPr>
          </a:p>
          <a:p>
            <a:pPr marL="914400" lvl="1" indent="-228600">
              <a:lnSpc>
                <a:spcPct val="110000"/>
              </a:lnSpc>
              <a:buFont typeface="Courier New" panose="020B0604020202020204" pitchFamily="34" charset="0"/>
              <a:buChar char="o"/>
            </a:pPr>
            <a:r>
              <a:rPr lang="en-US" sz="3100" dirty="0">
                <a:solidFill>
                  <a:srgbClr val="2F4F88"/>
                </a:solidFill>
                <a:latin typeface="Montserrat"/>
                <a:ea typeface="Verdana"/>
              </a:rPr>
              <a:t>The number of cases </a:t>
            </a:r>
            <a:r>
              <a:rPr lang="en-US" sz="3000" dirty="0">
                <a:solidFill>
                  <a:srgbClr val="2F4F88"/>
                </a:solidFill>
                <a:latin typeface="Montserrat"/>
                <a:ea typeface="Verdana"/>
              </a:rPr>
              <a:t>may exceed </a:t>
            </a:r>
            <a:r>
              <a:rPr lang="en-US" sz="3100" dirty="0">
                <a:solidFill>
                  <a:srgbClr val="2F4F88"/>
                </a:solidFill>
                <a:latin typeface="Montserrat"/>
                <a:ea typeface="Verdana"/>
              </a:rPr>
              <a:t>a pre-determined threshold </a:t>
            </a:r>
            <a:r>
              <a:rPr lang="en-US" sz="3000" b="1" dirty="0">
                <a:solidFill>
                  <a:srgbClr val="2F4F88"/>
                </a:solidFill>
                <a:latin typeface="Montserrat"/>
                <a:ea typeface="Verdana"/>
              </a:rPr>
              <a:t>OR</a:t>
            </a:r>
            <a:endParaRPr lang="en-GB" sz="3000" b="1" dirty="0">
              <a:solidFill>
                <a:srgbClr val="2F4F88"/>
              </a:solidFill>
              <a:latin typeface="Montserrat" panose="00000500000000000000" pitchFamily="2" charset="0"/>
            </a:endParaRPr>
          </a:p>
          <a:p>
            <a:pPr marL="914400" lvl="1" indent="-228600">
              <a:lnSpc>
                <a:spcPct val="110000"/>
              </a:lnSpc>
              <a:buFont typeface="Courier New" panose="020B0604020202020204" pitchFamily="34" charset="0"/>
              <a:buChar char="o"/>
            </a:pPr>
            <a:r>
              <a:rPr lang="en-US" sz="3100" dirty="0">
                <a:solidFill>
                  <a:srgbClr val="2F4F88"/>
                </a:solidFill>
                <a:latin typeface="Montserrat"/>
                <a:ea typeface="Verdana"/>
              </a:rPr>
              <a:t>Additional measures are considered to have a higher overall benefit than harm.</a:t>
            </a:r>
            <a:endParaRPr lang="en-CA" sz="3100" dirty="0">
              <a:solidFill>
                <a:srgbClr val="2F4F88"/>
              </a:solidFill>
              <a:latin typeface="Montserrat" panose="00000500000000000000" pitchFamily="2" charset="0"/>
            </a:endParaRPr>
          </a:p>
          <a:p>
            <a:endParaRPr lang="en-GB" dirty="0"/>
          </a:p>
        </p:txBody>
      </p:sp>
    </p:spTree>
    <p:extLst>
      <p:ext uri="{BB962C8B-B14F-4D97-AF65-F5344CB8AC3E}">
        <p14:creationId xmlns:p14="http://schemas.microsoft.com/office/powerpoint/2010/main" val="4097871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atin typeface="Montserrat"/>
                <a:ea typeface="Verdana"/>
              </a:rPr>
              <a:t>Outbreak Declared</a:t>
            </a:r>
            <a:endParaRPr lang="en-GB">
              <a:latin typeface="Montserrat" panose="00000500000000000000" pitchFamily="2" charset="0"/>
            </a:endParaRPr>
          </a:p>
        </p:txBody>
      </p:sp>
      <p:sp>
        <p:nvSpPr>
          <p:cNvPr id="3" name="Content Placeholder 2"/>
          <p:cNvSpPr>
            <a:spLocks noGrp="1"/>
          </p:cNvSpPr>
          <p:nvPr>
            <p:ph idx="1"/>
          </p:nvPr>
        </p:nvSpPr>
        <p:spPr/>
        <p:txBody>
          <a:bodyPr vert="horz" lIns="91440" tIns="45720" rIns="91440" bIns="45720" rtlCol="0" anchor="t">
            <a:normAutofit fontScale="85000" lnSpcReduction="10000"/>
          </a:bodyPr>
          <a:lstStyle/>
          <a:p>
            <a:pPr marL="285750" indent="-285750">
              <a:buFont typeface="Arial" panose="020B0604020202020204" pitchFamily="34" charset="0"/>
              <a:buChar char="•"/>
            </a:pPr>
            <a:r>
              <a:rPr lang="en-CA" sz="2800">
                <a:solidFill>
                  <a:srgbClr val="2F4F88"/>
                </a:solidFill>
                <a:latin typeface="Montserrat"/>
                <a:ea typeface="Verdana"/>
                <a:cs typeface="Calibri Light"/>
              </a:rPr>
              <a:t>The goal of declaring the outbreak is to </a:t>
            </a:r>
            <a:endParaRPr lang="en-CA" sz="2800">
              <a:solidFill>
                <a:srgbClr val="2F4F88"/>
              </a:solidFill>
              <a:latin typeface="Montserrat" panose="00000500000000000000" pitchFamily="2" charset="0"/>
              <a:cs typeface="Calibri Light" panose="020F0302020204030204" pitchFamily="34" charset="0"/>
            </a:endParaRPr>
          </a:p>
          <a:p>
            <a:pPr marL="742950" lvl="1" indent="-285750"/>
            <a:r>
              <a:rPr lang="en-CA" sz="2800">
                <a:latin typeface="Montserrat"/>
                <a:ea typeface="Verdana"/>
                <a:cs typeface="Calibri Light"/>
              </a:rPr>
              <a:t>Manage </a:t>
            </a:r>
            <a:endParaRPr lang="en-CA" sz="2800">
              <a:latin typeface="Montserrat" panose="00000500000000000000" pitchFamily="2" charset="0"/>
              <a:cs typeface="Calibri Light" panose="020F0302020204030204" pitchFamily="34" charset="0"/>
            </a:endParaRPr>
          </a:p>
          <a:p>
            <a:pPr marL="742950" lvl="1" indent="-285750"/>
            <a:r>
              <a:rPr lang="en-CA" sz="2800">
                <a:latin typeface="Montserrat"/>
                <a:ea typeface="Verdana"/>
                <a:cs typeface="Calibri Light"/>
              </a:rPr>
              <a:t>Contain and </a:t>
            </a:r>
            <a:endParaRPr lang="en-CA" sz="2800">
              <a:latin typeface="Montserrat" panose="00000500000000000000" pitchFamily="2" charset="0"/>
              <a:cs typeface="Calibri Light" panose="020F0302020204030204" pitchFamily="34" charset="0"/>
            </a:endParaRPr>
          </a:p>
          <a:p>
            <a:pPr marL="742950" lvl="1" indent="-285750"/>
            <a:r>
              <a:rPr lang="en-CA" sz="2800">
                <a:latin typeface="Montserrat"/>
                <a:ea typeface="Verdana"/>
                <a:cs typeface="Calibri Light"/>
              </a:rPr>
              <a:t>Control</a:t>
            </a:r>
          </a:p>
          <a:p>
            <a:pPr marL="285750" indent="-285750">
              <a:buFont typeface="Arial" panose="020B0604020202020204" pitchFamily="34" charset="0"/>
              <a:buChar char="•"/>
            </a:pPr>
            <a:r>
              <a:rPr lang="en-CA" sz="2800">
                <a:solidFill>
                  <a:srgbClr val="2F4F88"/>
                </a:solidFill>
                <a:latin typeface="Montserrat"/>
                <a:ea typeface="Verdana"/>
                <a:cs typeface="Calibri Light"/>
              </a:rPr>
              <a:t>Unit/facility leadership convene the OMT </a:t>
            </a:r>
          </a:p>
          <a:p>
            <a:pPr marL="285750" indent="-285750">
              <a:buFont typeface="Arial" panose="020B0604020202020204" pitchFamily="34" charset="0"/>
              <a:buChar char="•"/>
            </a:pPr>
            <a:r>
              <a:rPr lang="en-CA" sz="2800">
                <a:solidFill>
                  <a:srgbClr val="2F4F88"/>
                </a:solidFill>
                <a:latin typeface="Montserrat"/>
                <a:ea typeface="Verdana"/>
                <a:cs typeface="Calibri Light"/>
              </a:rPr>
              <a:t>The need for implementing additional measures beyond the alert/enhanced measures will be carefully considered by the OMT</a:t>
            </a:r>
            <a:endParaRPr lang="en-CA" sz="2800">
              <a:solidFill>
                <a:srgbClr val="2F4F88"/>
              </a:solidFill>
              <a:latin typeface="Montserrat" panose="00000500000000000000" pitchFamily="2" charset="0"/>
              <a:cs typeface="Calibri Light" panose="020F0302020204030204" pitchFamily="34" charset="0"/>
            </a:endParaRPr>
          </a:p>
          <a:p>
            <a:endParaRPr lang="en-GB"/>
          </a:p>
        </p:txBody>
      </p:sp>
    </p:spTree>
    <p:extLst>
      <p:ext uri="{BB962C8B-B14F-4D97-AF65-F5344CB8AC3E}">
        <p14:creationId xmlns:p14="http://schemas.microsoft.com/office/powerpoint/2010/main" val="653618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Montserrat" panose="00000500000000000000" pitchFamily="2" charset="0"/>
              </a:rPr>
              <a:t>Declaring a GI Outbreak </a:t>
            </a:r>
            <a:endParaRPr lang="en-GB">
              <a:latin typeface="Montserrat" panose="00000500000000000000" pitchFamily="2" charset="0"/>
            </a:endParaRPr>
          </a:p>
        </p:txBody>
      </p:sp>
      <p:sp>
        <p:nvSpPr>
          <p:cNvPr id="3" name="Content Placeholder 2"/>
          <p:cNvSpPr>
            <a:spLocks noGrp="1"/>
          </p:cNvSpPr>
          <p:nvPr>
            <p:ph idx="1"/>
          </p:nvPr>
        </p:nvSpPr>
        <p:spPr/>
        <p:txBody>
          <a:bodyPr>
            <a:normAutofit/>
          </a:bodyPr>
          <a:lstStyle/>
          <a:p>
            <a:r>
              <a:rPr lang="en-US" sz="2800" b="1">
                <a:solidFill>
                  <a:srgbClr val="2F4F88"/>
                </a:solidFill>
                <a:latin typeface="Montserrat" panose="00000500000000000000" pitchFamily="2" charset="0"/>
              </a:rPr>
              <a:t>≥3 </a:t>
            </a:r>
            <a:r>
              <a:rPr lang="en-US" sz="2800">
                <a:solidFill>
                  <a:srgbClr val="2F4F88"/>
                </a:solidFill>
                <a:latin typeface="Montserrat" panose="00000500000000000000" pitchFamily="2" charset="0"/>
              </a:rPr>
              <a:t>patients with new or sudden onset of vomiting and/or diarrhea not explained by other causes occurring within </a:t>
            </a:r>
            <a:r>
              <a:rPr lang="en-US" sz="2800" b="1">
                <a:solidFill>
                  <a:srgbClr val="2F4F88"/>
                </a:solidFill>
                <a:latin typeface="Montserrat" panose="00000500000000000000" pitchFamily="2" charset="0"/>
              </a:rPr>
              <a:t>4</a:t>
            </a:r>
            <a:r>
              <a:rPr lang="en-US" sz="2800">
                <a:solidFill>
                  <a:srgbClr val="2F4F88"/>
                </a:solidFill>
                <a:latin typeface="Montserrat" panose="00000500000000000000" pitchFamily="2" charset="0"/>
              </a:rPr>
              <a:t> days of each other, within a specific geographic area (i.e., unit).</a:t>
            </a:r>
            <a:endParaRPr lang="en-GB" sz="2800">
              <a:solidFill>
                <a:srgbClr val="2F4F88"/>
              </a:solidFill>
              <a:latin typeface="Montserrat" panose="00000500000000000000" pitchFamily="2" charset="0"/>
            </a:endParaRPr>
          </a:p>
        </p:txBody>
      </p:sp>
    </p:spTree>
    <p:extLst>
      <p:ext uri="{BB962C8B-B14F-4D97-AF65-F5344CB8AC3E}">
        <p14:creationId xmlns:p14="http://schemas.microsoft.com/office/powerpoint/2010/main" val="3684148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C326-B0D2-7120-29B6-D5DCB23D1B96}"/>
              </a:ext>
            </a:extLst>
          </p:cNvPr>
          <p:cNvSpPr>
            <a:spLocks noGrp="1"/>
          </p:cNvSpPr>
          <p:nvPr>
            <p:ph type="title"/>
          </p:nvPr>
        </p:nvSpPr>
        <p:spPr/>
        <p:txBody>
          <a:bodyPr>
            <a:normAutofit fontScale="90000"/>
          </a:bodyPr>
          <a:lstStyle/>
          <a:p>
            <a:r>
              <a:rPr lang="en-US" dirty="0"/>
              <a:t>Director/Manager Roles &amp; Responsibility</a:t>
            </a:r>
            <a:endParaRPr lang="en-CA" dirty="0"/>
          </a:p>
        </p:txBody>
      </p:sp>
      <p:sp>
        <p:nvSpPr>
          <p:cNvPr id="3" name="Content Placeholder 2">
            <a:extLst>
              <a:ext uri="{FF2B5EF4-FFF2-40B4-BE49-F238E27FC236}">
                <a16:creationId xmlns:a16="http://schemas.microsoft.com/office/drawing/2014/main" id="{2EDE319A-B786-DE0C-18E5-409C86C3C911}"/>
              </a:ext>
            </a:extLst>
          </p:cNvPr>
          <p:cNvSpPr>
            <a:spLocks noGrp="1"/>
          </p:cNvSpPr>
          <p:nvPr>
            <p:ph idx="1"/>
          </p:nvPr>
        </p:nvSpPr>
        <p:spPr>
          <a:xfrm>
            <a:off x="243609" y="1836822"/>
            <a:ext cx="11704782" cy="3954378"/>
          </a:xfrm>
        </p:spPr>
        <p:txBody>
          <a:bodyPr numCol="2">
            <a:normAutofit/>
          </a:bodyPr>
          <a:lstStyle/>
          <a:p>
            <a:pPr>
              <a:lnSpc>
                <a:spcPct val="100000"/>
              </a:lnSpc>
            </a:pPr>
            <a:r>
              <a:rPr lang="en-US" sz="2200" dirty="0">
                <a:solidFill>
                  <a:srgbClr val="2F4F88"/>
                </a:solidFill>
              </a:rPr>
              <a:t>Prevention &amp; Preparedness</a:t>
            </a:r>
          </a:p>
          <a:p>
            <a:pPr marL="342900" lvl="0" indent="-342900">
              <a:lnSpc>
                <a:spcPct val="100000"/>
              </a:lnSpc>
              <a:buFont typeface="Wingdings" panose="05000000000000000000" pitchFamily="2" charset="2"/>
              <a:buChar char=""/>
            </a:pPr>
            <a:r>
              <a:rPr lang="en-US" sz="1000" dirty="0">
                <a:solidFill>
                  <a:srgbClr val="2F4F88"/>
                </a:solidFill>
                <a:latin typeface="Montserrat" panose="00000500000000000000" pitchFamily="2" charset="0"/>
              </a:rPr>
              <a:t>Share the IH Acute Outbreak Toolkit at site meetings and the importance of leaders and front-line staff knowledge of the tool</a:t>
            </a:r>
            <a:r>
              <a:rPr lang="en-CA" sz="1000" dirty="0">
                <a:solidFill>
                  <a:srgbClr val="2F4F88"/>
                </a:solidFill>
                <a:latin typeface="Montserrat" panose="00000500000000000000" pitchFamily="2" charset="0"/>
              </a:rPr>
              <a:t>.</a:t>
            </a:r>
          </a:p>
          <a:p>
            <a:pPr marL="342900" lvl="0" indent="-342900">
              <a:lnSpc>
                <a:spcPct val="100000"/>
              </a:lnSpc>
              <a:buFont typeface="Wingdings" panose="05000000000000000000" pitchFamily="2" charset="2"/>
              <a:buChar char=""/>
            </a:pPr>
            <a:r>
              <a:rPr lang="en-US" sz="1000" dirty="0">
                <a:solidFill>
                  <a:srgbClr val="2F4F88"/>
                </a:solidFill>
                <a:latin typeface="Montserrat" panose="00000500000000000000" pitchFamily="2" charset="0"/>
              </a:rPr>
              <a:t>Ensure audits listed in the IH Acute Outbreak Toolkit are being completed site-wide and that risk-mitigation measures are occurring.</a:t>
            </a:r>
          </a:p>
          <a:p>
            <a:pPr lvl="0">
              <a:lnSpc>
                <a:spcPct val="100000"/>
              </a:lnSpc>
            </a:pPr>
            <a:r>
              <a:rPr lang="en-US" sz="2200" dirty="0">
                <a:solidFill>
                  <a:srgbClr val="2F4F88"/>
                </a:solidFill>
              </a:rPr>
              <a:t>Alert/Enhanced Measures</a:t>
            </a:r>
          </a:p>
          <a:p>
            <a:pPr marL="342900" lvl="0" indent="-342900">
              <a:lnSpc>
                <a:spcPct val="100000"/>
              </a:lnSpc>
              <a:buFont typeface="Wingdings" panose="05000000000000000000" pitchFamily="2" charset="2"/>
              <a:buChar char=""/>
            </a:pPr>
            <a:r>
              <a:rPr lang="en-US" sz="1000" dirty="0">
                <a:solidFill>
                  <a:srgbClr val="2F4F88"/>
                </a:solidFill>
                <a:latin typeface="Montserrat" panose="00000500000000000000" pitchFamily="2" charset="0"/>
              </a:rPr>
              <a:t>Notify Unit staff and site of Alert/Enhanced measures</a:t>
            </a:r>
            <a:endParaRPr lang="en-CA" sz="1000" dirty="0">
              <a:solidFill>
                <a:srgbClr val="2F4F88"/>
              </a:solidFill>
              <a:latin typeface="Montserrat" panose="00000500000000000000" pitchFamily="2" charset="0"/>
            </a:endParaRPr>
          </a:p>
          <a:p>
            <a:pPr marL="342900" lvl="0" indent="-342900">
              <a:lnSpc>
                <a:spcPct val="100000"/>
              </a:lnSpc>
              <a:buFont typeface="Wingdings" panose="05000000000000000000" pitchFamily="2" charset="2"/>
              <a:buChar char=""/>
            </a:pPr>
            <a:r>
              <a:rPr lang="en-US" sz="1000" dirty="0">
                <a:solidFill>
                  <a:srgbClr val="2F4F88"/>
                </a:solidFill>
                <a:latin typeface="Montserrat" panose="00000500000000000000" pitchFamily="2" charset="0"/>
              </a:rPr>
              <a:t>Ensure Health Care Provider safety huddles are in place and occurring</a:t>
            </a:r>
            <a:endParaRPr lang="en-US" sz="900" dirty="0">
              <a:solidFill>
                <a:srgbClr val="2F4F88"/>
              </a:solidFill>
              <a:latin typeface="Montserrat" panose="00000500000000000000" pitchFamily="2" charset="0"/>
            </a:endParaRPr>
          </a:p>
          <a:p>
            <a:pPr lvl="0">
              <a:lnSpc>
                <a:spcPct val="100000"/>
              </a:lnSpc>
            </a:pPr>
            <a:r>
              <a:rPr lang="en-US" sz="2200" dirty="0">
                <a:solidFill>
                  <a:srgbClr val="2F4F88"/>
                </a:solidFill>
              </a:rPr>
              <a:t>Initial Outbreak</a:t>
            </a:r>
          </a:p>
          <a:p>
            <a:pPr marL="360363" lvl="1" indent="-285750">
              <a:lnSpc>
                <a:spcPct val="100000"/>
              </a:lnSpc>
              <a:buFont typeface="Wingdings" panose="05000000000000000000" pitchFamily="2" charset="2"/>
              <a:buChar char="§"/>
            </a:pPr>
            <a:r>
              <a:rPr lang="en-US" sz="1000" dirty="0">
                <a:latin typeface="Montserrat" panose="00000500000000000000" pitchFamily="2" charset="0"/>
              </a:rPr>
              <a:t>Organizes and leads the Outbreak Management Team (OMT) meetings at the outbreak site, with a focus on ensuring: </a:t>
            </a:r>
            <a:endParaRPr lang="en-CA" sz="1000" dirty="0">
              <a:latin typeface="Montserrat" panose="00000500000000000000" pitchFamily="2" charset="0"/>
            </a:endParaRPr>
          </a:p>
          <a:p>
            <a:pPr lvl="2">
              <a:lnSpc>
                <a:spcPct val="100000"/>
              </a:lnSpc>
              <a:buFont typeface="Courier New" panose="02070309020205020404" pitchFamily="49" charset="0"/>
              <a:buChar char="o"/>
            </a:pPr>
            <a:r>
              <a:rPr lang="en-US" sz="1000" dirty="0">
                <a:latin typeface="Montserrat" panose="00000500000000000000" pitchFamily="2" charset="0"/>
              </a:rPr>
              <a:t>Implementation of prevention and control strategies and resolution of local issues </a:t>
            </a:r>
            <a:endParaRPr lang="en-CA" sz="1000" dirty="0">
              <a:latin typeface="Montserrat" panose="00000500000000000000" pitchFamily="2" charset="0"/>
            </a:endParaRPr>
          </a:p>
          <a:p>
            <a:pPr lvl="2">
              <a:lnSpc>
                <a:spcPct val="100000"/>
              </a:lnSpc>
              <a:buFont typeface="Courier New" panose="02070309020205020404" pitchFamily="49" charset="0"/>
              <a:buChar char="o"/>
            </a:pPr>
            <a:r>
              <a:rPr lang="en-US" sz="1000" dirty="0">
                <a:latin typeface="Montserrat" panose="00000500000000000000" pitchFamily="2" charset="0"/>
              </a:rPr>
              <a:t>Effective communication and working relationships amongst interested parties </a:t>
            </a:r>
            <a:endParaRPr lang="en-CA" sz="1000" dirty="0">
              <a:latin typeface="Montserrat" panose="00000500000000000000" pitchFamily="2" charset="0"/>
            </a:endParaRPr>
          </a:p>
          <a:p>
            <a:pPr lvl="2">
              <a:lnSpc>
                <a:spcPct val="100000"/>
              </a:lnSpc>
              <a:buFont typeface="Courier New" panose="02070309020205020404" pitchFamily="49" charset="0"/>
              <a:buChar char="o"/>
            </a:pPr>
            <a:r>
              <a:rPr lang="en-US" sz="1000" dirty="0">
                <a:latin typeface="Montserrat" panose="00000500000000000000" pitchFamily="2" charset="0"/>
              </a:rPr>
              <a:t>OMT Overview: – follow actions for OMT lead</a:t>
            </a:r>
            <a:endParaRPr lang="en-CA" sz="1000" dirty="0">
              <a:latin typeface="Montserrat" panose="00000500000000000000" pitchFamily="2" charset="0"/>
            </a:endParaRPr>
          </a:p>
          <a:p>
            <a:pPr lvl="1">
              <a:lnSpc>
                <a:spcPct val="100000"/>
              </a:lnSpc>
              <a:buFont typeface="Wingdings" panose="05000000000000000000" pitchFamily="2" charset="2"/>
              <a:buChar char="§"/>
            </a:pPr>
            <a:r>
              <a:rPr lang="en-US" sz="1000" dirty="0">
                <a:latin typeface="Montserrat" panose="00000500000000000000" pitchFamily="2" charset="0"/>
              </a:rPr>
              <a:t>Restrict HCP movement between affected unit and other units/sites, where possible </a:t>
            </a:r>
            <a:endParaRPr lang="en-CA" sz="1000" dirty="0">
              <a:latin typeface="Montserrat" panose="00000500000000000000" pitchFamily="2" charset="0"/>
            </a:endParaRPr>
          </a:p>
          <a:p>
            <a:pPr lvl="1">
              <a:lnSpc>
                <a:spcPct val="100000"/>
              </a:lnSpc>
              <a:buFont typeface="Wingdings" panose="05000000000000000000" pitchFamily="2" charset="2"/>
              <a:buChar char="§"/>
            </a:pPr>
            <a:r>
              <a:rPr lang="en-US" sz="1000" dirty="0">
                <a:latin typeface="Montserrat" panose="00000500000000000000" pitchFamily="2" charset="0"/>
              </a:rPr>
              <a:t>Ensure Additional Precautions are in place in collaboration with IPAC</a:t>
            </a:r>
            <a:endParaRPr lang="en-CA" sz="1000" dirty="0">
              <a:latin typeface="Montserrat" panose="00000500000000000000" pitchFamily="2" charset="0"/>
            </a:endParaRPr>
          </a:p>
          <a:p>
            <a:pPr lvl="1">
              <a:lnSpc>
                <a:spcPct val="100000"/>
              </a:lnSpc>
              <a:buFont typeface="Wingdings" panose="05000000000000000000" pitchFamily="2" charset="2"/>
              <a:buChar char="§"/>
            </a:pPr>
            <a:r>
              <a:rPr lang="en-US" sz="1000" dirty="0">
                <a:latin typeface="Montserrat" panose="00000500000000000000" pitchFamily="2" charset="0"/>
              </a:rPr>
              <a:t>Admission and discharges to be discussed with IP/MM and at the OMT meeting</a:t>
            </a:r>
          </a:p>
          <a:p>
            <a:pPr lvl="1">
              <a:lnSpc>
                <a:spcPct val="100000"/>
              </a:lnSpc>
              <a:buFont typeface="Wingdings" panose="05000000000000000000" pitchFamily="2" charset="2"/>
              <a:buChar char="§"/>
            </a:pPr>
            <a:r>
              <a:rPr lang="en-US" sz="1000" dirty="0">
                <a:latin typeface="Montserrat" panose="00000500000000000000" pitchFamily="2" charset="0"/>
              </a:rPr>
              <a:t>Visitor restrictions may be required</a:t>
            </a:r>
          </a:p>
          <a:p>
            <a:pPr>
              <a:lnSpc>
                <a:spcPct val="100000"/>
              </a:lnSpc>
            </a:pPr>
            <a:r>
              <a:rPr lang="en-US" sz="2200" dirty="0">
                <a:solidFill>
                  <a:srgbClr val="2F4F88"/>
                </a:solidFill>
              </a:rPr>
              <a:t>Outbreak Debrief</a:t>
            </a:r>
            <a:endParaRPr lang="en-CA" sz="2200" dirty="0">
              <a:solidFill>
                <a:srgbClr val="2F4F88"/>
              </a:solidFill>
            </a:endParaRPr>
          </a:p>
          <a:p>
            <a:pPr marL="342900" lvl="0" indent="-342900">
              <a:lnSpc>
                <a:spcPct val="100000"/>
              </a:lnSpc>
              <a:buFont typeface="Wingdings" panose="05000000000000000000" pitchFamily="2" charset="2"/>
              <a:buChar char=""/>
            </a:pPr>
            <a:r>
              <a:rPr lang="en-US" sz="1000" dirty="0">
                <a:solidFill>
                  <a:srgbClr val="2F4F88"/>
                </a:solidFill>
                <a:latin typeface="Montserrat" panose="00000500000000000000" pitchFamily="2" charset="0"/>
              </a:rPr>
              <a:t>OMT lead to set up debrief meeting within 14 days of end of outbreak. The debrief will focus on: </a:t>
            </a:r>
            <a:endParaRPr lang="en-CA" sz="1000" dirty="0">
              <a:solidFill>
                <a:srgbClr val="2F4F88"/>
              </a:solidFill>
              <a:latin typeface="Montserrat" panose="00000500000000000000" pitchFamily="2" charset="0"/>
            </a:endParaRPr>
          </a:p>
          <a:p>
            <a:pPr marL="742950" lvl="1" indent="-285750">
              <a:lnSpc>
                <a:spcPct val="100000"/>
              </a:lnSpc>
              <a:buFont typeface="Courier New" panose="02070309020205020404" pitchFamily="49" charset="0"/>
              <a:buChar char="o"/>
            </a:pPr>
            <a:r>
              <a:rPr lang="en-US" sz="1000" dirty="0">
                <a:latin typeface="Montserrat" panose="00000500000000000000" pitchFamily="2" charset="0"/>
              </a:rPr>
              <a:t>What went well?</a:t>
            </a:r>
            <a:endParaRPr lang="en-CA" sz="1000" dirty="0">
              <a:latin typeface="Montserrat" panose="00000500000000000000" pitchFamily="2" charset="0"/>
            </a:endParaRPr>
          </a:p>
          <a:p>
            <a:pPr marL="742950" lvl="1" indent="-285750">
              <a:lnSpc>
                <a:spcPct val="100000"/>
              </a:lnSpc>
              <a:buFont typeface="Courier New" panose="02070309020205020404" pitchFamily="49" charset="0"/>
              <a:buChar char="o"/>
            </a:pPr>
            <a:r>
              <a:rPr lang="en-US" sz="1000" dirty="0">
                <a:latin typeface="Montserrat" panose="00000500000000000000" pitchFamily="2" charset="0"/>
              </a:rPr>
              <a:t>What could have gone better? How could we improve?</a:t>
            </a:r>
            <a:endParaRPr lang="en-CA" sz="1000" dirty="0">
              <a:latin typeface="Montserrat" panose="00000500000000000000" pitchFamily="2" charset="0"/>
            </a:endParaRPr>
          </a:p>
          <a:p>
            <a:pPr marL="742950" lvl="1" indent="-285750">
              <a:lnSpc>
                <a:spcPct val="100000"/>
              </a:lnSpc>
              <a:buFont typeface="Courier New" panose="02070309020205020404" pitchFamily="49" charset="0"/>
              <a:buChar char="o"/>
            </a:pPr>
            <a:r>
              <a:rPr lang="en-US" sz="1000" dirty="0">
                <a:latin typeface="Montserrat" panose="00000500000000000000" pitchFamily="2" charset="0"/>
              </a:rPr>
              <a:t>What did you learn that you will take forward with you in your practice?</a:t>
            </a:r>
            <a:endParaRPr lang="en-CA" sz="1000" dirty="0">
              <a:latin typeface="Montserrat" panose="00000500000000000000" pitchFamily="2" charset="0"/>
            </a:endParaRPr>
          </a:p>
          <a:p>
            <a:pPr marL="342900" lvl="0" indent="-342900">
              <a:lnSpc>
                <a:spcPct val="100000"/>
              </a:lnSpc>
              <a:buFont typeface="Wingdings" panose="05000000000000000000" pitchFamily="2" charset="2"/>
              <a:buChar char=""/>
            </a:pPr>
            <a:r>
              <a:rPr lang="en-US" sz="1000" dirty="0">
                <a:solidFill>
                  <a:srgbClr val="2F4F88"/>
                </a:solidFill>
                <a:latin typeface="Montserrat" panose="00000500000000000000" pitchFamily="2" charset="0"/>
              </a:rPr>
              <a:t>Once completed, ensure the Outbreak Debrief Report is reported to </a:t>
            </a:r>
            <a:r>
              <a:rPr lang="en-US" sz="1000">
                <a:solidFill>
                  <a:srgbClr val="2F4F88"/>
                </a:solidFill>
                <a:latin typeface="Montserrat" panose="00000500000000000000" pitchFamily="2" charset="0"/>
              </a:rPr>
              <a:t>applicable interested </a:t>
            </a:r>
            <a:r>
              <a:rPr lang="en-US" sz="1000" dirty="0">
                <a:solidFill>
                  <a:srgbClr val="2F4F88"/>
                </a:solidFill>
                <a:latin typeface="Montserrat" panose="00000500000000000000" pitchFamily="2" charset="0"/>
              </a:rPr>
              <a:t>parties. </a:t>
            </a:r>
            <a:endParaRPr lang="en-CA" sz="1000" dirty="0">
              <a:solidFill>
                <a:srgbClr val="2F4F88"/>
              </a:solidFill>
              <a:latin typeface="Montserrat" panose="00000500000000000000" pitchFamily="2" charset="0"/>
            </a:endParaRPr>
          </a:p>
          <a:p>
            <a:pPr marL="742950" lvl="1" indent="-285750">
              <a:lnSpc>
                <a:spcPct val="100000"/>
              </a:lnSpc>
              <a:buFont typeface="Courier New" panose="02070309020205020404" pitchFamily="49" charset="0"/>
              <a:buChar char="o"/>
            </a:pPr>
            <a:endParaRPr lang="en-US" sz="1000" dirty="0">
              <a:solidFill>
                <a:srgbClr val="000000"/>
              </a:solidFill>
              <a:latin typeface="Montserrat" panose="00000500000000000000" pitchFamily="2" charset="0"/>
              <a:cs typeface="Calibri" panose="020F0502020204030204" pitchFamily="34" charset="0"/>
            </a:endParaRPr>
          </a:p>
        </p:txBody>
      </p:sp>
    </p:spTree>
    <p:extLst>
      <p:ext uri="{BB962C8B-B14F-4D97-AF65-F5344CB8AC3E}">
        <p14:creationId xmlns:p14="http://schemas.microsoft.com/office/powerpoint/2010/main" val="3033638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465A-E739-E732-7B95-BFCC247D2CA9}"/>
              </a:ext>
            </a:extLst>
          </p:cNvPr>
          <p:cNvSpPr>
            <a:spLocks noGrp="1"/>
          </p:cNvSpPr>
          <p:nvPr>
            <p:ph type="title"/>
          </p:nvPr>
        </p:nvSpPr>
        <p:spPr/>
        <p:txBody>
          <a:bodyPr>
            <a:normAutofit/>
          </a:bodyPr>
          <a:lstStyle/>
          <a:p>
            <a:r>
              <a:rPr lang="en-US" dirty="0"/>
              <a:t>Site Leader (PCC, Shift Coordinator)</a:t>
            </a:r>
            <a:endParaRPr lang="en-CA" dirty="0"/>
          </a:p>
        </p:txBody>
      </p:sp>
      <p:sp>
        <p:nvSpPr>
          <p:cNvPr id="3" name="Content Placeholder 2">
            <a:extLst>
              <a:ext uri="{FF2B5EF4-FFF2-40B4-BE49-F238E27FC236}">
                <a16:creationId xmlns:a16="http://schemas.microsoft.com/office/drawing/2014/main" id="{DE18E7F0-DF85-5921-3C64-F6BB7D4261FF}"/>
              </a:ext>
            </a:extLst>
          </p:cNvPr>
          <p:cNvSpPr>
            <a:spLocks noGrp="1"/>
          </p:cNvSpPr>
          <p:nvPr>
            <p:ph idx="1"/>
          </p:nvPr>
        </p:nvSpPr>
        <p:spPr>
          <a:xfrm>
            <a:off x="267855" y="1764144"/>
            <a:ext cx="11665527" cy="4331855"/>
          </a:xfrm>
        </p:spPr>
        <p:txBody>
          <a:bodyPr vert="horz" lIns="91440" tIns="45720" rIns="91440" bIns="45720" numCol="2" rtlCol="0" anchor="t">
            <a:normAutofit fontScale="77500" lnSpcReduction="20000"/>
          </a:bodyPr>
          <a:lstStyle/>
          <a:p>
            <a:pPr>
              <a:lnSpc>
                <a:spcPct val="120000"/>
              </a:lnSpc>
            </a:pPr>
            <a:r>
              <a:rPr lang="en-US" sz="2800" dirty="0">
                <a:solidFill>
                  <a:srgbClr val="2F4F88"/>
                </a:solidFill>
                <a:latin typeface="Verdana"/>
                <a:ea typeface="Verdana"/>
              </a:rPr>
              <a:t>Alert/enhanced Measures:</a:t>
            </a:r>
          </a:p>
          <a:p>
            <a:pPr marL="342900" indent="-342900">
              <a:lnSpc>
                <a:spcPct val="100000"/>
              </a:lnSpc>
              <a:spcBef>
                <a:spcPts val="600"/>
              </a:spcBef>
              <a:buFont typeface="Wingdings" panose="05000000000000000000" pitchFamily="2" charset="2"/>
              <a:buChar char=""/>
            </a:pPr>
            <a:r>
              <a:rPr lang="en-US" sz="1400" dirty="0">
                <a:solidFill>
                  <a:srgbClr val="2F4F88"/>
                </a:solidFill>
                <a:latin typeface="Montserrat" panose="00000500000000000000" pitchFamily="2" charset="0"/>
                <a:ea typeface="Times New Roman" panose="02020603050405020304" pitchFamily="18" charset="0"/>
              </a:rPr>
              <a:t>Ensure Line List (</a:t>
            </a:r>
            <a:r>
              <a:rPr lang="en-US" sz="1400" dirty="0">
                <a:solidFill>
                  <a:srgbClr val="2F4F88"/>
                </a:solidFill>
                <a:latin typeface="Montserrat" panose="00000500000000000000" pitchFamily="2" charset="0"/>
                <a:ea typeface="Times New Roman" panose="02020603050405020304" pitchFamily="18" charset="0"/>
                <a:hlinkClick r:id="rId3"/>
              </a:rPr>
              <a:t>RI Line List</a:t>
            </a:r>
            <a:r>
              <a:rPr lang="en-US" sz="1400" dirty="0">
                <a:solidFill>
                  <a:srgbClr val="2F4F88"/>
                </a:solidFill>
                <a:latin typeface="Montserrat" panose="00000500000000000000" pitchFamily="2" charset="0"/>
                <a:ea typeface="Times New Roman" panose="02020603050405020304" pitchFamily="18" charset="0"/>
              </a:rPr>
              <a:t>) is initiated, and IP is notified of any new healthcare associated symptomatic/confirmed cases</a:t>
            </a:r>
            <a:endParaRPr lang="en-CA" sz="1400" dirty="0">
              <a:solidFill>
                <a:srgbClr val="2F4F88"/>
              </a:solidFill>
              <a:latin typeface="Calibri" panose="020F0502020204030204" pitchFamily="34" charset="0"/>
              <a:ea typeface="Times New Roman" panose="02020603050405020304" pitchFamily="18" charset="0"/>
            </a:endParaRPr>
          </a:p>
          <a:p>
            <a:pPr marL="342900" lvl="0" indent="-342900">
              <a:lnSpc>
                <a:spcPct val="100000"/>
              </a:lnSpc>
              <a:spcBef>
                <a:spcPts val="600"/>
              </a:spcBef>
              <a:buFont typeface="Wingdings" panose="05000000000000000000" pitchFamily="2" charset="2"/>
              <a:buChar char=""/>
            </a:pPr>
            <a:r>
              <a:rPr lang="en-US" sz="1400" dirty="0">
                <a:solidFill>
                  <a:srgbClr val="2F4F88"/>
                </a:solidFill>
                <a:effectLst/>
                <a:latin typeface="Montserrat" panose="00000500000000000000" pitchFamily="2" charset="0"/>
                <a:ea typeface="Times New Roman" panose="02020603050405020304" pitchFamily="18" charset="0"/>
              </a:rPr>
              <a:t>Ensure all HCPs, including medical staff and contracted staff, working on the unit self-screen for symptoms of communicable disease prior to starting their shift and at least once partway through the shift</a:t>
            </a:r>
            <a:endParaRPr lang="en-CA" sz="1400" dirty="0">
              <a:solidFill>
                <a:srgbClr val="2F4F88"/>
              </a:solidFill>
              <a:effectLst/>
              <a:latin typeface="Calibri" panose="020F0502020204030204" pitchFamily="34" charset="0"/>
              <a:ea typeface="Calibri" panose="020F0502020204030204" pitchFamily="34" charset="0"/>
            </a:endParaRPr>
          </a:p>
          <a:p>
            <a:pPr marL="342900" lvl="0" indent="-342900">
              <a:lnSpc>
                <a:spcPct val="100000"/>
              </a:lnSpc>
              <a:spcBef>
                <a:spcPts val="600"/>
              </a:spcBef>
              <a:buFont typeface="Wingdings" panose="05000000000000000000" pitchFamily="2" charset="2"/>
              <a:buChar char=""/>
            </a:pPr>
            <a:r>
              <a:rPr lang="en-US" sz="1400" dirty="0">
                <a:solidFill>
                  <a:srgbClr val="2F4F88"/>
                </a:solidFill>
                <a:effectLst/>
                <a:latin typeface="Montserrat" panose="00000500000000000000" pitchFamily="2" charset="0"/>
                <a:ea typeface="Calibri" panose="020F0502020204030204" pitchFamily="34" charset="0"/>
              </a:rPr>
              <a:t>There are no visitor restrictions</a:t>
            </a:r>
            <a:endParaRPr lang="en-CA" sz="1400" dirty="0">
              <a:solidFill>
                <a:srgbClr val="2F4F88"/>
              </a:solidFill>
              <a:effectLst/>
              <a:latin typeface="Calibri" panose="020F0502020204030204" pitchFamily="34" charset="0"/>
              <a:ea typeface="Calibri" panose="020F0502020204030204" pitchFamily="34" charset="0"/>
            </a:endParaRPr>
          </a:p>
          <a:p>
            <a:pPr marL="342900" lvl="0" indent="-342900">
              <a:lnSpc>
                <a:spcPct val="100000"/>
              </a:lnSpc>
              <a:spcBef>
                <a:spcPts val="600"/>
              </a:spcBef>
              <a:buFont typeface="Wingdings" panose="05000000000000000000" pitchFamily="2" charset="2"/>
              <a:buChar char=""/>
              <a:tabLst>
                <a:tab pos="2970530" algn="l"/>
              </a:tabLst>
            </a:pPr>
            <a:r>
              <a:rPr lang="en-US" sz="1400" dirty="0">
                <a:solidFill>
                  <a:srgbClr val="2F4F88"/>
                </a:solidFill>
                <a:effectLst/>
                <a:latin typeface="Montserrat" panose="00000500000000000000" pitchFamily="2" charset="0"/>
                <a:ea typeface="Times New Roman" panose="02020603050405020304" pitchFamily="18" charset="0"/>
              </a:rPr>
              <a:t>Every attempt should be made for confirmed positive patients to have single  rooms, where possible and safe to do so., May cohort patients with same organism together</a:t>
            </a:r>
            <a:endParaRPr lang="en-CA" sz="1400" dirty="0">
              <a:solidFill>
                <a:srgbClr val="2F4F88"/>
              </a:solidFill>
              <a:effectLst/>
              <a:latin typeface="Calibri" panose="020F0502020204030204" pitchFamily="34" charset="0"/>
              <a:ea typeface="Calibri" panose="020F0502020204030204" pitchFamily="34" charset="0"/>
            </a:endParaRPr>
          </a:p>
          <a:p>
            <a:pPr marL="342900" lvl="0" indent="-342900">
              <a:lnSpc>
                <a:spcPct val="100000"/>
              </a:lnSpc>
              <a:spcBef>
                <a:spcPts val="600"/>
              </a:spcBef>
              <a:buFont typeface="Wingdings" panose="05000000000000000000" pitchFamily="2" charset="2"/>
              <a:buChar char=""/>
            </a:pPr>
            <a:r>
              <a:rPr lang="en-US" sz="1400" dirty="0">
                <a:solidFill>
                  <a:srgbClr val="2F4F88"/>
                </a:solidFill>
                <a:effectLst/>
                <a:latin typeface="Montserrat" panose="00000500000000000000" pitchFamily="2" charset="0"/>
                <a:ea typeface="Times New Roman" panose="02020603050405020304" pitchFamily="18" charset="0"/>
              </a:rPr>
              <a:t>Cohorting HCP assignment is recommended </a:t>
            </a:r>
            <a:endParaRPr lang="en-CA" sz="1400" dirty="0">
              <a:solidFill>
                <a:srgbClr val="2F4F88"/>
              </a:solidFill>
              <a:effectLst/>
              <a:latin typeface="Calibri" panose="020F0502020204030204" pitchFamily="34" charset="0"/>
              <a:ea typeface="Calibri" panose="020F0502020204030204" pitchFamily="34" charset="0"/>
            </a:endParaRPr>
          </a:p>
          <a:p>
            <a:pPr marL="342900" lvl="0" indent="-342900">
              <a:lnSpc>
                <a:spcPct val="100000"/>
              </a:lnSpc>
              <a:spcBef>
                <a:spcPts val="600"/>
              </a:spcBef>
              <a:buFont typeface="Wingdings" panose="05000000000000000000" pitchFamily="2" charset="2"/>
              <a:buChar char=""/>
            </a:pPr>
            <a:r>
              <a:rPr lang="en-US" sz="1400" dirty="0">
                <a:solidFill>
                  <a:srgbClr val="2F4F88"/>
                </a:solidFill>
                <a:effectLst/>
                <a:latin typeface="Montserrat" panose="00000500000000000000" pitchFamily="2" charset="0"/>
                <a:ea typeface="Times New Roman" panose="02020603050405020304" pitchFamily="18" charset="0"/>
              </a:rPr>
              <a:t>If cohorting is not possible, care should be provided to asymptomatic patients first, then to the confirmed positive patient(s)</a:t>
            </a:r>
            <a:endParaRPr lang="en-CA" sz="1400" dirty="0">
              <a:solidFill>
                <a:srgbClr val="2F4F88"/>
              </a:solidFill>
              <a:effectLst/>
              <a:latin typeface="Calibri" panose="020F0502020204030204" pitchFamily="34" charset="0"/>
              <a:ea typeface="Calibri" panose="020F0502020204030204" pitchFamily="34" charset="0"/>
            </a:endParaRPr>
          </a:p>
          <a:p>
            <a:pPr marL="342900" lvl="0" indent="-342900">
              <a:lnSpc>
                <a:spcPct val="100000"/>
              </a:lnSpc>
              <a:spcBef>
                <a:spcPts val="600"/>
              </a:spcBef>
              <a:buFont typeface="Wingdings" panose="05000000000000000000" pitchFamily="2" charset="2"/>
              <a:buChar char=""/>
            </a:pPr>
            <a:r>
              <a:rPr lang="en-US" sz="1400" dirty="0">
                <a:solidFill>
                  <a:srgbClr val="2F4F88"/>
                </a:solidFill>
                <a:effectLst/>
                <a:latin typeface="Montserrat" panose="00000500000000000000" pitchFamily="2" charset="0"/>
                <a:ea typeface="Times New Roman" panose="02020603050405020304" pitchFamily="18" charset="0"/>
              </a:rPr>
              <a:t>If any patient requires transfer to another unit or facility, follow the </a:t>
            </a:r>
            <a:r>
              <a:rPr lang="en-US" sz="1400" u="sng" dirty="0">
                <a:solidFill>
                  <a:srgbClr val="2F4F88"/>
                </a:solidFill>
                <a:effectLst/>
                <a:latin typeface="Montserrat" panose="00000500000000000000" pitchFamily="2" charset="0"/>
                <a:ea typeface="Calibri" panose="020F0502020204030204" pitchFamily="34" charset="0"/>
                <a:hlinkClick r:id="rId4">
                  <a:extLst>
                    <a:ext uri="{A12FA001-AC4F-418D-AE19-62706E023703}">
                      <ahyp:hlinkClr xmlns:ahyp="http://schemas.microsoft.com/office/drawing/2018/hyperlinkcolor" val="tx"/>
                    </a:ext>
                  </a:extLst>
                </a:hlinkClick>
              </a:rPr>
              <a:t>algorithm</a:t>
            </a:r>
            <a:r>
              <a:rPr lang="en-US" sz="1400" dirty="0">
                <a:solidFill>
                  <a:srgbClr val="2F4F88"/>
                </a:solidFill>
                <a:effectLst/>
                <a:latin typeface="Montserrat" panose="00000500000000000000" pitchFamily="2" charset="0"/>
                <a:ea typeface="Times New Roman" panose="02020603050405020304" pitchFamily="18" charset="0"/>
              </a:rPr>
              <a:t> and complete the </a:t>
            </a:r>
            <a:r>
              <a:rPr lang="en-US" sz="1400" u="sng" dirty="0">
                <a:solidFill>
                  <a:srgbClr val="2F4F88"/>
                </a:solidFill>
                <a:effectLst/>
                <a:latin typeface="Montserrat" panose="00000500000000000000" pitchFamily="2" charset="0"/>
                <a:ea typeface="Calibri" panose="020F0502020204030204" pitchFamily="34" charset="0"/>
                <a:hlinkClick r:id="rId5">
                  <a:extLst>
                    <a:ext uri="{A12FA001-AC4F-418D-AE19-62706E023703}">
                      <ahyp:hlinkClr xmlns:ahyp="http://schemas.microsoft.com/office/drawing/2018/hyperlinkcolor" val="tx"/>
                    </a:ext>
                  </a:extLst>
                </a:hlinkClick>
              </a:rPr>
              <a:t>acute care to long term care transfer form</a:t>
            </a:r>
            <a:r>
              <a:rPr lang="en-US" sz="1400" dirty="0">
                <a:solidFill>
                  <a:srgbClr val="2F4F88"/>
                </a:solidFill>
                <a:effectLst/>
                <a:latin typeface="Montserrat" panose="00000500000000000000" pitchFamily="2" charset="0"/>
                <a:ea typeface="Times New Roman" panose="02020603050405020304" pitchFamily="18" charset="0"/>
              </a:rPr>
              <a:t> </a:t>
            </a:r>
            <a:endParaRPr lang="en-CA" sz="1400" dirty="0">
              <a:solidFill>
                <a:srgbClr val="2F4F88"/>
              </a:solidFill>
              <a:effectLst/>
              <a:latin typeface="Calibri" panose="020F0502020204030204" pitchFamily="34" charset="0"/>
              <a:ea typeface="Calibri" panose="020F0502020204030204" pitchFamily="34" charset="0"/>
            </a:endParaRPr>
          </a:p>
          <a:p>
            <a:pPr marL="342900" lvl="0" indent="-342900">
              <a:lnSpc>
                <a:spcPct val="100000"/>
              </a:lnSpc>
              <a:spcBef>
                <a:spcPts val="600"/>
              </a:spcBef>
              <a:buFont typeface="Wingdings" panose="05000000000000000000" pitchFamily="2" charset="2"/>
              <a:buChar char=""/>
            </a:pPr>
            <a:r>
              <a:rPr lang="en-US" sz="1400" dirty="0">
                <a:solidFill>
                  <a:srgbClr val="2F4F88"/>
                </a:solidFill>
                <a:effectLst/>
                <a:latin typeface="Montserrat" panose="00000500000000000000" pitchFamily="2" charset="0"/>
                <a:ea typeface="Times New Roman" panose="02020603050405020304" pitchFamily="18" charset="0"/>
              </a:rPr>
              <a:t>Ensure there are enough PPE holders and PPE readily available at point-of-use (over weekends/Statutory Holiday)</a:t>
            </a:r>
            <a:endParaRPr lang="en-CA" sz="1400" dirty="0">
              <a:solidFill>
                <a:srgbClr val="2F4F88"/>
              </a:solidFill>
              <a:effectLst/>
              <a:latin typeface="Calibri" panose="020F0502020204030204" pitchFamily="34" charset="0"/>
              <a:ea typeface="Calibri" panose="020F0502020204030204" pitchFamily="34" charset="0"/>
            </a:endParaRPr>
          </a:p>
          <a:p>
            <a:pPr lvl="0">
              <a:lnSpc>
                <a:spcPct val="100000"/>
              </a:lnSpc>
            </a:pPr>
            <a:endParaRPr lang="en-US" sz="2800" dirty="0">
              <a:solidFill>
                <a:srgbClr val="2F4F88"/>
              </a:solidFill>
            </a:endParaRPr>
          </a:p>
          <a:p>
            <a:pPr lvl="0">
              <a:lnSpc>
                <a:spcPct val="100000"/>
              </a:lnSpc>
            </a:pPr>
            <a:endParaRPr lang="en-US" sz="2800" dirty="0">
              <a:solidFill>
                <a:srgbClr val="2F4F88"/>
              </a:solidFill>
            </a:endParaRPr>
          </a:p>
          <a:p>
            <a:pPr lvl="0">
              <a:lnSpc>
                <a:spcPct val="100000"/>
              </a:lnSpc>
            </a:pPr>
            <a:r>
              <a:rPr lang="en-US" sz="2800" dirty="0">
                <a:solidFill>
                  <a:srgbClr val="2F4F88"/>
                </a:solidFill>
              </a:rPr>
              <a:t>Outbreak</a:t>
            </a:r>
          </a:p>
          <a:p>
            <a:pPr marL="342900" indent="-342900">
              <a:lnSpc>
                <a:spcPct val="100000"/>
              </a:lnSpc>
              <a:spcBef>
                <a:spcPts val="600"/>
              </a:spcBef>
              <a:buFont typeface="Wingdings" panose="05000000000000000000" pitchFamily="2" charset="2"/>
              <a:buChar char=""/>
            </a:pPr>
            <a:r>
              <a:rPr lang="en-US" sz="1400" dirty="0">
                <a:solidFill>
                  <a:srgbClr val="2F4F88"/>
                </a:solidFill>
                <a:latin typeface="Montserrat" panose="00000500000000000000" pitchFamily="2" charset="0"/>
              </a:rPr>
              <a:t>Continue or Initiate Line List.</a:t>
            </a:r>
          </a:p>
          <a:p>
            <a:pPr marL="342900" indent="-342900">
              <a:lnSpc>
                <a:spcPct val="100000"/>
              </a:lnSpc>
              <a:spcBef>
                <a:spcPts val="600"/>
              </a:spcBef>
              <a:buFont typeface="Wingdings" panose="05000000000000000000" pitchFamily="2" charset="2"/>
              <a:buChar char=""/>
            </a:pPr>
            <a:r>
              <a:rPr lang="en-US" sz="1400" dirty="0">
                <a:solidFill>
                  <a:srgbClr val="2F4F88"/>
                </a:solidFill>
                <a:latin typeface="Montserrat" panose="00000500000000000000" pitchFamily="2" charset="0"/>
              </a:rPr>
              <a:t>Ensure outbreak signage is posted at the unit entrance </a:t>
            </a:r>
            <a:endParaRPr lang="en-CA" sz="1400" dirty="0">
              <a:solidFill>
                <a:srgbClr val="2F4F88"/>
              </a:solidFill>
              <a:latin typeface="Montserrat" panose="00000500000000000000" pitchFamily="2" charset="0"/>
            </a:endParaRPr>
          </a:p>
          <a:p>
            <a:pPr marL="342900" indent="-342900">
              <a:lnSpc>
                <a:spcPct val="100000"/>
              </a:lnSpc>
              <a:spcBef>
                <a:spcPts val="600"/>
              </a:spcBef>
              <a:buFont typeface="Wingdings" panose="05000000000000000000" pitchFamily="2" charset="2"/>
              <a:buChar char=""/>
            </a:pPr>
            <a:r>
              <a:rPr lang="en-US" sz="1400" dirty="0">
                <a:solidFill>
                  <a:srgbClr val="2F4F88"/>
                </a:solidFill>
                <a:latin typeface="Montserrat" panose="00000500000000000000" pitchFamily="2" charset="0"/>
              </a:rPr>
              <a:t>Inform OH&amp;S of possible staff case(s) who will begin HCP investigation  </a:t>
            </a:r>
            <a:endParaRPr lang="en-CA" sz="1400" dirty="0">
              <a:solidFill>
                <a:srgbClr val="2F4F88"/>
              </a:solidFill>
              <a:latin typeface="Montserrat" panose="00000500000000000000" pitchFamily="2" charset="0"/>
            </a:endParaRPr>
          </a:p>
          <a:p>
            <a:pPr marL="342900" indent="-342900">
              <a:lnSpc>
                <a:spcPct val="100000"/>
              </a:lnSpc>
              <a:spcBef>
                <a:spcPts val="600"/>
              </a:spcBef>
              <a:buFont typeface="Wingdings" panose="05000000000000000000" pitchFamily="2" charset="2"/>
              <a:buChar char=""/>
            </a:pPr>
            <a:r>
              <a:rPr lang="en-US" sz="1400" dirty="0">
                <a:solidFill>
                  <a:srgbClr val="2F4F88"/>
                </a:solidFill>
                <a:latin typeface="Montserrat" panose="00000500000000000000" pitchFamily="2" charset="0"/>
              </a:rPr>
              <a:t>When required, for exposed or potentially exposed HCP compile a staff list using staffing schedules and provide names to the Provincial Workplace Health Call Centre</a:t>
            </a:r>
            <a:endParaRPr lang="en-CA" sz="1400" dirty="0">
              <a:solidFill>
                <a:srgbClr val="2F4F88"/>
              </a:solidFill>
              <a:latin typeface="Montserrat" panose="00000500000000000000" pitchFamily="2" charset="0"/>
            </a:endParaRPr>
          </a:p>
          <a:p>
            <a:pPr marL="342900" indent="-342900">
              <a:lnSpc>
                <a:spcPct val="100000"/>
              </a:lnSpc>
              <a:spcBef>
                <a:spcPts val="600"/>
              </a:spcBef>
              <a:buFont typeface="Wingdings" panose="05000000000000000000" pitchFamily="2" charset="2"/>
              <a:buChar char=""/>
            </a:pPr>
            <a:r>
              <a:rPr lang="en-US" sz="1400" dirty="0">
                <a:solidFill>
                  <a:srgbClr val="2F4F88"/>
                </a:solidFill>
                <a:latin typeface="Montserrat" panose="00000500000000000000" pitchFamily="2" charset="0"/>
              </a:rPr>
              <a:t>If outbreak is occurring on your unit only:</a:t>
            </a:r>
            <a:endParaRPr lang="en-CA" sz="1400" dirty="0">
              <a:solidFill>
                <a:srgbClr val="2F4F88"/>
              </a:solidFill>
              <a:latin typeface="Montserrat" panose="00000500000000000000" pitchFamily="2" charset="0"/>
            </a:endParaRPr>
          </a:p>
          <a:p>
            <a:pPr marL="1028700" lvl="1" indent="-342900">
              <a:lnSpc>
                <a:spcPct val="100000"/>
              </a:lnSpc>
              <a:spcBef>
                <a:spcPts val="600"/>
              </a:spcBef>
              <a:buFont typeface="Wingdings" panose="05000000000000000000" pitchFamily="2" charset="2"/>
              <a:buChar char=""/>
            </a:pPr>
            <a:r>
              <a:rPr lang="en-US" sz="1400" dirty="0">
                <a:latin typeface="Montserrat" panose="00000500000000000000" pitchFamily="2" charset="0"/>
              </a:rPr>
              <a:t>Once the official Outbreak Declaration has been received, send out the initial invite for the OMT meeting series, to occur within 24 hours of the outbreak declaration</a:t>
            </a:r>
            <a:endParaRPr lang="en-CA" sz="1400" dirty="0">
              <a:latin typeface="Montserrat" panose="00000500000000000000" pitchFamily="2" charset="0"/>
            </a:endParaRPr>
          </a:p>
          <a:p>
            <a:pPr marL="342900" lvl="1" indent="-342900">
              <a:lnSpc>
                <a:spcPct val="100000"/>
              </a:lnSpc>
              <a:spcBef>
                <a:spcPts val="600"/>
              </a:spcBef>
              <a:buFont typeface="Wingdings" panose="05000000000000000000" pitchFamily="2" charset="2"/>
              <a:buChar char=""/>
            </a:pPr>
            <a:r>
              <a:rPr lang="en-US" sz="1400" dirty="0">
                <a:latin typeface="Montserrat" panose="00000500000000000000" pitchFamily="2" charset="0"/>
              </a:rPr>
              <a:t>Organizes and leads the Outbreak Management Team (OMT) meetings at the outbreak site</a:t>
            </a:r>
          </a:p>
          <a:p>
            <a:pPr marL="342900" lvl="1" indent="-342900">
              <a:lnSpc>
                <a:spcPct val="100000"/>
              </a:lnSpc>
              <a:spcBef>
                <a:spcPts val="600"/>
              </a:spcBef>
              <a:buFont typeface="Wingdings" panose="05000000000000000000" pitchFamily="2" charset="2"/>
              <a:buChar char=""/>
            </a:pPr>
            <a:r>
              <a:rPr lang="en-US" sz="1400" dirty="0">
                <a:latin typeface="Montserrat" panose="00000500000000000000" pitchFamily="2" charset="0"/>
              </a:rPr>
              <a:t>Restrict HCP movement between affected unit and other units/sites, when possible</a:t>
            </a:r>
          </a:p>
          <a:p>
            <a:pPr marL="342900" lvl="0" indent="-342900">
              <a:lnSpc>
                <a:spcPct val="100000"/>
              </a:lnSpc>
              <a:spcBef>
                <a:spcPts val="600"/>
              </a:spcBef>
              <a:buFont typeface="Wingdings" panose="05000000000000000000" pitchFamily="2" charset="2"/>
              <a:buChar char=""/>
            </a:pPr>
            <a:r>
              <a:rPr lang="en-US" sz="1400" dirty="0">
                <a:solidFill>
                  <a:srgbClr val="2F4F88"/>
                </a:solidFill>
                <a:latin typeface="Montserrat" panose="00000500000000000000" pitchFamily="2" charset="0"/>
              </a:rPr>
              <a:t>Admission and discharges to be discussed with IP/MM and at the OMT meeting</a:t>
            </a:r>
            <a:endParaRPr lang="en-CA" sz="1400" dirty="0">
              <a:solidFill>
                <a:srgbClr val="2F4F88"/>
              </a:solidFill>
              <a:latin typeface="Montserrat" panose="00000500000000000000" pitchFamily="2" charset="0"/>
            </a:endParaRPr>
          </a:p>
          <a:p>
            <a:pPr marL="342900" indent="-342900">
              <a:lnSpc>
                <a:spcPct val="100000"/>
              </a:lnSpc>
              <a:spcBef>
                <a:spcPts val="600"/>
              </a:spcBef>
              <a:buFont typeface="Wingdings" panose="05000000000000000000" pitchFamily="2" charset="2"/>
              <a:buChar char=""/>
            </a:pPr>
            <a:r>
              <a:rPr lang="en-US" sz="1400" dirty="0">
                <a:solidFill>
                  <a:srgbClr val="2F4F88"/>
                </a:solidFill>
                <a:latin typeface="Montserrat" panose="00000500000000000000" pitchFamily="2" charset="0"/>
              </a:rPr>
              <a:t>Contact MRP to provide orders for antiviral treatments or prophylaxis according to existing provincial or local guidelines </a:t>
            </a:r>
            <a:endParaRPr lang="en-CA" sz="1400" dirty="0">
              <a:solidFill>
                <a:srgbClr val="2F4F88"/>
              </a:solidFill>
              <a:latin typeface="Montserrat" panose="00000500000000000000" pitchFamily="2" charset="0"/>
            </a:endParaRPr>
          </a:p>
          <a:p>
            <a:pPr marL="342900" lvl="0" indent="-342900">
              <a:buFont typeface="Wingdings" panose="05000000000000000000" pitchFamily="2" charset="2"/>
              <a:buChar char=""/>
            </a:pPr>
            <a:endParaRPr lang="en-US" sz="1000" dirty="0">
              <a:solidFill>
                <a:srgbClr val="8F8C88"/>
              </a:solidFill>
              <a:latin typeface="Montserrat" panose="00000500000000000000" pitchFamily="2" charset="0"/>
            </a:endParaRPr>
          </a:p>
        </p:txBody>
      </p:sp>
    </p:spTree>
    <p:extLst>
      <p:ext uri="{BB962C8B-B14F-4D97-AF65-F5344CB8AC3E}">
        <p14:creationId xmlns:p14="http://schemas.microsoft.com/office/powerpoint/2010/main" val="731897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E46D-690C-CE40-9D42-57ED874720FB}"/>
              </a:ext>
            </a:extLst>
          </p:cNvPr>
          <p:cNvSpPr>
            <a:spLocks noGrp="1"/>
          </p:cNvSpPr>
          <p:nvPr>
            <p:ph type="title"/>
          </p:nvPr>
        </p:nvSpPr>
        <p:spPr/>
        <p:txBody>
          <a:bodyPr/>
          <a:lstStyle/>
          <a:p>
            <a:r>
              <a:rPr lang="en-US">
                <a:latin typeface="Montserrat" panose="00000500000000000000" pitchFamily="2" charset="0"/>
              </a:rPr>
              <a:t>Land Acknowledgement</a:t>
            </a:r>
          </a:p>
        </p:txBody>
      </p:sp>
      <p:sp>
        <p:nvSpPr>
          <p:cNvPr id="5" name="Content Placeholder 4">
            <a:extLst>
              <a:ext uri="{FF2B5EF4-FFF2-40B4-BE49-F238E27FC236}">
                <a16:creationId xmlns:a16="http://schemas.microsoft.com/office/drawing/2014/main" id="{2466A9EF-EE04-2546-9B92-7396DE1D8367}"/>
              </a:ext>
            </a:extLst>
          </p:cNvPr>
          <p:cNvSpPr>
            <a:spLocks noGrp="1"/>
          </p:cNvSpPr>
          <p:nvPr>
            <p:ph idx="1"/>
          </p:nvPr>
        </p:nvSpPr>
        <p:spPr/>
        <p:txBody>
          <a:bodyPr>
            <a:normAutofit/>
          </a:bodyPr>
          <a:lstStyle/>
          <a:p>
            <a:r>
              <a:rPr lang="en-US">
                <a:latin typeface="Montserrat" panose="00000500000000000000" pitchFamily="2" charset="0"/>
              </a:rPr>
              <a:t>Interior Health would like to recognize and acknowledge the traditional, ancestral, and unceded territories of the Dãkelh Dené, Ktunaxa, Nlaka’pamux, Secwépemc, St’át’imc, Syilx, and Tŝilhqot’in Nations where we live, learn, collaborate and work together.</a:t>
            </a:r>
          </a:p>
        </p:txBody>
      </p:sp>
    </p:spTree>
    <p:extLst>
      <p:ext uri="{BB962C8B-B14F-4D97-AF65-F5344CB8AC3E}">
        <p14:creationId xmlns:p14="http://schemas.microsoft.com/office/powerpoint/2010/main" val="611861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230" y="612159"/>
            <a:ext cx="10515600" cy="1488683"/>
          </a:xfrm>
        </p:spPr>
        <p:txBody>
          <a:bodyPr/>
          <a:lstStyle/>
          <a:p>
            <a:r>
              <a:rPr lang="en-CA"/>
              <a:t>Questions ?  </a:t>
            </a:r>
            <a:endParaRPr lang="en-GB"/>
          </a:p>
        </p:txBody>
      </p:sp>
      <p:sp>
        <p:nvSpPr>
          <p:cNvPr id="3" name="Content Placeholder 2"/>
          <p:cNvSpPr>
            <a:spLocks noGrp="1"/>
          </p:cNvSpPr>
          <p:nvPr>
            <p:ph idx="4294967295"/>
          </p:nvPr>
        </p:nvSpPr>
        <p:spPr>
          <a:xfrm>
            <a:off x="904230" y="2023287"/>
            <a:ext cx="10515600" cy="3527425"/>
          </a:xfrm>
        </p:spPr>
        <p:txBody>
          <a:bodyPr vert="horz" lIns="91440" tIns="45720" rIns="91440" bIns="45720" rtlCol="0" anchor="t">
            <a:normAutofit fontScale="92500" lnSpcReduction="10000"/>
          </a:bodyPr>
          <a:lstStyle/>
          <a:p>
            <a:pPr marL="0" indent="0" algn="ctr">
              <a:buNone/>
            </a:pPr>
            <a:r>
              <a:rPr lang="en-US" sz="4000" dirty="0">
                <a:solidFill>
                  <a:schemeClr val="bg1"/>
                </a:solidFill>
                <a:latin typeface="Montserrat"/>
                <a:ea typeface="Verdana"/>
              </a:rPr>
              <a:t>For questions or when suspected cases are identified:</a:t>
            </a:r>
            <a:endParaRPr lang="en-US" dirty="0"/>
          </a:p>
          <a:p>
            <a:endParaRPr lang="en-US" dirty="0">
              <a:solidFill>
                <a:schemeClr val="bg1"/>
              </a:solidFill>
              <a:latin typeface="Montserrat" panose="00000500000000000000" pitchFamily="2" charset="0"/>
            </a:endParaRPr>
          </a:p>
          <a:p>
            <a:pPr algn="ctr"/>
            <a:r>
              <a:rPr lang="en-US" dirty="0">
                <a:solidFill>
                  <a:schemeClr val="bg1"/>
                </a:solidFill>
                <a:latin typeface="Montserrat"/>
                <a:ea typeface="Verdana"/>
              </a:rPr>
              <a:t>Monday to Friday 08:00-16:00 contact your Infection Preventionist</a:t>
            </a:r>
          </a:p>
          <a:p>
            <a:pPr algn="ctr"/>
            <a:endParaRPr lang="en-US" dirty="0">
              <a:solidFill>
                <a:schemeClr val="bg1"/>
              </a:solidFill>
              <a:latin typeface="Montserrat" panose="00000500000000000000" pitchFamily="2" charset="0"/>
            </a:endParaRPr>
          </a:p>
          <a:p>
            <a:pPr algn="ctr"/>
            <a:r>
              <a:rPr lang="en-US" dirty="0">
                <a:solidFill>
                  <a:schemeClr val="bg1"/>
                </a:solidFill>
                <a:latin typeface="Montserrat"/>
                <a:ea typeface="Verdana"/>
              </a:rPr>
              <a:t>On weekends, evenings (after 16:00) and statutory holidays contact the Medical Microbiologist On-call</a:t>
            </a:r>
            <a:endParaRPr lang="en-GB" dirty="0">
              <a:solidFill>
                <a:schemeClr val="bg1"/>
              </a:solidFill>
              <a:latin typeface="Montserrat"/>
              <a:ea typeface="Verdana"/>
            </a:endParaRPr>
          </a:p>
          <a:p>
            <a:endParaRPr lang="en-GB" dirty="0"/>
          </a:p>
        </p:txBody>
      </p:sp>
    </p:spTree>
    <p:extLst>
      <p:ext uri="{BB962C8B-B14F-4D97-AF65-F5344CB8AC3E}">
        <p14:creationId xmlns:p14="http://schemas.microsoft.com/office/powerpoint/2010/main" val="648781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B5B9E-2AD9-6939-E595-8DF249AF518B}"/>
              </a:ext>
            </a:extLst>
          </p:cNvPr>
          <p:cNvSpPr>
            <a:spLocks noGrp="1"/>
          </p:cNvSpPr>
          <p:nvPr>
            <p:ph type="title"/>
          </p:nvPr>
        </p:nvSpPr>
        <p:spPr/>
        <p:txBody>
          <a:bodyPr/>
          <a:lstStyle/>
          <a:p>
            <a:r>
              <a:rPr lang="en-US" dirty="0"/>
              <a:t>Updated Aug 9, 2024</a:t>
            </a:r>
            <a:endParaRPr lang="en-CA" dirty="0"/>
          </a:p>
        </p:txBody>
      </p:sp>
    </p:spTree>
    <p:extLst>
      <p:ext uri="{BB962C8B-B14F-4D97-AF65-F5344CB8AC3E}">
        <p14:creationId xmlns:p14="http://schemas.microsoft.com/office/powerpoint/2010/main" val="421146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E46D-690C-CE40-9D42-57ED874720FB}"/>
              </a:ext>
            </a:extLst>
          </p:cNvPr>
          <p:cNvSpPr>
            <a:spLocks noGrp="1"/>
          </p:cNvSpPr>
          <p:nvPr>
            <p:ph type="title"/>
          </p:nvPr>
        </p:nvSpPr>
        <p:spPr/>
        <p:txBody>
          <a:bodyPr>
            <a:normAutofit fontScale="90000"/>
          </a:bodyPr>
          <a:lstStyle/>
          <a:p>
            <a:pPr algn="ctr"/>
            <a:r>
              <a:rPr lang="en-US">
                <a:latin typeface="Montserrat"/>
                <a:ea typeface="Verdana"/>
              </a:rPr>
              <a:t>Acute Care Outbreak Guidelines Overview</a:t>
            </a:r>
            <a:endParaRPr lang="en-US">
              <a:latin typeface="Montserrat" panose="00000500000000000000" pitchFamily="2" charset="0"/>
            </a:endParaRPr>
          </a:p>
        </p:txBody>
      </p:sp>
      <p:sp>
        <p:nvSpPr>
          <p:cNvPr id="5" name="Content Placeholder 4">
            <a:extLst>
              <a:ext uri="{FF2B5EF4-FFF2-40B4-BE49-F238E27FC236}">
                <a16:creationId xmlns:a16="http://schemas.microsoft.com/office/drawing/2014/main" id="{2466A9EF-EE04-2546-9B92-7396DE1D8367}"/>
              </a:ext>
            </a:extLst>
          </p:cNvPr>
          <p:cNvSpPr>
            <a:spLocks noGrp="1"/>
          </p:cNvSpPr>
          <p:nvPr>
            <p:ph idx="1"/>
          </p:nvPr>
        </p:nvSpPr>
        <p:spPr/>
        <p:txBody>
          <a:bodyPr vert="horz" lIns="91440" tIns="45720" rIns="91440" bIns="45720" rtlCol="0" anchor="t">
            <a:normAutofit fontScale="92500"/>
          </a:bodyPr>
          <a:lstStyle/>
          <a:p>
            <a:r>
              <a:rPr lang="en-US" dirty="0">
                <a:solidFill>
                  <a:srgbClr val="2F4F88"/>
                </a:solidFill>
                <a:latin typeface="Montserrat"/>
                <a:ea typeface="Verdana"/>
                <a:cs typeface="Arial"/>
              </a:rPr>
              <a:t>The Acute Care Outbreak documents have been updated; Respiratory Illness (RI) and Gastrointestinal Illness (GI) guidelines amalgamated into one toolkit covering: </a:t>
            </a:r>
            <a:endParaRPr lang="en-US" dirty="0">
              <a:solidFill>
                <a:srgbClr val="2F4F88"/>
              </a:solidFill>
              <a:latin typeface="Montserrat" panose="00000500000000000000" pitchFamily="2" charset="0"/>
              <a:cs typeface="Arial" panose="020B0604020202020204" pitchFamily="34" charset="0"/>
            </a:endParaRPr>
          </a:p>
          <a:p>
            <a:pPr marL="342900" indent="-342900">
              <a:buFont typeface="Arial" panose="020B0604020202020204" pitchFamily="34" charset="0"/>
              <a:buChar char="•"/>
            </a:pPr>
            <a:r>
              <a:rPr lang="en-US" b="1" dirty="0">
                <a:solidFill>
                  <a:srgbClr val="2F4F88"/>
                </a:solidFill>
                <a:latin typeface="Montserrat"/>
                <a:ea typeface="Verdana"/>
                <a:cs typeface="Calibri Light"/>
              </a:rPr>
              <a:t>Prevention</a:t>
            </a:r>
          </a:p>
          <a:p>
            <a:pPr marL="342900" indent="-342900">
              <a:buFont typeface="Arial" panose="020B0604020202020204" pitchFamily="34" charset="0"/>
              <a:buChar char="•"/>
            </a:pPr>
            <a:r>
              <a:rPr lang="en-US" b="1" dirty="0">
                <a:solidFill>
                  <a:srgbClr val="2F4F88"/>
                </a:solidFill>
                <a:latin typeface="Montserrat"/>
                <a:ea typeface="Verdana"/>
                <a:cs typeface="Calibri Light"/>
              </a:rPr>
              <a:t>Alert/Enhanced Monitoring and Surveillance</a:t>
            </a:r>
          </a:p>
          <a:p>
            <a:pPr marL="342900" indent="-342900">
              <a:buFont typeface="Arial" panose="020B0604020202020204" pitchFamily="34" charset="0"/>
              <a:buChar char="•"/>
            </a:pPr>
            <a:r>
              <a:rPr lang="en-US" b="1" dirty="0">
                <a:solidFill>
                  <a:srgbClr val="2F4F88"/>
                </a:solidFill>
                <a:latin typeface="Montserrat"/>
                <a:ea typeface="Verdana"/>
                <a:cs typeface="Calibri Light"/>
              </a:rPr>
              <a:t>Outbreak</a:t>
            </a:r>
          </a:p>
          <a:p>
            <a:endParaRPr lang="en-US" dirty="0"/>
          </a:p>
        </p:txBody>
      </p:sp>
    </p:spTree>
    <p:extLst>
      <p:ext uri="{BB962C8B-B14F-4D97-AF65-F5344CB8AC3E}">
        <p14:creationId xmlns:p14="http://schemas.microsoft.com/office/powerpoint/2010/main" val="247009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8064-8886-D741-8129-9CCC4A73DC22}"/>
              </a:ext>
            </a:extLst>
          </p:cNvPr>
          <p:cNvSpPr>
            <a:spLocks noGrp="1"/>
          </p:cNvSpPr>
          <p:nvPr>
            <p:ph type="title"/>
          </p:nvPr>
        </p:nvSpPr>
        <p:spPr/>
        <p:txBody>
          <a:bodyPr/>
          <a:lstStyle/>
          <a:p>
            <a:r>
              <a:rPr lang="en-US"/>
              <a:t>Prevention</a:t>
            </a:r>
          </a:p>
        </p:txBody>
      </p:sp>
      <p:sp>
        <p:nvSpPr>
          <p:cNvPr id="3" name="Content Placeholder 2">
            <a:extLst>
              <a:ext uri="{FF2B5EF4-FFF2-40B4-BE49-F238E27FC236}">
                <a16:creationId xmlns:a16="http://schemas.microsoft.com/office/drawing/2014/main" id="{8336214F-40CD-3E4A-81E2-36DC04EFF9F0}"/>
              </a:ext>
            </a:extLst>
          </p:cNvPr>
          <p:cNvSpPr>
            <a:spLocks noGrp="1"/>
          </p:cNvSpPr>
          <p:nvPr>
            <p:ph idx="1"/>
          </p:nvPr>
        </p:nvSpPr>
        <p:spPr>
          <a:xfrm>
            <a:off x="244549" y="2076967"/>
            <a:ext cx="11445718" cy="3625352"/>
          </a:xfrm>
        </p:spPr>
        <p:txBody>
          <a:bodyPr vert="horz" lIns="91440" tIns="45720" rIns="91440" bIns="45720" numCol="2" rtlCol="0" anchor="t">
            <a:normAutofit fontScale="85000" lnSpcReduction="20000"/>
          </a:bodyPr>
          <a:lstStyle/>
          <a:p>
            <a:r>
              <a:rPr lang="en-US" sz="3200">
                <a:solidFill>
                  <a:srgbClr val="2F4F88"/>
                </a:solidFill>
                <a:latin typeface="Montserrat"/>
                <a:ea typeface="Verdana"/>
                <a:cs typeface="Calibri Light"/>
                <a:hlinkClick r:id="rId3">
                  <a:extLst>
                    <a:ext uri="{A12FA001-AC4F-418D-AE19-62706E023703}">
                      <ahyp:hlinkClr xmlns:ahyp="http://schemas.microsoft.com/office/drawing/2018/hyperlinkcolor" val="tx"/>
                    </a:ext>
                  </a:extLst>
                </a:hlinkClick>
              </a:rPr>
              <a:t>Routine Practices</a:t>
            </a:r>
            <a:endParaRPr lang="en-US" sz="3200">
              <a:solidFill>
                <a:srgbClr val="2F4F88"/>
              </a:solidFill>
              <a:latin typeface="Montserrat"/>
              <a:ea typeface="Verdana"/>
              <a:cs typeface="Calibri Light"/>
            </a:endParaRPr>
          </a:p>
          <a:p>
            <a:pPr lvl="1"/>
            <a:r>
              <a:rPr lang="en-US" sz="3200">
                <a:latin typeface="Montserrat"/>
                <a:ea typeface="Verdana"/>
                <a:cs typeface="Calibri Light"/>
              </a:rPr>
              <a:t>Point of Care Risk Assessment</a:t>
            </a:r>
          </a:p>
          <a:p>
            <a:pPr lvl="1"/>
            <a:r>
              <a:rPr lang="en-US" sz="3200">
                <a:latin typeface="Montserrat"/>
                <a:ea typeface="Verdana"/>
                <a:cs typeface="Calibri Light"/>
              </a:rPr>
              <a:t>Hand Hygiene </a:t>
            </a:r>
            <a:endParaRPr lang="en-US" sz="3200">
              <a:latin typeface="Montserrat" panose="00000500000000000000" pitchFamily="2" charset="0"/>
              <a:cs typeface="Calibri Light" panose="020F0302020204030204" pitchFamily="34" charset="0"/>
            </a:endParaRPr>
          </a:p>
          <a:p>
            <a:pPr lvl="1"/>
            <a:r>
              <a:rPr lang="en-US" sz="3200">
                <a:latin typeface="Montserrat"/>
                <a:ea typeface="Verdana"/>
                <a:cs typeface="Calibri Light"/>
              </a:rPr>
              <a:t>PPE</a:t>
            </a:r>
          </a:p>
          <a:p>
            <a:pPr lvl="1"/>
            <a:r>
              <a:rPr lang="en-US" sz="3200">
                <a:latin typeface="Montserrat"/>
                <a:ea typeface="Verdana"/>
                <a:cs typeface="Calibri Light"/>
              </a:rPr>
              <a:t>Respiratory Hygiene</a:t>
            </a:r>
          </a:p>
          <a:p>
            <a:pPr lvl="1"/>
            <a:r>
              <a:rPr lang="en-US" sz="3200">
                <a:latin typeface="Montserrat"/>
                <a:ea typeface="Verdana"/>
                <a:cs typeface="Calibri Light"/>
              </a:rPr>
              <a:t>Cleaning and Disinfection</a:t>
            </a:r>
          </a:p>
          <a:p>
            <a:pPr lvl="1"/>
            <a:r>
              <a:rPr lang="en-US" sz="3200">
                <a:latin typeface="Montserrat"/>
                <a:ea typeface="Verdana"/>
              </a:rPr>
              <a:t>Current vaccinations(as applicable)</a:t>
            </a:r>
            <a:endParaRPr lang="en-US" sz="3200">
              <a:latin typeface="Montserrat"/>
            </a:endParaRPr>
          </a:p>
          <a:p>
            <a:pPr marL="457200" lvl="1" indent="0">
              <a:buNone/>
            </a:pPr>
            <a:endParaRPr lang="en-US" sz="3100">
              <a:latin typeface="Calibri Light" panose="020F0302020204030204" pitchFamily="34" charset="0"/>
              <a:cs typeface="Calibri Light" panose="020F0302020204030204" pitchFamily="34" charset="0"/>
            </a:endParaRPr>
          </a:p>
          <a:p>
            <a:pPr indent="0">
              <a:buFontTx/>
              <a:buNone/>
            </a:pPr>
            <a:endParaRPr lang="en-US" sz="3100">
              <a:latin typeface="Calibri Light" panose="020F0302020204030204" pitchFamily="34" charset="0"/>
              <a:cs typeface="Calibri Light" panose="020F0302020204030204" pitchFamily="34" charset="0"/>
            </a:endParaRPr>
          </a:p>
          <a:p>
            <a:endParaRPr lang="en-US" sz="3200">
              <a:solidFill>
                <a:srgbClr val="000000"/>
              </a:solidFill>
              <a:latin typeface="Montserrat" panose="00000500000000000000" pitchFamily="2" charset="0"/>
              <a:cs typeface="Calibri Light" panose="020F0302020204030204" pitchFamily="34" charset="0"/>
            </a:endParaRPr>
          </a:p>
          <a:p>
            <a:endParaRPr lang="en-US">
              <a:latin typeface="Arial" panose="020B0604020202020204" pitchFamily="34" charset="0"/>
              <a:cs typeface="Arial" panose="020B0604020202020204" pitchFamily="34" charset="0"/>
            </a:endParaRPr>
          </a:p>
          <a:p>
            <a:endParaRPr lang="en-CA">
              <a:cs typeface="Arial" panose="020B0604020202020204" pitchFamily="34" charset="0"/>
            </a:endParaRPr>
          </a:p>
          <a:p>
            <a:endParaRPr lang="en-CA"/>
          </a:p>
          <a:p>
            <a:endParaRPr lang="en-US"/>
          </a:p>
        </p:txBody>
      </p:sp>
      <p:pic>
        <p:nvPicPr>
          <p:cNvPr id="4" name="Picture 3"/>
          <p:cNvPicPr>
            <a:picLocks noChangeAspect="1"/>
          </p:cNvPicPr>
          <p:nvPr/>
        </p:nvPicPr>
        <p:blipFill>
          <a:blip r:embed="rId4"/>
          <a:stretch>
            <a:fillRect/>
          </a:stretch>
        </p:blipFill>
        <p:spPr>
          <a:xfrm>
            <a:off x="7656058" y="1919124"/>
            <a:ext cx="3696278" cy="3782699"/>
          </a:xfrm>
          <a:prstGeom prst="rect">
            <a:avLst/>
          </a:prstGeom>
        </p:spPr>
      </p:pic>
    </p:spTree>
    <p:extLst>
      <p:ext uri="{BB962C8B-B14F-4D97-AF65-F5344CB8AC3E}">
        <p14:creationId xmlns:p14="http://schemas.microsoft.com/office/powerpoint/2010/main" val="18810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2E6B-8A22-9540-B234-6653EFF94FF5}"/>
              </a:ext>
            </a:extLst>
          </p:cNvPr>
          <p:cNvSpPr>
            <a:spLocks noGrp="1"/>
          </p:cNvSpPr>
          <p:nvPr>
            <p:ph type="title"/>
          </p:nvPr>
        </p:nvSpPr>
        <p:spPr/>
        <p:txBody>
          <a:bodyPr>
            <a:normAutofit fontScale="90000"/>
          </a:bodyPr>
          <a:lstStyle/>
          <a:p>
            <a:r>
              <a:rPr lang="en-US" dirty="0"/>
              <a:t>Acute Care Outbreak Toolkit 2024/2025</a:t>
            </a:r>
          </a:p>
        </p:txBody>
      </p:sp>
      <p:sp>
        <p:nvSpPr>
          <p:cNvPr id="3" name="Content Placeholder 2">
            <a:extLst>
              <a:ext uri="{FF2B5EF4-FFF2-40B4-BE49-F238E27FC236}">
                <a16:creationId xmlns:a16="http://schemas.microsoft.com/office/drawing/2014/main" id="{1E547246-5D24-E244-A3A4-4D8FA6C7C3F5}"/>
              </a:ext>
            </a:extLst>
          </p:cNvPr>
          <p:cNvSpPr>
            <a:spLocks noGrp="1"/>
          </p:cNvSpPr>
          <p:nvPr>
            <p:ph idx="1"/>
          </p:nvPr>
        </p:nvSpPr>
        <p:spPr>
          <a:xfrm>
            <a:off x="368474" y="1983022"/>
            <a:ext cx="11611627" cy="3620336"/>
          </a:xfrm>
        </p:spPr>
        <p:txBody>
          <a:bodyPr vert="horz" lIns="91440" tIns="45720" rIns="91440" bIns="45720" rtlCol="0" anchor="t">
            <a:noAutofit/>
          </a:bodyPr>
          <a:lstStyle/>
          <a:p>
            <a:r>
              <a:rPr lang="en-US" sz="2000" b="1" dirty="0">
                <a:solidFill>
                  <a:srgbClr val="2F4F88"/>
                </a:solidFill>
                <a:latin typeface="Montserrat"/>
                <a:ea typeface="Verdana"/>
                <a:cs typeface="Arial"/>
              </a:rPr>
              <a:t>Prevention: </a:t>
            </a:r>
            <a:r>
              <a:rPr lang="en-US" sz="2000" dirty="0">
                <a:solidFill>
                  <a:srgbClr val="2F4F88"/>
                </a:solidFill>
                <a:latin typeface="Montserrat"/>
                <a:ea typeface="Verdana"/>
                <a:cs typeface="Calibri Light"/>
              </a:rPr>
              <a:t>Adhering to the basics of infection prevention by all healthcare providers in all environments always reduces the risk of spreading infections</a:t>
            </a:r>
          </a:p>
          <a:p>
            <a:r>
              <a:rPr lang="en-US" sz="2000" b="1" dirty="0">
                <a:solidFill>
                  <a:srgbClr val="2F4F88"/>
                </a:solidFill>
                <a:latin typeface="Montserrat"/>
                <a:ea typeface="Verdana"/>
                <a:cs typeface="Arial"/>
              </a:rPr>
              <a:t>Alert/Enhanced Monitoring &amp; Surveillance: </a:t>
            </a:r>
            <a:r>
              <a:rPr lang="en-US" sz="2000" dirty="0">
                <a:solidFill>
                  <a:srgbClr val="2F4F88"/>
                </a:solidFill>
                <a:latin typeface="Montserrat"/>
                <a:ea typeface="Verdana"/>
                <a:cs typeface="Calibri Light"/>
              </a:rPr>
              <a:t>Early recognition and actions taken when RI/GI symptoms are observed reduces the risk of spreading the infection to other patients</a:t>
            </a:r>
          </a:p>
          <a:p>
            <a:r>
              <a:rPr lang="en-US" sz="2000" b="1" dirty="0">
                <a:solidFill>
                  <a:srgbClr val="2F4F88"/>
                </a:solidFill>
                <a:latin typeface="Montserrat"/>
                <a:ea typeface="Verdana"/>
                <a:cs typeface="Arial"/>
              </a:rPr>
              <a:t>RI &amp; GI Outbreak Management: </a:t>
            </a:r>
            <a:r>
              <a:rPr lang="en-US" sz="2000" dirty="0">
                <a:solidFill>
                  <a:srgbClr val="2F4F88"/>
                </a:solidFill>
                <a:latin typeface="Montserrat"/>
                <a:ea typeface="Verdana"/>
                <a:cs typeface="Calibri Light"/>
              </a:rPr>
              <a:t>Based on situational assessments and risk that more restrictive measures are required, the decision to declare an outbreak will be made by the Medical Microbiologist, Infection Preventionist and Outbreak Management Team</a:t>
            </a:r>
          </a:p>
          <a:p>
            <a:pPr marL="0" indent="0">
              <a:buNone/>
            </a:pPr>
            <a:endParaRPr lang="en-CA" dirty="0"/>
          </a:p>
        </p:txBody>
      </p:sp>
    </p:spTree>
    <p:extLst>
      <p:ext uri="{BB962C8B-B14F-4D97-AF65-F5344CB8AC3E}">
        <p14:creationId xmlns:p14="http://schemas.microsoft.com/office/powerpoint/2010/main" val="73101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AD720-36CB-31C7-D71D-E6393355CFE4}"/>
              </a:ext>
            </a:extLst>
          </p:cNvPr>
          <p:cNvSpPr>
            <a:spLocks noGrp="1"/>
          </p:cNvSpPr>
          <p:nvPr>
            <p:ph type="title"/>
          </p:nvPr>
        </p:nvSpPr>
        <p:spPr/>
        <p:txBody>
          <a:bodyPr/>
          <a:lstStyle/>
          <a:p>
            <a:r>
              <a:rPr lang="en-US">
                <a:latin typeface="Montserrat"/>
                <a:ea typeface="Verdana"/>
              </a:rPr>
              <a:t>Cohorting</a:t>
            </a:r>
            <a:endParaRPr lang="en-US">
              <a:latin typeface="Montserrat"/>
            </a:endParaRPr>
          </a:p>
        </p:txBody>
      </p:sp>
      <p:sp>
        <p:nvSpPr>
          <p:cNvPr id="3" name="Content Placeholder 2">
            <a:extLst>
              <a:ext uri="{FF2B5EF4-FFF2-40B4-BE49-F238E27FC236}">
                <a16:creationId xmlns:a16="http://schemas.microsoft.com/office/drawing/2014/main" id="{8214765B-C38D-00E0-134B-4411E9C2C275}"/>
              </a:ext>
            </a:extLst>
          </p:cNvPr>
          <p:cNvSpPr>
            <a:spLocks noGrp="1"/>
          </p:cNvSpPr>
          <p:nvPr>
            <p:ph idx="1"/>
          </p:nvPr>
        </p:nvSpPr>
        <p:spPr>
          <a:xfrm>
            <a:off x="4432539" y="2076967"/>
            <a:ext cx="6921261" cy="3684541"/>
          </a:xfrm>
        </p:spPr>
        <p:txBody>
          <a:bodyPr vert="horz" lIns="91440" tIns="45720" rIns="91440" bIns="45720" rtlCol="0" anchor="t">
            <a:normAutofit fontScale="85000" lnSpcReduction="10000"/>
          </a:bodyPr>
          <a:lstStyle/>
          <a:p>
            <a:pPr>
              <a:lnSpc>
                <a:spcPct val="120000"/>
              </a:lnSpc>
              <a:spcBef>
                <a:spcPts val="0"/>
              </a:spcBef>
            </a:pPr>
            <a:r>
              <a:rPr lang="en-US" sz="2600" dirty="0">
                <a:solidFill>
                  <a:srgbClr val="2F4F88"/>
                </a:solidFill>
                <a:latin typeface="Montserrat"/>
                <a:ea typeface="Verdana"/>
              </a:rPr>
              <a:t>While a single room is preferred, they are not often available, for patients in multi-bedrooms, </a:t>
            </a:r>
            <a:r>
              <a:rPr lang="en-US" sz="2600" b="1" dirty="0">
                <a:solidFill>
                  <a:srgbClr val="2F4F88"/>
                </a:solidFill>
                <a:latin typeface="Montserrat"/>
                <a:ea typeface="Verdana"/>
              </a:rPr>
              <a:t>bedside isolation </a:t>
            </a:r>
            <a:r>
              <a:rPr lang="en-US" sz="2600" dirty="0">
                <a:solidFill>
                  <a:srgbClr val="2F4F88"/>
                </a:solidFill>
                <a:latin typeface="Montserrat"/>
                <a:ea typeface="Verdana"/>
              </a:rPr>
              <a:t>includes: </a:t>
            </a:r>
          </a:p>
          <a:p>
            <a:pPr marL="457200" indent="-457200">
              <a:lnSpc>
                <a:spcPct val="120000"/>
              </a:lnSpc>
              <a:spcBef>
                <a:spcPts val="0"/>
              </a:spcBef>
              <a:buFont typeface="Arial,Sans-Serif"/>
              <a:buChar char="•"/>
            </a:pPr>
            <a:r>
              <a:rPr lang="en-US" sz="2600">
                <a:solidFill>
                  <a:srgbClr val="2F4F88"/>
                </a:solidFill>
                <a:latin typeface="Montserrat"/>
                <a:ea typeface="Verdana"/>
              </a:rPr>
              <a:t>Drawing </a:t>
            </a:r>
            <a:r>
              <a:rPr lang="en-US" sz="2600" dirty="0">
                <a:solidFill>
                  <a:srgbClr val="2F4F88"/>
                </a:solidFill>
                <a:latin typeface="Montserrat"/>
                <a:ea typeface="Verdana"/>
              </a:rPr>
              <a:t>the curtains around the bed</a:t>
            </a:r>
          </a:p>
          <a:p>
            <a:pPr marL="457200" indent="-457200">
              <a:lnSpc>
                <a:spcPct val="120000"/>
              </a:lnSpc>
              <a:spcBef>
                <a:spcPts val="0"/>
              </a:spcBef>
              <a:buFont typeface="Arial,Sans-Serif"/>
              <a:buChar char="•"/>
            </a:pPr>
            <a:r>
              <a:rPr lang="en-US" sz="2600">
                <a:solidFill>
                  <a:srgbClr val="2F4F88"/>
                </a:solidFill>
                <a:latin typeface="Montserrat"/>
                <a:ea typeface="Verdana"/>
              </a:rPr>
              <a:t>Placing </a:t>
            </a:r>
            <a:r>
              <a:rPr lang="en-US" sz="2600" dirty="0">
                <a:solidFill>
                  <a:srgbClr val="2F4F88"/>
                </a:solidFill>
                <a:latin typeface="Montserrat"/>
                <a:ea typeface="Verdana"/>
              </a:rPr>
              <a:t>Additional Precaution signs on the curtain and room door</a:t>
            </a:r>
          </a:p>
          <a:p>
            <a:pPr marL="457200" indent="-457200">
              <a:lnSpc>
                <a:spcPct val="120000"/>
              </a:lnSpc>
              <a:spcBef>
                <a:spcPts val="0"/>
              </a:spcBef>
              <a:buFont typeface="Arial,Sans-Serif"/>
              <a:buChar char="•"/>
            </a:pPr>
            <a:r>
              <a:rPr lang="en-US" sz="2600">
                <a:solidFill>
                  <a:srgbClr val="2F4F88"/>
                </a:solidFill>
                <a:latin typeface="Montserrat"/>
                <a:ea typeface="Verdana"/>
              </a:rPr>
              <a:t>Dedicating </a:t>
            </a:r>
            <a:r>
              <a:rPr lang="en-US" sz="2600" dirty="0">
                <a:solidFill>
                  <a:srgbClr val="2F4F88"/>
                </a:solidFill>
                <a:latin typeface="Montserrat"/>
                <a:ea typeface="Verdana"/>
              </a:rPr>
              <a:t>a commode/medical equipment to the patient</a:t>
            </a:r>
          </a:p>
          <a:p>
            <a:pPr marL="457200" indent="-457200">
              <a:lnSpc>
                <a:spcPct val="120000"/>
              </a:lnSpc>
              <a:spcBef>
                <a:spcPts val="0"/>
              </a:spcBef>
              <a:buFont typeface="Arial,Sans-Serif"/>
              <a:buChar char="•"/>
            </a:pPr>
            <a:r>
              <a:rPr lang="en-US" sz="2600">
                <a:solidFill>
                  <a:srgbClr val="2F4F88"/>
                </a:solidFill>
                <a:latin typeface="Montserrat"/>
                <a:ea typeface="Verdana"/>
              </a:rPr>
              <a:t>Patient wears </a:t>
            </a:r>
            <a:r>
              <a:rPr lang="en-US" sz="2600" dirty="0">
                <a:solidFill>
                  <a:srgbClr val="2F4F88"/>
                </a:solidFill>
                <a:latin typeface="Montserrat"/>
                <a:ea typeface="Verdana"/>
              </a:rPr>
              <a:t>a medical </a:t>
            </a:r>
            <a:r>
              <a:rPr lang="en-US" sz="2600">
                <a:solidFill>
                  <a:srgbClr val="2F4F88"/>
                </a:solidFill>
                <a:latin typeface="Montserrat"/>
                <a:ea typeface="Verdana"/>
              </a:rPr>
              <a:t>mask -</a:t>
            </a:r>
            <a:r>
              <a:rPr lang="en-US" sz="2600" dirty="0">
                <a:solidFill>
                  <a:srgbClr val="2F4F88"/>
                </a:solidFill>
                <a:latin typeface="Montserrat"/>
                <a:ea typeface="Verdana"/>
              </a:rPr>
              <a:t> if tolerated </a:t>
            </a:r>
          </a:p>
          <a:p>
            <a:endParaRPr lang="en-US" dirty="0"/>
          </a:p>
        </p:txBody>
      </p:sp>
      <p:pic>
        <p:nvPicPr>
          <p:cNvPr id="8" name="Picture 7">
            <a:extLst>
              <a:ext uri="{FF2B5EF4-FFF2-40B4-BE49-F238E27FC236}">
                <a16:creationId xmlns:a16="http://schemas.microsoft.com/office/drawing/2014/main" id="{E0DE1FF6-5704-5CCF-25F8-AEC0EB82A966}"/>
              </a:ext>
            </a:extLst>
          </p:cNvPr>
          <p:cNvPicPr>
            <a:picLocks noChangeAspect="1"/>
          </p:cNvPicPr>
          <p:nvPr/>
        </p:nvPicPr>
        <p:blipFill>
          <a:blip r:embed="rId3"/>
          <a:stretch>
            <a:fillRect/>
          </a:stretch>
        </p:blipFill>
        <p:spPr>
          <a:xfrm>
            <a:off x="419100" y="1790700"/>
            <a:ext cx="3259084" cy="4211176"/>
          </a:xfrm>
          <a:prstGeom prst="rect">
            <a:avLst/>
          </a:prstGeom>
        </p:spPr>
      </p:pic>
    </p:spTree>
    <p:extLst>
      <p:ext uri="{BB962C8B-B14F-4D97-AF65-F5344CB8AC3E}">
        <p14:creationId xmlns:p14="http://schemas.microsoft.com/office/powerpoint/2010/main" val="233687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Montserrat"/>
                <a:ea typeface="Verdana"/>
                <a:cs typeface="Arial"/>
              </a:rPr>
              <a:t>Case Definition RI</a:t>
            </a:r>
            <a:endParaRPr lang="en-GB">
              <a:latin typeface="Montserrat"/>
              <a:ea typeface="Verdana"/>
              <a:cs typeface="Arial"/>
            </a:endParaRPr>
          </a:p>
        </p:txBody>
      </p:sp>
      <p:sp>
        <p:nvSpPr>
          <p:cNvPr id="9" name="Content Placeholder 8"/>
          <p:cNvSpPr>
            <a:spLocks noGrp="1"/>
          </p:cNvSpPr>
          <p:nvPr>
            <p:ph idx="1"/>
          </p:nvPr>
        </p:nvSpPr>
        <p:spPr>
          <a:xfrm>
            <a:off x="318978" y="1839433"/>
            <a:ext cx="7240772" cy="3891516"/>
          </a:xfrm>
        </p:spPr>
        <p:txBody>
          <a:bodyPr vert="horz" lIns="91440" tIns="45720" rIns="91440" bIns="45720" rtlCol="0" anchor="t">
            <a:normAutofit fontScale="47500" lnSpcReduction="20000"/>
          </a:bodyPr>
          <a:lstStyle/>
          <a:p>
            <a:r>
              <a:rPr lang="en-GB" sz="3800" dirty="0">
                <a:solidFill>
                  <a:srgbClr val="2F4F88"/>
                </a:solidFill>
                <a:latin typeface="Montserrat"/>
                <a:ea typeface="Verdana"/>
              </a:rPr>
              <a:t>A patient with a laboratory confirmation of infection with the virus that causes RI, (i.e., influenza, SARS- CoV-2, parainfluenza viruses, RSV, adenovirus, rhinovirus, human metapneumovirus) by validated laboratory testing </a:t>
            </a:r>
            <a:r>
              <a:rPr lang="en-GB" sz="3800" b="1" dirty="0">
                <a:solidFill>
                  <a:srgbClr val="2F4F88"/>
                </a:solidFill>
                <a:latin typeface="Montserrat"/>
                <a:ea typeface="Verdana"/>
              </a:rPr>
              <a:t>AND </a:t>
            </a:r>
            <a:r>
              <a:rPr lang="en-GB" sz="3800" dirty="0">
                <a:solidFill>
                  <a:srgbClr val="2F4F88"/>
                </a:solidFill>
                <a:latin typeface="Montserrat"/>
                <a:ea typeface="Verdana"/>
              </a:rPr>
              <a:t>signs and symptoms of acute respiratory infection. </a:t>
            </a:r>
            <a:endParaRPr lang="en-GB" sz="3800" dirty="0">
              <a:solidFill>
                <a:srgbClr val="2F4F88"/>
              </a:solidFill>
              <a:latin typeface="Montserrat" panose="00000500000000000000" pitchFamily="2" charset="0"/>
            </a:endParaRPr>
          </a:p>
          <a:p>
            <a:pPr marL="0" indent="0">
              <a:buNone/>
            </a:pPr>
            <a:endParaRPr lang="en-US" sz="3800" dirty="0">
              <a:solidFill>
                <a:srgbClr val="2F4F88"/>
              </a:solidFill>
              <a:latin typeface="Montserrat" panose="00000500000000000000" pitchFamily="2" charset="0"/>
            </a:endParaRPr>
          </a:p>
          <a:p>
            <a:pPr marL="0" indent="0">
              <a:buNone/>
            </a:pPr>
            <a:r>
              <a:rPr lang="en-US" sz="3800" b="1" u="sng" dirty="0">
                <a:solidFill>
                  <a:srgbClr val="2F4F88"/>
                </a:solidFill>
                <a:latin typeface="Montserrat"/>
                <a:ea typeface="Verdana"/>
              </a:rPr>
              <a:t>ACTIONS</a:t>
            </a:r>
            <a:r>
              <a:rPr lang="en-US" sz="3800" dirty="0">
                <a:solidFill>
                  <a:srgbClr val="2F4F88"/>
                </a:solidFill>
                <a:latin typeface="Montserrat"/>
                <a:ea typeface="Verdana"/>
              </a:rPr>
              <a:t> for frontline staff: </a:t>
            </a:r>
          </a:p>
          <a:p>
            <a:pPr marL="571500" indent="-571500">
              <a:buFont typeface="Arial" panose="020B0604020202020204" pitchFamily="34" charset="0"/>
              <a:buChar char="•"/>
            </a:pPr>
            <a:r>
              <a:rPr lang="en-US" sz="3800" dirty="0">
                <a:solidFill>
                  <a:srgbClr val="2F4F88"/>
                </a:solidFill>
                <a:latin typeface="Montserrat"/>
                <a:ea typeface="Verdana"/>
              </a:rPr>
              <a:t>Place on Droplet and Contact Precautions, test and report</a:t>
            </a:r>
          </a:p>
          <a:p>
            <a:pPr marL="0" indent="0">
              <a:buNone/>
            </a:pPr>
            <a:endParaRPr lang="en-US" dirty="0">
              <a:solidFill>
                <a:srgbClr val="2F4F88"/>
              </a:solidFill>
            </a:endParaRPr>
          </a:p>
          <a:p>
            <a:endParaRPr lang="en-GB" dirty="0"/>
          </a:p>
        </p:txBody>
      </p:sp>
      <p:pic>
        <p:nvPicPr>
          <p:cNvPr id="4" name="Picture 3">
            <a:extLst>
              <a:ext uri="{FF2B5EF4-FFF2-40B4-BE49-F238E27FC236}">
                <a16:creationId xmlns:a16="http://schemas.microsoft.com/office/drawing/2014/main" id="{ED53C45D-EC4C-4661-4DB0-1FF2A987E85F}"/>
              </a:ext>
            </a:extLst>
          </p:cNvPr>
          <p:cNvPicPr>
            <a:picLocks noChangeAspect="1"/>
          </p:cNvPicPr>
          <p:nvPr/>
        </p:nvPicPr>
        <p:blipFill>
          <a:blip r:embed="rId3"/>
          <a:stretch>
            <a:fillRect/>
          </a:stretch>
        </p:blipFill>
        <p:spPr>
          <a:xfrm>
            <a:off x="8204752" y="1733550"/>
            <a:ext cx="3331927" cy="4305299"/>
          </a:xfrm>
          <a:prstGeom prst="rect">
            <a:avLst/>
          </a:prstGeom>
        </p:spPr>
      </p:pic>
    </p:spTree>
    <p:extLst>
      <p:ext uri="{BB962C8B-B14F-4D97-AF65-F5344CB8AC3E}">
        <p14:creationId xmlns:p14="http://schemas.microsoft.com/office/powerpoint/2010/main" val="7724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Montserrat"/>
                <a:ea typeface="Verdana"/>
                <a:cs typeface="Arial"/>
              </a:rPr>
              <a:t>Case Definition GI</a:t>
            </a:r>
            <a:endParaRPr lang="en-GB" dirty="0">
              <a:latin typeface="Montserrat" panose="00000500000000000000" pitchFamily="2" charset="0"/>
              <a:cs typeface="Arial" panose="020B0604020202020204" pitchFamily="34" charset="0"/>
            </a:endParaRPr>
          </a:p>
        </p:txBody>
      </p:sp>
      <p:sp>
        <p:nvSpPr>
          <p:cNvPr id="9" name="Content Placeholder 8"/>
          <p:cNvSpPr>
            <a:spLocks noGrp="1"/>
          </p:cNvSpPr>
          <p:nvPr>
            <p:ph sz="half" idx="4294967295"/>
          </p:nvPr>
        </p:nvSpPr>
        <p:spPr>
          <a:xfrm>
            <a:off x="-1" y="1892594"/>
            <a:ext cx="6379535" cy="4362155"/>
          </a:xfrm>
        </p:spPr>
        <p:txBody>
          <a:bodyPr vert="horz" lIns="91440" tIns="45720" rIns="91440" bIns="45720" rtlCol="0" anchor="t">
            <a:normAutofit fontScale="77500" lnSpcReduction="20000"/>
          </a:bodyPr>
          <a:lstStyle/>
          <a:p>
            <a:pPr>
              <a:lnSpc>
                <a:spcPct val="120000"/>
              </a:lnSpc>
            </a:pPr>
            <a:r>
              <a:rPr lang="en-US" sz="2100" dirty="0">
                <a:latin typeface="Verdana"/>
                <a:ea typeface="Verdana"/>
              </a:rPr>
              <a:t>A case of probable GI infection is defined as any one of the following </a:t>
            </a:r>
            <a:r>
              <a:rPr lang="en-US" sz="2100" dirty="0">
                <a:latin typeface="Montserrat"/>
                <a:ea typeface="Verdana"/>
              </a:rPr>
              <a:t>conditions that cannot be attributed to another cause (e.g. laxative use, medication side effect, diet, prior medical condition): </a:t>
            </a:r>
            <a:endParaRPr lang="en-US" sz="2100" dirty="0">
              <a:latin typeface="Montserrat" panose="00000500000000000000" pitchFamily="2" charset="0"/>
            </a:endParaRPr>
          </a:p>
          <a:p>
            <a:pPr>
              <a:lnSpc>
                <a:spcPct val="120000"/>
              </a:lnSpc>
            </a:pPr>
            <a:r>
              <a:rPr lang="en-US" sz="2100" dirty="0">
                <a:latin typeface="Montserrat"/>
                <a:ea typeface="Verdana"/>
              </a:rPr>
              <a:t>Two or more episodes of diarrhea in a 24-hour period – above what is considered normal for that individual, </a:t>
            </a:r>
            <a:r>
              <a:rPr lang="en-US" sz="2100" b="1" dirty="0">
                <a:latin typeface="Montserrat"/>
                <a:ea typeface="Verdana"/>
              </a:rPr>
              <a:t>OR </a:t>
            </a:r>
            <a:endParaRPr lang="en-US" sz="2100" dirty="0">
              <a:latin typeface="Montserrat" panose="00000500000000000000" pitchFamily="2" charset="0"/>
            </a:endParaRPr>
          </a:p>
          <a:p>
            <a:pPr>
              <a:lnSpc>
                <a:spcPct val="120000"/>
              </a:lnSpc>
            </a:pPr>
            <a:r>
              <a:rPr lang="en-US" sz="2100" dirty="0">
                <a:latin typeface="Montserrat"/>
                <a:ea typeface="Verdana"/>
              </a:rPr>
              <a:t>Two or more episodes of vomiting in a 24-hour period, </a:t>
            </a:r>
            <a:r>
              <a:rPr lang="en-US" sz="2100" b="1" dirty="0">
                <a:latin typeface="Montserrat"/>
                <a:ea typeface="Verdana"/>
              </a:rPr>
              <a:t>OR </a:t>
            </a:r>
            <a:endParaRPr lang="en-US" sz="2100" dirty="0">
              <a:latin typeface="Montserrat" panose="00000500000000000000" pitchFamily="2" charset="0"/>
            </a:endParaRPr>
          </a:p>
          <a:p>
            <a:pPr>
              <a:lnSpc>
                <a:spcPct val="120000"/>
              </a:lnSpc>
            </a:pPr>
            <a:r>
              <a:rPr lang="en-US" sz="2100" dirty="0">
                <a:latin typeface="Montserrat"/>
                <a:ea typeface="Verdana"/>
              </a:rPr>
              <a:t>One episode each of vomiting and diarrhea in a 24-hour period, </a:t>
            </a:r>
            <a:r>
              <a:rPr lang="en-US" sz="2100" b="1" dirty="0">
                <a:latin typeface="Montserrat"/>
                <a:ea typeface="Verdana"/>
              </a:rPr>
              <a:t>OR </a:t>
            </a:r>
            <a:endParaRPr lang="en-US" sz="2100" dirty="0">
              <a:latin typeface="Montserrat" panose="00000500000000000000" pitchFamily="2" charset="0"/>
            </a:endParaRPr>
          </a:p>
          <a:p>
            <a:pPr>
              <a:lnSpc>
                <a:spcPct val="120000"/>
              </a:lnSpc>
            </a:pPr>
            <a:r>
              <a:rPr lang="en-US" sz="2100" dirty="0">
                <a:latin typeface="Montserrat"/>
                <a:ea typeface="Verdana"/>
              </a:rPr>
              <a:t>Positive culture for a known enteric pathogen with a symptom of GI infection (e.g., vomiting, abdominal pain, diarrhea), </a:t>
            </a:r>
            <a:r>
              <a:rPr lang="en-US" sz="2100" b="1" dirty="0">
                <a:latin typeface="Montserrat"/>
                <a:ea typeface="Verdana"/>
              </a:rPr>
              <a:t>OR </a:t>
            </a:r>
            <a:endParaRPr lang="en-US" sz="2100" dirty="0">
              <a:latin typeface="Montserrat" panose="00000500000000000000" pitchFamily="2" charset="0"/>
            </a:endParaRPr>
          </a:p>
          <a:p>
            <a:pPr>
              <a:lnSpc>
                <a:spcPct val="120000"/>
              </a:lnSpc>
            </a:pPr>
            <a:r>
              <a:rPr lang="en-US" sz="2100" dirty="0">
                <a:latin typeface="Montserrat"/>
                <a:ea typeface="Verdana"/>
              </a:rPr>
              <a:t>One episode of bloody diarrhea </a:t>
            </a:r>
            <a:endParaRPr lang="en-US" dirty="0">
              <a:latin typeface="Montserrat"/>
            </a:endParaRPr>
          </a:p>
          <a:p>
            <a:pPr marL="0" indent="0">
              <a:buNone/>
            </a:pPr>
            <a:endParaRPr lang="en-GB" dirty="0">
              <a:latin typeface="Montserrat"/>
            </a:endParaRPr>
          </a:p>
        </p:txBody>
      </p:sp>
      <p:sp>
        <p:nvSpPr>
          <p:cNvPr id="10" name="Text Placeholder 9"/>
          <p:cNvSpPr>
            <a:spLocks noGrp="1"/>
          </p:cNvSpPr>
          <p:nvPr>
            <p:ph type="body" sz="quarter" idx="4294967295"/>
          </p:nvPr>
        </p:nvSpPr>
        <p:spPr>
          <a:xfrm>
            <a:off x="6530110" y="1840873"/>
            <a:ext cx="5630354" cy="823912"/>
          </a:xfrm>
        </p:spPr>
        <p:txBody>
          <a:bodyPr vert="horz" lIns="91440" tIns="45720" rIns="91440" bIns="45720" rtlCol="0" anchor="t">
            <a:normAutofit fontScale="47500" lnSpcReduction="20000"/>
          </a:bodyPr>
          <a:lstStyle/>
          <a:p>
            <a:pPr marL="0" indent="0">
              <a:buNone/>
            </a:pPr>
            <a:r>
              <a:rPr lang="en-US" sz="4000" b="1" dirty="0">
                <a:latin typeface="Montserrat"/>
                <a:ea typeface="Verdana"/>
              </a:rPr>
              <a:t>ACTIONS</a:t>
            </a:r>
            <a:r>
              <a:rPr lang="en-US" sz="4000" dirty="0">
                <a:latin typeface="Montserrat"/>
                <a:ea typeface="Verdana"/>
              </a:rPr>
              <a:t> for frontline staff</a:t>
            </a:r>
            <a:r>
              <a:rPr lang="en-US" dirty="0">
                <a:latin typeface="Montserrat"/>
                <a:ea typeface="Verdana"/>
              </a:rPr>
              <a:t>: </a:t>
            </a:r>
            <a:endParaRPr lang="en-US" dirty="0">
              <a:latin typeface="Montserrat" panose="00000500000000000000" pitchFamily="2" charset="0"/>
            </a:endParaRPr>
          </a:p>
          <a:p>
            <a:pPr>
              <a:lnSpc>
                <a:spcPct val="120000"/>
              </a:lnSpc>
            </a:pPr>
            <a:r>
              <a:rPr lang="en-US" dirty="0">
                <a:latin typeface="Montserrat"/>
                <a:ea typeface="Verdana"/>
              </a:rPr>
              <a:t>Place on Contact Plus </a:t>
            </a:r>
            <a:r>
              <a:rPr lang="en-US">
                <a:latin typeface="Montserrat"/>
                <a:ea typeface="Verdana"/>
              </a:rPr>
              <a:t>Precautions -</a:t>
            </a:r>
            <a:r>
              <a:rPr lang="en-US" dirty="0">
                <a:latin typeface="Montserrat"/>
                <a:ea typeface="Verdana"/>
              </a:rPr>
              <a:t> </a:t>
            </a:r>
            <a:r>
              <a:rPr lang="en-US" i="1" dirty="0">
                <a:latin typeface="Montserrat"/>
                <a:ea typeface="Verdana"/>
              </a:rPr>
              <a:t>add Droplet if pt. is vomiting. </a:t>
            </a:r>
            <a:endParaRPr lang="en-US" i="1" dirty="0">
              <a:latin typeface="Montserrat" panose="00000500000000000000" pitchFamily="2" charset="0"/>
            </a:endParaRPr>
          </a:p>
          <a:p>
            <a:endParaRPr lang="en-GB" dirty="0"/>
          </a:p>
        </p:txBody>
      </p:sp>
      <p:pic>
        <p:nvPicPr>
          <p:cNvPr id="5" name="Picture 4">
            <a:extLst>
              <a:ext uri="{FF2B5EF4-FFF2-40B4-BE49-F238E27FC236}">
                <a16:creationId xmlns:a16="http://schemas.microsoft.com/office/drawing/2014/main" id="{EC842B1B-BB70-34FC-34C6-C9FC2B9FDC43}"/>
              </a:ext>
            </a:extLst>
          </p:cNvPr>
          <p:cNvPicPr>
            <a:picLocks noChangeAspect="1"/>
          </p:cNvPicPr>
          <p:nvPr/>
        </p:nvPicPr>
        <p:blipFill>
          <a:blip r:embed="rId3"/>
          <a:stretch>
            <a:fillRect/>
          </a:stretch>
        </p:blipFill>
        <p:spPr>
          <a:xfrm>
            <a:off x="6379534" y="2648551"/>
            <a:ext cx="2590625" cy="3347437"/>
          </a:xfrm>
          <a:prstGeom prst="rect">
            <a:avLst/>
          </a:prstGeom>
        </p:spPr>
      </p:pic>
      <p:pic>
        <p:nvPicPr>
          <p:cNvPr id="1026" name="Picture 2" descr="Contact_ProvSign_All HAs_2024-02-06">
            <a:extLst>
              <a:ext uri="{FF2B5EF4-FFF2-40B4-BE49-F238E27FC236}">
                <a16:creationId xmlns:a16="http://schemas.microsoft.com/office/drawing/2014/main" id="{3225DD72-077F-5281-9850-5D8EAE9F2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0735" y="2648550"/>
            <a:ext cx="2623079" cy="339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750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1049005"/>
          </a:xfrm>
        </p:spPr>
        <p:txBody>
          <a:bodyPr anchor="b">
            <a:normAutofit/>
          </a:bodyPr>
          <a:lstStyle/>
          <a:p>
            <a:r>
              <a:rPr lang="en-CA" dirty="0"/>
              <a:t>ALERT with Enhanced Measures</a:t>
            </a:r>
          </a:p>
        </p:txBody>
      </p:sp>
      <p:graphicFrame>
        <p:nvGraphicFramePr>
          <p:cNvPr id="12" name="Content Placeholder 7">
            <a:extLst>
              <a:ext uri="{FF2B5EF4-FFF2-40B4-BE49-F238E27FC236}">
                <a16:creationId xmlns:a16="http://schemas.microsoft.com/office/drawing/2014/main" id="{9418772C-2F60-5436-E2F0-9257E73D52AF}"/>
              </a:ext>
            </a:extLst>
          </p:cNvPr>
          <p:cNvGraphicFramePr>
            <a:graphicFrameLocks noGrp="1"/>
          </p:cNvGraphicFramePr>
          <p:nvPr>
            <p:ph idx="1"/>
            <p:extLst>
              <p:ext uri="{D42A27DB-BD31-4B8C-83A1-F6EECF244321}">
                <p14:modId xmlns:p14="http://schemas.microsoft.com/office/powerpoint/2010/main" val="4191923382"/>
              </p:ext>
            </p:extLst>
          </p:nvPr>
        </p:nvGraphicFramePr>
        <p:xfrm>
          <a:off x="838200" y="2076967"/>
          <a:ext cx="10515600" cy="3526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1205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ame PowerPoint  Template" id="{4D7BC9D2-EE63-4A2F-8394-97C9037930CB}" vid="{247CC8A3-1567-4924-A4F2-91542188F7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3C9F838BADD641A06A31515A79D4B2" ma:contentTypeVersion="4" ma:contentTypeDescription="Create a new document." ma:contentTypeScope="" ma:versionID="4fac73390911fe6b5c311fa4703e57d3">
  <xsd:schema xmlns:xsd="http://www.w3.org/2001/XMLSchema" xmlns:xs="http://www.w3.org/2001/XMLSchema" xmlns:p="http://schemas.microsoft.com/office/2006/metadata/properties" xmlns:ns2="f1a17ef2-1a04-4ced-87cc-f096134a4739" targetNamespace="http://schemas.microsoft.com/office/2006/metadata/properties" ma:root="true" ma:fieldsID="4cabd4e723b23f7567db539cee808f20" ns2:_="">
    <xsd:import namespace="f1a17ef2-1a04-4ced-87cc-f096134a473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17ef2-1a04-4ced-87cc-f096134a47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4BECDC-BFB5-4B7B-8D89-9B6FBA246482}">
  <ds:schemaRefs>
    <ds:schemaRef ds:uri="http://schemas.microsoft.com/sharepoint/v3/contenttype/forms"/>
  </ds:schemaRefs>
</ds:datastoreItem>
</file>

<file path=customXml/itemProps2.xml><?xml version="1.0" encoding="utf-8"?>
<ds:datastoreItem xmlns:ds="http://schemas.openxmlformats.org/officeDocument/2006/customXml" ds:itemID="{DFD73149-9990-495B-90DA-BFE67AFEE623}">
  <ds:schemaRefs>
    <ds:schemaRef ds:uri="f1a17ef2-1a04-4ced-87cc-f096134a47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DFE96B-F545-4287-8BBF-6EFE11549D82}">
  <ds:schemaRefs>
    <ds:schemaRef ds:uri="http://schemas.microsoft.com/office/2006/documentManagement/types"/>
    <ds:schemaRef ds:uri="http://schemas.microsoft.com/office/2006/metadata/properties"/>
    <ds:schemaRef ds:uri="http://purl.org/dc/elements/1.1/"/>
    <ds:schemaRef ds:uri="f1a17ef2-1a04-4ced-87cc-f096134a4739"/>
    <ds:schemaRef ds:uri="http://schemas.microsoft.com/office/infopath/2007/PartnerControls"/>
    <ds:schemaRef ds:uri="http://purl.org/dc/dcmitype/"/>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2630</TotalTime>
  <Words>2798</Words>
  <Application>Microsoft Office PowerPoint</Application>
  <PresentationFormat>Widescreen</PresentationFormat>
  <Paragraphs>236</Paragraphs>
  <Slides>21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Arial,Sans-Serif</vt:lpstr>
      <vt:lpstr>Calibri</vt:lpstr>
      <vt:lpstr>Calibri Light</vt:lpstr>
      <vt:lpstr>Courier New</vt:lpstr>
      <vt:lpstr>Montserrat</vt:lpstr>
      <vt:lpstr>Montserrat Light</vt:lpstr>
      <vt:lpstr>Verdana</vt:lpstr>
      <vt:lpstr>Wingdings</vt:lpstr>
      <vt:lpstr>Office Theme</vt:lpstr>
      <vt:lpstr> Acute Care Outbreak Toolkit</vt:lpstr>
      <vt:lpstr>Land Acknowledgement</vt:lpstr>
      <vt:lpstr>Acute Care Outbreak Guidelines Overview</vt:lpstr>
      <vt:lpstr>Prevention</vt:lpstr>
      <vt:lpstr>Acute Care Outbreak Toolkit 2024/2025</vt:lpstr>
      <vt:lpstr>Cohorting</vt:lpstr>
      <vt:lpstr>Case Definition RI</vt:lpstr>
      <vt:lpstr>Case Definition GI</vt:lpstr>
      <vt:lpstr>ALERT with Enhanced Measures</vt:lpstr>
      <vt:lpstr>Patients presenting with Diarrhea: </vt:lpstr>
      <vt:lpstr>RI Alert Definitions</vt:lpstr>
      <vt:lpstr>GI Alert Definition</vt:lpstr>
      <vt:lpstr>Laboratory Sample Collection</vt:lpstr>
      <vt:lpstr>RI &amp; GI  Alert Measures: </vt:lpstr>
      <vt:lpstr>Declaring a RI Outbreak </vt:lpstr>
      <vt:lpstr>Outbreak Declared</vt:lpstr>
      <vt:lpstr>Declaring a GI Outbreak </vt:lpstr>
      <vt:lpstr>Director/Manager Roles &amp; Responsibility</vt:lpstr>
      <vt:lpstr>Site Leader (PCC, Shift Coordinator)</vt:lpstr>
      <vt:lpstr>Questions ?  </vt:lpstr>
      <vt:lpstr>Updated Aug 9, 2024</vt:lpstr>
    </vt:vector>
  </TitlesOfParts>
  <Company>BC Clinical and Support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Care Outbreak Toolkit</dc:title>
  <dc:creator>Kay, Carol</dc:creator>
  <cp:keywords>Acute Care Outbreak; Respiratory Illness RI; Gastrointestinal Illness GI; Infection Prevention; Outbreak Management; Alert and Surveillance; Routine Practices; Point of Care Risk Assessment; Hand Hygiene; Personal Protective Equipment PPE; Isolation Precautions; Droplet and Contact Precautions; Laboratory Confirmation; Symptom Screening; Cleaning and Disinfection; Outbreak Declaration; Infection Prevention and Control IPAC; Medical Microbiologist MM; Outbreak Management Team OMT; Cohorting Patients and Staff</cp:keywords>
  <cp:lastModifiedBy>Calder, Candace [IH]</cp:lastModifiedBy>
  <cp:revision>38</cp:revision>
  <dcterms:created xsi:type="dcterms:W3CDTF">2023-01-05T16:54:10Z</dcterms:created>
  <dcterms:modified xsi:type="dcterms:W3CDTF">2025-05-28T16:48:12Z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0x010100253C9F838BADD641A06A31515A79D4B2</vt:lpwstr>
  </property>
  <property fmtid="{D5CDD505-2E9C-101B-9397-08002B2CF9AE}" pid="3" name="MediaServiceImageTags">
    <vt:lpwstr/>
  </property>
  <property fmtid="{D5CDD505-2E9C-101B-9397-08002B2CF9AE}" pid="4" name="_ExtendedDescription">
    <vt:lpwstr/>
  </property>
  <property fmtid="{D5CDD505-2E9C-101B-9397-08002B2CF9AE}" pid="5" name="lcf76f155ced4ddcb4097134ff3c332f">
    <vt:lpwstr/>
  </property>
  <property fmtid="{D5CDD505-2E9C-101B-9397-08002B2CF9AE}" pid="6" name="Site">
    <vt:lpwstr>1;#IHA|b3c02795-a577-40a5-a418-8c15ed0f9430</vt:lpwstr>
  </property>
  <property fmtid="{D5CDD505-2E9C-101B-9397-08002B2CF9AE}" pid="7" name="FormsLibrary">
    <vt:bool>true</vt:bool>
  </property>
  <property fmtid="{D5CDD505-2E9C-101B-9397-08002B2CF9AE}" pid="8" name="Preview Image URL">
    <vt:lpwstr>, </vt:lpwstr>
  </property>
  <property fmtid="{D5CDD505-2E9C-101B-9397-08002B2CF9AE}" pid="9" name="FoD">
    <vt:bool>false</vt:bool>
  </property>
  <property fmtid="{D5CDD505-2E9C-101B-9397-08002B2CF9AE}" pid="10" name="1:1">
    <vt:bool>false</vt:bool>
  </property>
  <property fmtid="{D5CDD505-2E9C-101B-9397-08002B2CF9AE}" pid="11" name="EMR (Pathways)">
    <vt:bool>false</vt:bool>
  </property>
  <property fmtid="{D5CDD505-2E9C-101B-9397-08002B2CF9AE}" pid="12" name="Fillable PPO">
    <vt:bool>false</vt:bool>
  </property>
  <property fmtid="{D5CDD505-2E9C-101B-9397-08002B2CF9AE}" pid="13" name="Form Title">
    <vt:lpwstr>IH Powerpoint Template</vt:lpwstr>
  </property>
  <property fmtid="{D5CDD505-2E9C-101B-9397-08002B2CF9AE}" pid="14" name="Sponsor">
    <vt:lpwstr>15369;#Taylor, Jeffrey [IH]</vt:lpwstr>
  </property>
  <property fmtid="{D5CDD505-2E9C-101B-9397-08002B2CF9AE}" pid="15" name="(New) EMR">
    <vt:bool>false</vt:bool>
  </property>
  <property fmtid="{D5CDD505-2E9C-101B-9397-08002B2CF9AE}" pid="16" name="Public Web">
    <vt:bool>false</vt:bool>
  </property>
  <property fmtid="{D5CDD505-2E9C-101B-9397-08002B2CF9AE}" pid="17" name="Public Web URL">
    <vt:lpwstr>, </vt:lpwstr>
  </property>
  <property fmtid="{D5CDD505-2E9C-101B-9397-08002B2CF9AE}" pid="18" name="RoyalPrinters">
    <vt:bool>false</vt:bool>
  </property>
  <property fmtid="{D5CDD505-2E9C-101B-9397-08002B2CF9AE}" pid="19" name="Doc Type">
    <vt:lpwstr>Template</vt:lpwstr>
  </property>
  <property fmtid="{D5CDD505-2E9C-101B-9397-08002B2CF9AE}" pid="20" name="Lead Developer">
    <vt:lpwstr>10508;#Butler, Robyn [IH]</vt:lpwstr>
  </property>
  <property fmtid="{D5CDD505-2E9C-101B-9397-08002B2CF9AE}" pid="21" name="FileSharedHA">
    <vt:bool>false</vt:bool>
  </property>
  <property fmtid="{D5CDD505-2E9C-101B-9397-08002B2CF9AE}" pid="22" name="ReviewDate">
    <vt:filetime>2023-08-01T07:00:00Z</vt:filetime>
  </property>
  <property fmtid="{D5CDD505-2E9C-101B-9397-08002B2CF9AE}" pid="23" name="Related Info">
    <vt:lpwstr>, </vt:lpwstr>
  </property>
  <property fmtid="{D5CDD505-2E9C-101B-9397-08002B2CF9AE}" pid="24" name="Forms Library URL">
    <vt:bool>false</vt:bool>
  </property>
  <property fmtid="{D5CDD505-2E9C-101B-9397-08002B2CF9AE}" pid="25" name="TaxCatchAll">
    <vt:lpwstr>1;#</vt:lpwstr>
  </property>
  <property fmtid="{D5CDD505-2E9C-101B-9397-08002B2CF9AE}" pid="26" name="b3489c440f48484791dbd64cbd554c69">
    <vt:lpwstr>IHA|b3c02795-a577-40a5-a418-8c15ed0f9430</vt:lpwstr>
  </property>
  <property fmtid="{D5CDD505-2E9C-101B-9397-08002B2CF9AE}" pid="27" name="Approval Date">
    <vt:filetime>2023-08-22T07:00:00Z</vt:filetime>
  </property>
  <property fmtid="{D5CDD505-2E9C-101B-9397-08002B2CF9AE}" pid="28" name="MEDITECH (Electronic) Version Available?">
    <vt:bool>false</vt:bool>
  </property>
  <property fmtid="{D5CDD505-2E9C-101B-9397-08002B2CF9AE}" pid="29" name="Department Name">
    <vt:lpwstr>Communications</vt:lpwstr>
  </property>
  <property fmtid="{D5CDD505-2E9C-101B-9397-08002B2CF9AE}" pid="30" name="Part of the Permanent Health Record?">
    <vt:bool>false</vt:bool>
  </property>
  <property fmtid="{D5CDD505-2E9C-101B-9397-08002B2CF9AE}" pid="31" name="xd_ProgID">
    <vt:lpwstr/>
  </property>
  <property fmtid="{D5CDD505-2E9C-101B-9397-08002B2CF9AE}" pid="32" name="ComplianceAssetId">
    <vt:lpwstr/>
  </property>
  <property fmtid="{D5CDD505-2E9C-101B-9397-08002B2CF9AE}" pid="33" name="TemplateUrl">
    <vt:lpwstr/>
  </property>
  <property fmtid="{D5CDD505-2E9C-101B-9397-08002B2CF9AE}" pid="34" name="TriggerFlowInfo">
    <vt:lpwstr/>
  </property>
  <property fmtid="{D5CDD505-2E9C-101B-9397-08002B2CF9AE}" pid="35" name="xd_Signature">
    <vt:bool>false</vt:bool>
  </property>
</Properties>
</file>