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84" r:id="rId6"/>
    <p:sldId id="270" r:id="rId7"/>
    <p:sldId id="293" r:id="rId8"/>
    <p:sldId id="276" r:id="rId9"/>
    <p:sldId id="336" r:id="rId10"/>
    <p:sldId id="377" r:id="rId11"/>
    <p:sldId id="378" r:id="rId12"/>
    <p:sldId id="338" r:id="rId13"/>
    <p:sldId id="379" r:id="rId14"/>
    <p:sldId id="380" r:id="rId15"/>
    <p:sldId id="381" r:id="rId16"/>
    <p:sldId id="363" r:id="rId17"/>
    <p:sldId id="382" r:id="rId18"/>
    <p:sldId id="383" r:id="rId19"/>
    <p:sldId id="387" r:id="rId20"/>
    <p:sldId id="384" r:id="rId21"/>
    <p:sldId id="388" r:id="rId22"/>
    <p:sldId id="389" r:id="rId23"/>
    <p:sldId id="390" r:id="rId24"/>
    <p:sldId id="391" r:id="rId25"/>
    <p:sldId id="392" r:id="rId26"/>
    <p:sldId id="394" r:id="rId27"/>
    <p:sldId id="395" r:id="rId28"/>
    <p:sldId id="396" r:id="rId29"/>
    <p:sldId id="297" r:id="rId30"/>
    <p:sldId id="33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Castell" initials="AC" lastIdx="17" clrIdx="0">
    <p:extLst>
      <p:ext uri="{19B8F6BF-5375-455C-9EA6-DF929625EA0E}">
        <p15:presenceInfo xmlns:p15="http://schemas.microsoft.com/office/powerpoint/2012/main" userId="S::acastell@crewmp.com::e0cd5b69-ab17-4c46-8de5-e9d084fcb497" providerId="AD"/>
      </p:ext>
    </p:extLst>
  </p:cmAuthor>
  <p:cmAuthor id="2" name="Tracy Watson" initials="TW" lastIdx="1" clrIdx="1">
    <p:extLst>
      <p:ext uri="{19B8F6BF-5375-455C-9EA6-DF929625EA0E}">
        <p15:presenceInfo xmlns:p15="http://schemas.microsoft.com/office/powerpoint/2012/main" userId="S-1-5-21-2376083221-2903559777-64664378-92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2"/>
    <a:srgbClr val="2F4F88"/>
    <a:srgbClr val="DE5428"/>
    <a:srgbClr val="FFC72C"/>
    <a:srgbClr val="00C1D5"/>
    <a:srgbClr val="F15F2F"/>
    <a:srgbClr val="005BA2"/>
    <a:srgbClr val="F2C64E"/>
    <a:srgbClr val="53B0C7"/>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09" autoAdjust="0"/>
    <p:restoredTop sz="50797" autoAdjust="0"/>
  </p:normalViewPr>
  <p:slideViewPr>
    <p:cSldViewPr snapToGrid="0" snapToObjects="1">
      <p:cViewPr varScale="1">
        <p:scale>
          <a:sx n="56" d="100"/>
          <a:sy n="56" d="100"/>
        </p:scale>
        <p:origin x="256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hyperlink" Target="http://www.bcchildrens.ca/endocrinology-diabetes-site/documents/cortschool.pdf" TargetMode="External"/><Relationship Id="rId2" Type="http://schemas.openxmlformats.org/officeDocument/2006/relationships/hyperlink" Target="https://vimeo.com/646977887/39be60ed81" TargetMode="External"/><Relationship Id="rId1" Type="http://schemas.openxmlformats.org/officeDocument/2006/relationships/hyperlink" Target="http://www.bcchildrens.ca/endocrinology-diabetes-site/documents/injcort.pdf"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hyperlink" Target="http://www.bcchildrens.ca/endocrinology-diabetes-site/documents/cortschool.pdf" TargetMode="External"/><Relationship Id="rId2" Type="http://schemas.openxmlformats.org/officeDocument/2006/relationships/hyperlink" Target="https://vimeo.com/646977887/39be60ed81" TargetMode="External"/><Relationship Id="rId1" Type="http://schemas.openxmlformats.org/officeDocument/2006/relationships/hyperlink" Target="http://www.bcchildrens.ca/endocrinology-diabetes-site/documents/injcort.pdf"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4290B-5485-458B-AF9E-065482AD400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99340FE-5A1B-4208-9439-F3D0F91E4457}">
      <dgm:prSet/>
      <dgm:spPr/>
      <dgm:t>
        <a:bodyPr/>
        <a:lstStyle/>
        <a:p>
          <a:pPr>
            <a:lnSpc>
              <a:spcPct val="100000"/>
            </a:lnSpc>
          </a:pPr>
          <a:r>
            <a:rPr lang="en-CA" dirty="0">
              <a:latin typeface="Verdana" panose="020B0604030504040204" pitchFamily="34" charset="0"/>
              <a:ea typeface="Verdana" panose="020B0604030504040204" pitchFamily="34" charset="0"/>
            </a:rPr>
            <a:t>Will be able to state the common causes of adrenal insufficiency</a:t>
          </a:r>
          <a:endParaRPr lang="en-US" dirty="0">
            <a:latin typeface="Verdana" panose="020B0604030504040204" pitchFamily="34" charset="0"/>
            <a:ea typeface="Verdana" panose="020B0604030504040204" pitchFamily="34" charset="0"/>
          </a:endParaRPr>
        </a:p>
      </dgm:t>
    </dgm:pt>
    <dgm:pt modelId="{A19DFB58-0E08-4EE6-BFA7-5E5808AEAC33}" type="parTrans" cxnId="{43A0B8C4-9D2F-458A-BDD2-CE7ED9003B14}">
      <dgm:prSet/>
      <dgm:spPr/>
      <dgm:t>
        <a:bodyPr/>
        <a:lstStyle/>
        <a:p>
          <a:endParaRPr lang="en-US"/>
        </a:p>
      </dgm:t>
    </dgm:pt>
    <dgm:pt modelId="{117932CA-72A4-46AD-814B-706901E25709}" type="sibTrans" cxnId="{43A0B8C4-9D2F-458A-BDD2-CE7ED9003B14}">
      <dgm:prSet/>
      <dgm:spPr/>
      <dgm:t>
        <a:bodyPr/>
        <a:lstStyle/>
        <a:p>
          <a:endParaRPr lang="en-US"/>
        </a:p>
      </dgm:t>
    </dgm:pt>
    <dgm:pt modelId="{4BC05D16-C49B-45B1-8E38-1ED5C1E7BE9E}">
      <dgm:prSet/>
      <dgm:spPr/>
      <dgm:t>
        <a:bodyPr/>
        <a:lstStyle/>
        <a:p>
          <a:pPr>
            <a:lnSpc>
              <a:spcPct val="100000"/>
            </a:lnSpc>
          </a:pPr>
          <a:r>
            <a:rPr lang="en-CA">
              <a:latin typeface="Verdana" panose="020B0604030504040204" pitchFamily="34" charset="0"/>
              <a:ea typeface="Verdana" panose="020B0604030504040204" pitchFamily="34" charset="0"/>
            </a:rPr>
            <a:t>Will be able to recognize and respond when emergency administration of rescue medication is needed</a:t>
          </a:r>
          <a:endParaRPr lang="en-US">
            <a:latin typeface="Verdana" panose="020B0604030504040204" pitchFamily="34" charset="0"/>
            <a:ea typeface="Verdana" panose="020B0604030504040204" pitchFamily="34" charset="0"/>
          </a:endParaRPr>
        </a:p>
      </dgm:t>
    </dgm:pt>
    <dgm:pt modelId="{726270E6-28A1-4907-9E7D-2052A7595980}" type="parTrans" cxnId="{7592CC00-1223-4020-841E-751C17351485}">
      <dgm:prSet/>
      <dgm:spPr/>
      <dgm:t>
        <a:bodyPr/>
        <a:lstStyle/>
        <a:p>
          <a:endParaRPr lang="en-US"/>
        </a:p>
      </dgm:t>
    </dgm:pt>
    <dgm:pt modelId="{560A95A0-B804-43E6-BBBC-9D6B8B2D45A7}" type="sibTrans" cxnId="{7592CC00-1223-4020-841E-751C17351485}">
      <dgm:prSet/>
      <dgm:spPr/>
      <dgm:t>
        <a:bodyPr/>
        <a:lstStyle/>
        <a:p>
          <a:endParaRPr lang="en-US"/>
        </a:p>
      </dgm:t>
    </dgm:pt>
    <dgm:pt modelId="{44E06787-F7B0-44AC-871F-5B3670AB869A}">
      <dgm:prSet/>
      <dgm:spPr/>
      <dgm:t>
        <a:bodyPr/>
        <a:lstStyle/>
        <a:p>
          <a:pPr>
            <a:lnSpc>
              <a:spcPct val="100000"/>
            </a:lnSpc>
          </a:pPr>
          <a:r>
            <a:rPr lang="en-CA" dirty="0">
              <a:latin typeface="Verdana" panose="020B0604030504040204" pitchFamily="34" charset="0"/>
              <a:ea typeface="Verdana" panose="020B0604030504040204" pitchFamily="34" charset="0"/>
            </a:rPr>
            <a:t>Will know how to reconstitute and safely give the medication Solu Cortef by injection</a:t>
          </a:r>
          <a:endParaRPr lang="en-US" dirty="0">
            <a:latin typeface="Verdana" panose="020B0604030504040204" pitchFamily="34" charset="0"/>
            <a:ea typeface="Verdana" panose="020B0604030504040204" pitchFamily="34" charset="0"/>
          </a:endParaRPr>
        </a:p>
      </dgm:t>
    </dgm:pt>
    <dgm:pt modelId="{3BC69FFC-C3FA-4807-9DA6-4FEDE426B015}" type="parTrans" cxnId="{C24E8762-139C-415D-9218-1AB73D1EF389}">
      <dgm:prSet/>
      <dgm:spPr/>
      <dgm:t>
        <a:bodyPr/>
        <a:lstStyle/>
        <a:p>
          <a:endParaRPr lang="en-US"/>
        </a:p>
      </dgm:t>
    </dgm:pt>
    <dgm:pt modelId="{D5270943-D85B-4C80-82D7-E42707C731A4}" type="sibTrans" cxnId="{C24E8762-139C-415D-9218-1AB73D1EF389}">
      <dgm:prSet/>
      <dgm:spPr/>
      <dgm:t>
        <a:bodyPr/>
        <a:lstStyle/>
        <a:p>
          <a:endParaRPr lang="en-US"/>
        </a:p>
      </dgm:t>
    </dgm:pt>
    <dgm:pt modelId="{6BEFA899-50B0-43B1-A8F9-526A3B85DBB9}" type="pres">
      <dgm:prSet presAssocID="{39B4290B-5485-458B-AF9E-065482AD400C}" presName="root" presStyleCnt="0">
        <dgm:presLayoutVars>
          <dgm:dir/>
          <dgm:resizeHandles val="exact"/>
        </dgm:presLayoutVars>
      </dgm:prSet>
      <dgm:spPr/>
    </dgm:pt>
    <dgm:pt modelId="{25114630-FF5B-45FD-B795-B365AAC8C472}" type="pres">
      <dgm:prSet presAssocID="{099340FE-5A1B-4208-9439-F3D0F91E4457}" presName="compNode" presStyleCnt="0"/>
      <dgm:spPr/>
    </dgm:pt>
    <dgm:pt modelId="{ABA7863A-D20C-41A3-A6DE-C6A3139B2056}" type="pres">
      <dgm:prSet presAssocID="{099340FE-5A1B-4208-9439-F3D0F91E4457}" presName="bgRect" presStyleLbl="bgShp" presStyleIdx="0" presStyleCnt="3"/>
      <dgm:spPr/>
    </dgm:pt>
    <dgm:pt modelId="{D73EC0B4-0819-4181-A560-8B9CCFF7DFA9}" type="pres">
      <dgm:prSet presAssocID="{099340FE-5A1B-4208-9439-F3D0F91E445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F16E9152-F998-4748-926B-AA6112D0D09F}" type="pres">
      <dgm:prSet presAssocID="{099340FE-5A1B-4208-9439-F3D0F91E4457}" presName="spaceRect" presStyleCnt="0"/>
      <dgm:spPr/>
    </dgm:pt>
    <dgm:pt modelId="{F5E0BCBE-DCCE-4727-93BB-B5C284437C6B}" type="pres">
      <dgm:prSet presAssocID="{099340FE-5A1B-4208-9439-F3D0F91E4457}" presName="parTx" presStyleLbl="revTx" presStyleIdx="0" presStyleCnt="3">
        <dgm:presLayoutVars>
          <dgm:chMax val="0"/>
          <dgm:chPref val="0"/>
        </dgm:presLayoutVars>
      </dgm:prSet>
      <dgm:spPr/>
    </dgm:pt>
    <dgm:pt modelId="{35F0EB5A-21C6-42DA-A90D-C0993AA983DD}" type="pres">
      <dgm:prSet presAssocID="{117932CA-72A4-46AD-814B-706901E25709}" presName="sibTrans" presStyleCnt="0"/>
      <dgm:spPr/>
    </dgm:pt>
    <dgm:pt modelId="{05462E04-AFFB-44E3-9700-1348A0BA7ECD}" type="pres">
      <dgm:prSet presAssocID="{4BC05D16-C49B-45B1-8E38-1ED5C1E7BE9E}" presName="compNode" presStyleCnt="0"/>
      <dgm:spPr/>
    </dgm:pt>
    <dgm:pt modelId="{58E9B1DA-C6F4-4FD0-9F56-F46468125A08}" type="pres">
      <dgm:prSet presAssocID="{4BC05D16-C49B-45B1-8E38-1ED5C1E7BE9E}" presName="bgRect" presStyleLbl="bgShp" presStyleIdx="1" presStyleCnt="3"/>
      <dgm:spPr/>
    </dgm:pt>
    <dgm:pt modelId="{66BB1207-7BDA-49BD-B48E-C774B56B729A}" type="pres">
      <dgm:prSet presAssocID="{4BC05D16-C49B-45B1-8E38-1ED5C1E7BE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E26A199A-F32E-4B4B-8BC6-4AE9EEE9C616}" type="pres">
      <dgm:prSet presAssocID="{4BC05D16-C49B-45B1-8E38-1ED5C1E7BE9E}" presName="spaceRect" presStyleCnt="0"/>
      <dgm:spPr/>
    </dgm:pt>
    <dgm:pt modelId="{DBBC4243-9E4A-4506-B78D-B46FB9AFC0DA}" type="pres">
      <dgm:prSet presAssocID="{4BC05D16-C49B-45B1-8E38-1ED5C1E7BE9E}" presName="parTx" presStyleLbl="revTx" presStyleIdx="1" presStyleCnt="3">
        <dgm:presLayoutVars>
          <dgm:chMax val="0"/>
          <dgm:chPref val="0"/>
        </dgm:presLayoutVars>
      </dgm:prSet>
      <dgm:spPr/>
    </dgm:pt>
    <dgm:pt modelId="{2286EF3C-B454-4005-94C5-CCD082C0E98D}" type="pres">
      <dgm:prSet presAssocID="{560A95A0-B804-43E6-BBBC-9D6B8B2D45A7}" presName="sibTrans" presStyleCnt="0"/>
      <dgm:spPr/>
    </dgm:pt>
    <dgm:pt modelId="{5D43644A-BC99-4872-89CA-AE618C7D5F72}" type="pres">
      <dgm:prSet presAssocID="{44E06787-F7B0-44AC-871F-5B3670AB869A}" presName="compNode" presStyleCnt="0"/>
      <dgm:spPr/>
    </dgm:pt>
    <dgm:pt modelId="{398D301F-BAC4-491D-B8FC-AAA0FF5F96B1}" type="pres">
      <dgm:prSet presAssocID="{44E06787-F7B0-44AC-871F-5B3670AB869A}" presName="bgRect" presStyleLbl="bgShp" presStyleIdx="2" presStyleCnt="3"/>
      <dgm:spPr/>
    </dgm:pt>
    <dgm:pt modelId="{B6A597B0-1E65-4C98-90B2-3C186ED765EE}" type="pres">
      <dgm:prSet presAssocID="{44E06787-F7B0-44AC-871F-5B3670AB86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CBFA4E85-B1A6-4D28-8152-76D657A2FE84}" type="pres">
      <dgm:prSet presAssocID="{44E06787-F7B0-44AC-871F-5B3670AB869A}" presName="spaceRect" presStyleCnt="0"/>
      <dgm:spPr/>
    </dgm:pt>
    <dgm:pt modelId="{3A9661E8-14A3-43AF-BB26-5BBF8548594D}" type="pres">
      <dgm:prSet presAssocID="{44E06787-F7B0-44AC-871F-5B3670AB869A}" presName="parTx" presStyleLbl="revTx" presStyleIdx="2" presStyleCnt="3">
        <dgm:presLayoutVars>
          <dgm:chMax val="0"/>
          <dgm:chPref val="0"/>
        </dgm:presLayoutVars>
      </dgm:prSet>
      <dgm:spPr/>
    </dgm:pt>
  </dgm:ptLst>
  <dgm:cxnLst>
    <dgm:cxn modelId="{7592CC00-1223-4020-841E-751C17351485}" srcId="{39B4290B-5485-458B-AF9E-065482AD400C}" destId="{4BC05D16-C49B-45B1-8E38-1ED5C1E7BE9E}" srcOrd="1" destOrd="0" parTransId="{726270E6-28A1-4907-9E7D-2052A7595980}" sibTransId="{560A95A0-B804-43E6-BBBC-9D6B8B2D45A7}"/>
    <dgm:cxn modelId="{20CA1408-7D2F-4A68-AA96-9A3B28E3660C}" type="presOf" srcId="{4BC05D16-C49B-45B1-8E38-1ED5C1E7BE9E}" destId="{DBBC4243-9E4A-4506-B78D-B46FB9AFC0DA}" srcOrd="0" destOrd="0" presId="urn:microsoft.com/office/officeart/2018/2/layout/IconVerticalSolidList"/>
    <dgm:cxn modelId="{157B2225-8912-4F68-8A07-11A1D3D51612}" type="presOf" srcId="{39B4290B-5485-458B-AF9E-065482AD400C}" destId="{6BEFA899-50B0-43B1-A8F9-526A3B85DBB9}" srcOrd="0" destOrd="0" presId="urn:microsoft.com/office/officeart/2018/2/layout/IconVerticalSolidList"/>
    <dgm:cxn modelId="{C24E8762-139C-415D-9218-1AB73D1EF389}" srcId="{39B4290B-5485-458B-AF9E-065482AD400C}" destId="{44E06787-F7B0-44AC-871F-5B3670AB869A}" srcOrd="2" destOrd="0" parTransId="{3BC69FFC-C3FA-4807-9DA6-4FEDE426B015}" sibTransId="{D5270943-D85B-4C80-82D7-E42707C731A4}"/>
    <dgm:cxn modelId="{B872E062-35D7-431C-BAD2-DA5A343E77C2}" type="presOf" srcId="{44E06787-F7B0-44AC-871F-5B3670AB869A}" destId="{3A9661E8-14A3-43AF-BB26-5BBF8548594D}" srcOrd="0" destOrd="0" presId="urn:microsoft.com/office/officeart/2018/2/layout/IconVerticalSolidList"/>
    <dgm:cxn modelId="{844B458F-8E33-488E-A689-F92916777779}" type="presOf" srcId="{099340FE-5A1B-4208-9439-F3D0F91E4457}" destId="{F5E0BCBE-DCCE-4727-93BB-B5C284437C6B}" srcOrd="0" destOrd="0" presId="urn:microsoft.com/office/officeart/2018/2/layout/IconVerticalSolidList"/>
    <dgm:cxn modelId="{43A0B8C4-9D2F-458A-BDD2-CE7ED9003B14}" srcId="{39B4290B-5485-458B-AF9E-065482AD400C}" destId="{099340FE-5A1B-4208-9439-F3D0F91E4457}" srcOrd="0" destOrd="0" parTransId="{A19DFB58-0E08-4EE6-BFA7-5E5808AEAC33}" sibTransId="{117932CA-72A4-46AD-814B-706901E25709}"/>
    <dgm:cxn modelId="{02E69A92-DF1D-4C24-8810-1A58C488762E}" type="presParOf" srcId="{6BEFA899-50B0-43B1-A8F9-526A3B85DBB9}" destId="{25114630-FF5B-45FD-B795-B365AAC8C472}" srcOrd="0" destOrd="0" presId="urn:microsoft.com/office/officeart/2018/2/layout/IconVerticalSolidList"/>
    <dgm:cxn modelId="{2C875840-8DA6-4748-A324-72E5A4440D94}" type="presParOf" srcId="{25114630-FF5B-45FD-B795-B365AAC8C472}" destId="{ABA7863A-D20C-41A3-A6DE-C6A3139B2056}" srcOrd="0" destOrd="0" presId="urn:microsoft.com/office/officeart/2018/2/layout/IconVerticalSolidList"/>
    <dgm:cxn modelId="{7513FE33-73FD-4ABC-9ECB-0A9773279157}" type="presParOf" srcId="{25114630-FF5B-45FD-B795-B365AAC8C472}" destId="{D73EC0B4-0819-4181-A560-8B9CCFF7DFA9}" srcOrd="1" destOrd="0" presId="urn:microsoft.com/office/officeart/2018/2/layout/IconVerticalSolidList"/>
    <dgm:cxn modelId="{5A91E940-794D-44BF-A41E-01930D782C23}" type="presParOf" srcId="{25114630-FF5B-45FD-B795-B365AAC8C472}" destId="{F16E9152-F998-4748-926B-AA6112D0D09F}" srcOrd="2" destOrd="0" presId="urn:microsoft.com/office/officeart/2018/2/layout/IconVerticalSolidList"/>
    <dgm:cxn modelId="{2E35A722-9A48-4906-9B72-98D63BEA86B9}" type="presParOf" srcId="{25114630-FF5B-45FD-B795-B365AAC8C472}" destId="{F5E0BCBE-DCCE-4727-93BB-B5C284437C6B}" srcOrd="3" destOrd="0" presId="urn:microsoft.com/office/officeart/2018/2/layout/IconVerticalSolidList"/>
    <dgm:cxn modelId="{F5C8CD52-EA82-4882-9E8F-0B63E7589DB2}" type="presParOf" srcId="{6BEFA899-50B0-43B1-A8F9-526A3B85DBB9}" destId="{35F0EB5A-21C6-42DA-A90D-C0993AA983DD}" srcOrd="1" destOrd="0" presId="urn:microsoft.com/office/officeart/2018/2/layout/IconVerticalSolidList"/>
    <dgm:cxn modelId="{DD7584B8-DB7D-4509-BD96-28E5E819656C}" type="presParOf" srcId="{6BEFA899-50B0-43B1-A8F9-526A3B85DBB9}" destId="{05462E04-AFFB-44E3-9700-1348A0BA7ECD}" srcOrd="2" destOrd="0" presId="urn:microsoft.com/office/officeart/2018/2/layout/IconVerticalSolidList"/>
    <dgm:cxn modelId="{F9B53BD9-5D92-4D51-A52A-0B9B55CAD34B}" type="presParOf" srcId="{05462E04-AFFB-44E3-9700-1348A0BA7ECD}" destId="{58E9B1DA-C6F4-4FD0-9F56-F46468125A08}" srcOrd="0" destOrd="0" presId="urn:microsoft.com/office/officeart/2018/2/layout/IconVerticalSolidList"/>
    <dgm:cxn modelId="{883745C9-7C7F-4109-AFE0-3A9BE1CFFCEF}" type="presParOf" srcId="{05462E04-AFFB-44E3-9700-1348A0BA7ECD}" destId="{66BB1207-7BDA-49BD-B48E-C774B56B729A}" srcOrd="1" destOrd="0" presId="urn:microsoft.com/office/officeart/2018/2/layout/IconVerticalSolidList"/>
    <dgm:cxn modelId="{EAEDADAD-5331-4EB5-A627-8BA465510385}" type="presParOf" srcId="{05462E04-AFFB-44E3-9700-1348A0BA7ECD}" destId="{E26A199A-F32E-4B4B-8BC6-4AE9EEE9C616}" srcOrd="2" destOrd="0" presId="urn:microsoft.com/office/officeart/2018/2/layout/IconVerticalSolidList"/>
    <dgm:cxn modelId="{A4878FEC-67ED-44E6-B896-4EEF6CE6B6E8}" type="presParOf" srcId="{05462E04-AFFB-44E3-9700-1348A0BA7ECD}" destId="{DBBC4243-9E4A-4506-B78D-B46FB9AFC0DA}" srcOrd="3" destOrd="0" presId="urn:microsoft.com/office/officeart/2018/2/layout/IconVerticalSolidList"/>
    <dgm:cxn modelId="{3E6BC39C-047E-489A-BDBB-DF41088C0FEE}" type="presParOf" srcId="{6BEFA899-50B0-43B1-A8F9-526A3B85DBB9}" destId="{2286EF3C-B454-4005-94C5-CCD082C0E98D}" srcOrd="3" destOrd="0" presId="urn:microsoft.com/office/officeart/2018/2/layout/IconVerticalSolidList"/>
    <dgm:cxn modelId="{FBF7E374-F932-42C8-96E1-9DF34B9C3258}" type="presParOf" srcId="{6BEFA899-50B0-43B1-A8F9-526A3B85DBB9}" destId="{5D43644A-BC99-4872-89CA-AE618C7D5F72}" srcOrd="4" destOrd="0" presId="urn:microsoft.com/office/officeart/2018/2/layout/IconVerticalSolidList"/>
    <dgm:cxn modelId="{BCBE3B47-7083-422F-8B72-F9B33799B913}" type="presParOf" srcId="{5D43644A-BC99-4872-89CA-AE618C7D5F72}" destId="{398D301F-BAC4-491D-B8FC-AAA0FF5F96B1}" srcOrd="0" destOrd="0" presId="urn:microsoft.com/office/officeart/2018/2/layout/IconVerticalSolidList"/>
    <dgm:cxn modelId="{155D6AEF-4359-49AE-BA10-9617E25E832D}" type="presParOf" srcId="{5D43644A-BC99-4872-89CA-AE618C7D5F72}" destId="{B6A597B0-1E65-4C98-90B2-3C186ED765EE}" srcOrd="1" destOrd="0" presId="urn:microsoft.com/office/officeart/2018/2/layout/IconVerticalSolidList"/>
    <dgm:cxn modelId="{DC7A40EA-8E18-443D-9136-10E42FCDF442}" type="presParOf" srcId="{5D43644A-BC99-4872-89CA-AE618C7D5F72}" destId="{CBFA4E85-B1A6-4D28-8152-76D657A2FE84}" srcOrd="2" destOrd="0" presId="urn:microsoft.com/office/officeart/2018/2/layout/IconVerticalSolidList"/>
    <dgm:cxn modelId="{D1AABBA6-ED06-4BC0-86DF-CBEEC3F60F23}" type="presParOf" srcId="{5D43644A-BC99-4872-89CA-AE618C7D5F72}" destId="{3A9661E8-14A3-43AF-BB26-5BBF854859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78842-C6AB-4519-B72F-FE5E767CE568}"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91EF11E7-9544-44F0-AF62-3D235569B277}">
      <dgm:prSet/>
      <dgm:spPr/>
      <dgm:t>
        <a:bodyPr/>
        <a:lstStyle/>
        <a:p>
          <a:r>
            <a:rPr lang="en-US" b="0" i="0" dirty="0">
              <a:latin typeface="Verdana" panose="020B0604030504040204" pitchFamily="34" charset="0"/>
              <a:ea typeface="Verdana" panose="020B0604030504040204" pitchFamily="34" charset="0"/>
            </a:rPr>
            <a:t>Adrenal insufficiency is when the adrenal glands don’t make enough cortisol. </a:t>
          </a:r>
        </a:p>
        <a:p>
          <a:r>
            <a:rPr lang="en-US" b="0" i="0" dirty="0">
              <a:latin typeface="Verdana" panose="020B0604030504040204" pitchFamily="34" charset="0"/>
              <a:ea typeface="Verdana" panose="020B0604030504040204" pitchFamily="34" charset="0"/>
            </a:rPr>
            <a:t>Medication to replace the cortisol must b taken every day.</a:t>
          </a:r>
          <a:endParaRPr lang="en-US" dirty="0">
            <a:latin typeface="Verdana" panose="020B0604030504040204" pitchFamily="34" charset="0"/>
            <a:ea typeface="Verdana" panose="020B0604030504040204" pitchFamily="34" charset="0"/>
          </a:endParaRPr>
        </a:p>
      </dgm:t>
    </dgm:pt>
    <dgm:pt modelId="{2E97F991-D90D-4180-8A2D-0E8A10E12CB8}" type="parTrans" cxnId="{335787B8-A9DD-48F0-A405-EA20543063A6}">
      <dgm:prSet/>
      <dgm:spPr/>
      <dgm:t>
        <a:bodyPr/>
        <a:lstStyle/>
        <a:p>
          <a:endParaRPr lang="en-US"/>
        </a:p>
      </dgm:t>
    </dgm:pt>
    <dgm:pt modelId="{4F31907B-7A5D-4118-8052-C7F7AB0C2686}" type="sibTrans" cxnId="{335787B8-A9DD-48F0-A405-EA20543063A6}">
      <dgm:prSet/>
      <dgm:spPr/>
      <dgm:t>
        <a:bodyPr/>
        <a:lstStyle/>
        <a:p>
          <a:endParaRPr lang="en-US" dirty="0"/>
        </a:p>
      </dgm:t>
    </dgm:pt>
    <dgm:pt modelId="{B40CD2C4-F9A0-41EF-B5BF-005E58923002}">
      <dgm:prSet/>
      <dgm:spPr/>
      <dgm:t>
        <a:bodyPr/>
        <a:lstStyle/>
        <a:p>
          <a:r>
            <a:rPr lang="en-US" b="0" i="0" dirty="0">
              <a:latin typeface="Verdana" panose="020B0604030504040204" pitchFamily="34" charset="0"/>
              <a:ea typeface="Verdana" panose="020B0604030504040204" pitchFamily="34" charset="0"/>
            </a:rPr>
            <a:t>Sometimes, extra cortisol is needed, for example with sickness or a serious injury.</a:t>
          </a:r>
          <a:endParaRPr lang="en-US" dirty="0">
            <a:latin typeface="Verdana" panose="020B0604030504040204" pitchFamily="34" charset="0"/>
            <a:ea typeface="Verdana" panose="020B0604030504040204" pitchFamily="34" charset="0"/>
          </a:endParaRPr>
        </a:p>
      </dgm:t>
    </dgm:pt>
    <dgm:pt modelId="{4DD57841-EA82-4BE4-B8DA-C3CB2F28E9FE}" type="parTrans" cxnId="{3C80328C-DCDF-4497-9CE2-6B8A5BC28DE9}">
      <dgm:prSet/>
      <dgm:spPr/>
      <dgm:t>
        <a:bodyPr/>
        <a:lstStyle/>
        <a:p>
          <a:endParaRPr lang="en-US"/>
        </a:p>
      </dgm:t>
    </dgm:pt>
    <dgm:pt modelId="{2510DA60-0BF8-4D6A-AE34-CD725E8B9483}" type="sibTrans" cxnId="{3C80328C-DCDF-4497-9CE2-6B8A5BC28DE9}">
      <dgm:prSet/>
      <dgm:spPr/>
      <dgm:t>
        <a:bodyPr/>
        <a:lstStyle/>
        <a:p>
          <a:endParaRPr lang="en-US" dirty="0"/>
        </a:p>
      </dgm:t>
    </dgm:pt>
    <dgm:pt modelId="{933A2C24-0608-4BCA-8DBA-2D33A4C765C6}">
      <dgm:prSet/>
      <dgm:spPr/>
      <dgm:t>
        <a:bodyPr/>
        <a:lstStyle/>
        <a:p>
          <a:r>
            <a:rPr lang="en-US" b="0" i="0" dirty="0">
              <a:latin typeface="Verdana" panose="020B0604030504040204" pitchFamily="34" charset="0"/>
              <a:ea typeface="Verdana" panose="020B0604030504040204" pitchFamily="34" charset="0"/>
            </a:rPr>
            <a:t>Without enough cortisol, a  person can go into adrenal crisis.</a:t>
          </a:r>
        </a:p>
        <a:p>
          <a:r>
            <a:rPr lang="en-US" b="0" i="0" dirty="0">
              <a:latin typeface="Verdana" panose="020B0604030504040204" pitchFamily="34" charset="0"/>
              <a:ea typeface="Verdana" panose="020B0604030504040204" pitchFamily="34" charset="0"/>
            </a:rPr>
            <a:t> When this happens, an emergency injection  of Solu-Cortef is needed.</a:t>
          </a:r>
          <a:endParaRPr lang="en-US" dirty="0">
            <a:latin typeface="Verdana" panose="020B0604030504040204" pitchFamily="34" charset="0"/>
            <a:ea typeface="Verdana" panose="020B0604030504040204" pitchFamily="34" charset="0"/>
          </a:endParaRPr>
        </a:p>
      </dgm:t>
    </dgm:pt>
    <dgm:pt modelId="{B831E04D-87ED-43C3-8756-C56BA7CA2EF6}" type="parTrans" cxnId="{87C55CFC-4DC8-451C-B954-A757EB99E6F2}">
      <dgm:prSet/>
      <dgm:spPr/>
      <dgm:t>
        <a:bodyPr/>
        <a:lstStyle/>
        <a:p>
          <a:endParaRPr lang="en-US"/>
        </a:p>
      </dgm:t>
    </dgm:pt>
    <dgm:pt modelId="{1A05630D-1824-46B2-A723-D5704A8DEEB3}" type="sibTrans" cxnId="{87C55CFC-4DC8-451C-B954-A757EB99E6F2}">
      <dgm:prSet/>
      <dgm:spPr/>
      <dgm:t>
        <a:bodyPr/>
        <a:lstStyle/>
        <a:p>
          <a:endParaRPr lang="en-US"/>
        </a:p>
      </dgm:t>
    </dgm:pt>
    <dgm:pt modelId="{15465FA9-5EF7-4844-AC0F-5BD95671D9C8}" type="pres">
      <dgm:prSet presAssocID="{39878842-C6AB-4519-B72F-FE5E767CE568}" presName="Name0" presStyleCnt="0">
        <dgm:presLayoutVars>
          <dgm:dir/>
          <dgm:resizeHandles val="exact"/>
        </dgm:presLayoutVars>
      </dgm:prSet>
      <dgm:spPr/>
    </dgm:pt>
    <dgm:pt modelId="{A8AC0589-75B9-4560-A67A-143969EE6ACD}" type="pres">
      <dgm:prSet presAssocID="{91EF11E7-9544-44F0-AF62-3D235569B277}" presName="node" presStyleLbl="node1" presStyleIdx="0" presStyleCnt="3">
        <dgm:presLayoutVars>
          <dgm:bulletEnabled val="1"/>
        </dgm:presLayoutVars>
      </dgm:prSet>
      <dgm:spPr/>
    </dgm:pt>
    <dgm:pt modelId="{6D8515BF-83FD-406E-8F1F-74C13D9A5941}" type="pres">
      <dgm:prSet presAssocID="{4F31907B-7A5D-4118-8052-C7F7AB0C2686}" presName="sibTrans" presStyleLbl="sibTrans2D1" presStyleIdx="0" presStyleCnt="2"/>
      <dgm:spPr/>
    </dgm:pt>
    <dgm:pt modelId="{3947266B-C56B-4171-B5C4-67FA16FCC562}" type="pres">
      <dgm:prSet presAssocID="{4F31907B-7A5D-4118-8052-C7F7AB0C2686}" presName="connectorText" presStyleLbl="sibTrans2D1" presStyleIdx="0" presStyleCnt="2"/>
      <dgm:spPr/>
    </dgm:pt>
    <dgm:pt modelId="{106F5F58-BBAF-4D43-8234-63A3F932317F}" type="pres">
      <dgm:prSet presAssocID="{B40CD2C4-F9A0-41EF-B5BF-005E58923002}" presName="node" presStyleLbl="node1" presStyleIdx="1" presStyleCnt="3">
        <dgm:presLayoutVars>
          <dgm:bulletEnabled val="1"/>
        </dgm:presLayoutVars>
      </dgm:prSet>
      <dgm:spPr/>
    </dgm:pt>
    <dgm:pt modelId="{DFDA4F02-7069-44E2-AAC9-01C3D0A443E7}" type="pres">
      <dgm:prSet presAssocID="{2510DA60-0BF8-4D6A-AE34-CD725E8B9483}" presName="sibTrans" presStyleLbl="sibTrans2D1" presStyleIdx="1" presStyleCnt="2"/>
      <dgm:spPr/>
    </dgm:pt>
    <dgm:pt modelId="{ACDE0C79-1B46-422C-B36E-E4E71848CEE2}" type="pres">
      <dgm:prSet presAssocID="{2510DA60-0BF8-4D6A-AE34-CD725E8B9483}" presName="connectorText" presStyleLbl="sibTrans2D1" presStyleIdx="1" presStyleCnt="2"/>
      <dgm:spPr/>
    </dgm:pt>
    <dgm:pt modelId="{361D78C0-625D-4127-99FE-F3A65607FF85}" type="pres">
      <dgm:prSet presAssocID="{933A2C24-0608-4BCA-8DBA-2D33A4C765C6}" presName="node" presStyleLbl="node1" presStyleIdx="2" presStyleCnt="3">
        <dgm:presLayoutVars>
          <dgm:bulletEnabled val="1"/>
        </dgm:presLayoutVars>
      </dgm:prSet>
      <dgm:spPr/>
    </dgm:pt>
  </dgm:ptLst>
  <dgm:cxnLst>
    <dgm:cxn modelId="{7876EC17-B883-401B-8311-210967099D4E}" type="presOf" srcId="{4F31907B-7A5D-4118-8052-C7F7AB0C2686}" destId="{3947266B-C56B-4171-B5C4-67FA16FCC562}" srcOrd="1" destOrd="0" presId="urn:microsoft.com/office/officeart/2005/8/layout/process1"/>
    <dgm:cxn modelId="{1B3D616A-DAAA-4139-A981-D696B2DDB764}" type="presOf" srcId="{4F31907B-7A5D-4118-8052-C7F7AB0C2686}" destId="{6D8515BF-83FD-406E-8F1F-74C13D9A5941}" srcOrd="0" destOrd="0" presId="urn:microsoft.com/office/officeart/2005/8/layout/process1"/>
    <dgm:cxn modelId="{3C80328C-DCDF-4497-9CE2-6B8A5BC28DE9}" srcId="{39878842-C6AB-4519-B72F-FE5E767CE568}" destId="{B40CD2C4-F9A0-41EF-B5BF-005E58923002}" srcOrd="1" destOrd="0" parTransId="{4DD57841-EA82-4BE4-B8DA-C3CB2F28E9FE}" sibTransId="{2510DA60-0BF8-4D6A-AE34-CD725E8B9483}"/>
    <dgm:cxn modelId="{5AE9DDB5-C4C8-4B97-A37C-A6D608276D58}" type="presOf" srcId="{91EF11E7-9544-44F0-AF62-3D235569B277}" destId="{A8AC0589-75B9-4560-A67A-143969EE6ACD}" srcOrd="0" destOrd="0" presId="urn:microsoft.com/office/officeart/2005/8/layout/process1"/>
    <dgm:cxn modelId="{335787B8-A9DD-48F0-A405-EA20543063A6}" srcId="{39878842-C6AB-4519-B72F-FE5E767CE568}" destId="{91EF11E7-9544-44F0-AF62-3D235569B277}" srcOrd="0" destOrd="0" parTransId="{2E97F991-D90D-4180-8A2D-0E8A10E12CB8}" sibTransId="{4F31907B-7A5D-4118-8052-C7F7AB0C2686}"/>
    <dgm:cxn modelId="{C142CDBE-64AB-4577-99DC-4856176DA4FF}" type="presOf" srcId="{B40CD2C4-F9A0-41EF-B5BF-005E58923002}" destId="{106F5F58-BBAF-4D43-8234-63A3F932317F}" srcOrd="0" destOrd="0" presId="urn:microsoft.com/office/officeart/2005/8/layout/process1"/>
    <dgm:cxn modelId="{5B6201D8-7B6F-4575-951C-4AC2081A6AE6}" type="presOf" srcId="{2510DA60-0BF8-4D6A-AE34-CD725E8B9483}" destId="{ACDE0C79-1B46-422C-B36E-E4E71848CEE2}" srcOrd="1" destOrd="0" presId="urn:microsoft.com/office/officeart/2005/8/layout/process1"/>
    <dgm:cxn modelId="{0D2001D9-DE38-4D56-B48A-94924A5BF796}" type="presOf" srcId="{933A2C24-0608-4BCA-8DBA-2D33A4C765C6}" destId="{361D78C0-625D-4127-99FE-F3A65607FF85}" srcOrd="0" destOrd="0" presId="urn:microsoft.com/office/officeart/2005/8/layout/process1"/>
    <dgm:cxn modelId="{5FF8DFED-EDE9-4C41-84F2-24440E3C8DD2}" type="presOf" srcId="{39878842-C6AB-4519-B72F-FE5E767CE568}" destId="{15465FA9-5EF7-4844-AC0F-5BD95671D9C8}" srcOrd="0" destOrd="0" presId="urn:microsoft.com/office/officeart/2005/8/layout/process1"/>
    <dgm:cxn modelId="{1283D5F1-55D4-4E03-B61D-7656CD4E41BE}" type="presOf" srcId="{2510DA60-0BF8-4D6A-AE34-CD725E8B9483}" destId="{DFDA4F02-7069-44E2-AAC9-01C3D0A443E7}" srcOrd="0" destOrd="0" presId="urn:microsoft.com/office/officeart/2005/8/layout/process1"/>
    <dgm:cxn modelId="{87C55CFC-4DC8-451C-B954-A757EB99E6F2}" srcId="{39878842-C6AB-4519-B72F-FE5E767CE568}" destId="{933A2C24-0608-4BCA-8DBA-2D33A4C765C6}" srcOrd="2" destOrd="0" parTransId="{B831E04D-87ED-43C3-8756-C56BA7CA2EF6}" sibTransId="{1A05630D-1824-46B2-A723-D5704A8DEEB3}"/>
    <dgm:cxn modelId="{324DF07E-8C19-4CCB-9285-431E20B07972}" type="presParOf" srcId="{15465FA9-5EF7-4844-AC0F-5BD95671D9C8}" destId="{A8AC0589-75B9-4560-A67A-143969EE6ACD}" srcOrd="0" destOrd="0" presId="urn:microsoft.com/office/officeart/2005/8/layout/process1"/>
    <dgm:cxn modelId="{A2DA408F-2B7B-4DCF-913C-F8B9EF841C6C}" type="presParOf" srcId="{15465FA9-5EF7-4844-AC0F-5BD95671D9C8}" destId="{6D8515BF-83FD-406E-8F1F-74C13D9A5941}" srcOrd="1" destOrd="0" presId="urn:microsoft.com/office/officeart/2005/8/layout/process1"/>
    <dgm:cxn modelId="{2AEBD383-E9E6-4FBB-9D95-B7C75443B8BB}" type="presParOf" srcId="{6D8515BF-83FD-406E-8F1F-74C13D9A5941}" destId="{3947266B-C56B-4171-B5C4-67FA16FCC562}" srcOrd="0" destOrd="0" presId="urn:microsoft.com/office/officeart/2005/8/layout/process1"/>
    <dgm:cxn modelId="{45D88827-0841-42DB-9B40-5B3A43207187}" type="presParOf" srcId="{15465FA9-5EF7-4844-AC0F-5BD95671D9C8}" destId="{106F5F58-BBAF-4D43-8234-63A3F932317F}" srcOrd="2" destOrd="0" presId="urn:microsoft.com/office/officeart/2005/8/layout/process1"/>
    <dgm:cxn modelId="{721B1834-3D6C-46C2-98C4-E852FEF79F75}" type="presParOf" srcId="{15465FA9-5EF7-4844-AC0F-5BD95671D9C8}" destId="{DFDA4F02-7069-44E2-AAC9-01C3D0A443E7}" srcOrd="3" destOrd="0" presId="urn:microsoft.com/office/officeart/2005/8/layout/process1"/>
    <dgm:cxn modelId="{9483F0C6-34E4-4D4D-B840-7C8B2FE1CEB6}" type="presParOf" srcId="{DFDA4F02-7069-44E2-AAC9-01C3D0A443E7}" destId="{ACDE0C79-1B46-422C-B36E-E4E71848CEE2}" srcOrd="0" destOrd="0" presId="urn:microsoft.com/office/officeart/2005/8/layout/process1"/>
    <dgm:cxn modelId="{65873923-294B-4FC0-AEBD-916E8E9779F4}" type="presParOf" srcId="{15465FA9-5EF7-4844-AC0F-5BD95671D9C8}" destId="{361D78C0-625D-4127-99FE-F3A65607FF8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850C47-D037-449A-95D2-68B52B346C35}"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4C014F48-BC5D-4C62-B67D-38792DA81C2F}">
      <dgm:prSet/>
      <dgm:spPr/>
      <dgm:t>
        <a:bodyPr/>
        <a:lstStyle/>
        <a:p>
          <a:r>
            <a:rPr lang="en-CA">
              <a:latin typeface="Verdana" panose="020B0604030504040204" pitchFamily="34" charset="0"/>
              <a:ea typeface="Verdana" panose="020B0604030504040204" pitchFamily="34" charset="0"/>
            </a:rPr>
            <a:t>BC Childrens Hospital Hydrocortisone Injection Instructions </a:t>
          </a:r>
          <a:r>
            <a:rPr lang="en-CA">
              <a:latin typeface="Verdana" panose="020B0604030504040204" pitchFamily="34" charset="0"/>
              <a:ea typeface="Verdana" panose="020B0604030504040204" pitchFamily="34" charset="0"/>
              <a:hlinkClick xmlns:r="http://schemas.openxmlformats.org/officeDocument/2006/relationships" r:id="rId1"/>
            </a:rPr>
            <a:t>http://www.bcchildrens.ca/endocrinology-diabetes-site/documents/injcort.pdf</a:t>
          </a:r>
          <a:endParaRPr lang="en-US">
            <a:latin typeface="Verdana" panose="020B0604030504040204" pitchFamily="34" charset="0"/>
            <a:ea typeface="Verdana" panose="020B0604030504040204" pitchFamily="34" charset="0"/>
          </a:endParaRPr>
        </a:p>
      </dgm:t>
    </dgm:pt>
    <dgm:pt modelId="{A73B1E2A-31B0-44C8-B294-244814DDCBC2}" type="parTrans" cxnId="{3621DB1B-CD37-4D40-9993-6ACEA6EF1B23}">
      <dgm:prSet/>
      <dgm:spPr/>
      <dgm:t>
        <a:bodyPr/>
        <a:lstStyle/>
        <a:p>
          <a:endParaRPr lang="en-US"/>
        </a:p>
      </dgm:t>
    </dgm:pt>
    <dgm:pt modelId="{D8BF7D48-A9B8-4961-A7EC-28E77F67C0B8}" type="sibTrans" cxnId="{3621DB1B-CD37-4D40-9993-6ACEA6EF1B23}">
      <dgm:prSet/>
      <dgm:spPr/>
      <dgm:t>
        <a:bodyPr/>
        <a:lstStyle/>
        <a:p>
          <a:endParaRPr lang="en-US"/>
        </a:p>
      </dgm:t>
    </dgm:pt>
    <dgm:pt modelId="{5862B533-0E4D-4314-9084-15B362A04921}">
      <dgm:prSet/>
      <dgm:spPr/>
      <dgm:t>
        <a:bodyPr/>
        <a:lstStyle/>
        <a:p>
          <a:r>
            <a:rPr lang="en-CA" dirty="0">
              <a:latin typeface="Verdana" panose="020B0604030504040204" pitchFamily="34" charset="0"/>
              <a:ea typeface="Verdana" panose="020B0604030504040204" pitchFamily="34" charset="0"/>
            </a:rPr>
            <a:t>Instructional video </a:t>
          </a:r>
          <a:r>
            <a:rPr lang="en-CA" dirty="0">
              <a:latin typeface="Verdana" panose="020B0604030504040204" pitchFamily="34" charset="0"/>
              <a:ea typeface="Verdana" panose="020B0604030504040204" pitchFamily="34" charset="0"/>
              <a:hlinkClick xmlns:r="http://schemas.openxmlformats.org/officeDocument/2006/relationships" r:id="rId2"/>
            </a:rPr>
            <a:t>https://vimeo.com/646977887/39be60ed81</a:t>
          </a:r>
          <a:endParaRPr lang="en-US" dirty="0">
            <a:latin typeface="Verdana" panose="020B0604030504040204" pitchFamily="34" charset="0"/>
            <a:ea typeface="Verdana" panose="020B0604030504040204" pitchFamily="34" charset="0"/>
          </a:endParaRPr>
        </a:p>
      </dgm:t>
    </dgm:pt>
    <dgm:pt modelId="{3B1E42EE-286A-4EA1-A915-CF512D0541F6}" type="parTrans" cxnId="{53A8C121-7DF9-430F-BC6B-36F0E2B00CC2}">
      <dgm:prSet/>
      <dgm:spPr/>
      <dgm:t>
        <a:bodyPr/>
        <a:lstStyle/>
        <a:p>
          <a:endParaRPr lang="en-US"/>
        </a:p>
      </dgm:t>
    </dgm:pt>
    <dgm:pt modelId="{E9A1EBA4-58FE-41CA-8E50-4AD9FDF8F846}" type="sibTrans" cxnId="{53A8C121-7DF9-430F-BC6B-36F0E2B00CC2}">
      <dgm:prSet/>
      <dgm:spPr/>
      <dgm:t>
        <a:bodyPr/>
        <a:lstStyle/>
        <a:p>
          <a:endParaRPr lang="en-US"/>
        </a:p>
      </dgm:t>
    </dgm:pt>
    <dgm:pt modelId="{9BCEF3FF-64CE-4564-B4FF-7DC1FCB3D94A}">
      <dgm:prSet/>
      <dgm:spPr/>
      <dgm:t>
        <a:bodyPr/>
        <a:lstStyle/>
        <a:p>
          <a:r>
            <a:rPr lang="en-CA">
              <a:latin typeface="Verdana" panose="020B0604030504040204" pitchFamily="34" charset="0"/>
              <a:ea typeface="Verdana" panose="020B0604030504040204" pitchFamily="34" charset="0"/>
              <a:hlinkClick xmlns:r="http://schemas.openxmlformats.org/officeDocument/2006/relationships" r:id="rId3"/>
            </a:rPr>
            <a:t>School Letter for the Cortisol–Dependent Student http://www.bcchildrens.ca/endocrinology-diabetes-site/documents/cortschool.pdf</a:t>
          </a:r>
          <a:endParaRPr lang="en-US">
            <a:latin typeface="Verdana" panose="020B0604030504040204" pitchFamily="34" charset="0"/>
            <a:ea typeface="Verdana" panose="020B0604030504040204" pitchFamily="34" charset="0"/>
          </a:endParaRPr>
        </a:p>
      </dgm:t>
    </dgm:pt>
    <dgm:pt modelId="{3F6A22A1-451C-4FB9-8F00-C8758EE58D0B}" type="parTrans" cxnId="{60DB3C37-CC9C-4283-8831-DBB32F832870}">
      <dgm:prSet/>
      <dgm:spPr/>
      <dgm:t>
        <a:bodyPr/>
        <a:lstStyle/>
        <a:p>
          <a:endParaRPr lang="en-US"/>
        </a:p>
      </dgm:t>
    </dgm:pt>
    <dgm:pt modelId="{0BCE0197-CF63-4AE0-A7A5-212C42190144}" type="sibTrans" cxnId="{60DB3C37-CC9C-4283-8831-DBB32F832870}">
      <dgm:prSet/>
      <dgm:spPr/>
      <dgm:t>
        <a:bodyPr/>
        <a:lstStyle/>
        <a:p>
          <a:endParaRPr lang="en-US"/>
        </a:p>
      </dgm:t>
    </dgm:pt>
    <dgm:pt modelId="{8FF54F76-EE3E-49A6-AD2A-0F84E34B7F06}" type="pres">
      <dgm:prSet presAssocID="{5C850C47-D037-449A-95D2-68B52B346C35}" presName="vert0" presStyleCnt="0">
        <dgm:presLayoutVars>
          <dgm:dir/>
          <dgm:animOne val="branch"/>
          <dgm:animLvl val="lvl"/>
        </dgm:presLayoutVars>
      </dgm:prSet>
      <dgm:spPr/>
    </dgm:pt>
    <dgm:pt modelId="{44AEC7C7-7D24-4E91-B5E1-2B8F584531B5}" type="pres">
      <dgm:prSet presAssocID="{4C014F48-BC5D-4C62-B67D-38792DA81C2F}" presName="thickLine" presStyleLbl="alignNode1" presStyleIdx="0" presStyleCnt="3"/>
      <dgm:spPr/>
    </dgm:pt>
    <dgm:pt modelId="{B2C8ACCE-104F-4288-B5A7-7852688FC2C8}" type="pres">
      <dgm:prSet presAssocID="{4C014F48-BC5D-4C62-B67D-38792DA81C2F}" presName="horz1" presStyleCnt="0"/>
      <dgm:spPr/>
    </dgm:pt>
    <dgm:pt modelId="{DECE1F52-714A-411E-AEF0-EE6B4E224925}" type="pres">
      <dgm:prSet presAssocID="{4C014F48-BC5D-4C62-B67D-38792DA81C2F}" presName="tx1" presStyleLbl="revTx" presStyleIdx="0" presStyleCnt="3"/>
      <dgm:spPr/>
    </dgm:pt>
    <dgm:pt modelId="{9B341D6A-D1DC-4261-8827-038C88E70CD5}" type="pres">
      <dgm:prSet presAssocID="{4C014F48-BC5D-4C62-B67D-38792DA81C2F}" presName="vert1" presStyleCnt="0"/>
      <dgm:spPr/>
    </dgm:pt>
    <dgm:pt modelId="{269BEF62-E854-4BE9-B05A-615743F3AD9F}" type="pres">
      <dgm:prSet presAssocID="{5862B533-0E4D-4314-9084-15B362A04921}" presName="thickLine" presStyleLbl="alignNode1" presStyleIdx="1" presStyleCnt="3"/>
      <dgm:spPr/>
    </dgm:pt>
    <dgm:pt modelId="{8674C893-44B1-488C-AF92-D6BAA08910F1}" type="pres">
      <dgm:prSet presAssocID="{5862B533-0E4D-4314-9084-15B362A04921}" presName="horz1" presStyleCnt="0"/>
      <dgm:spPr/>
    </dgm:pt>
    <dgm:pt modelId="{B6E8D5E3-55F8-463F-9ACB-9EC6A6C6E597}" type="pres">
      <dgm:prSet presAssocID="{5862B533-0E4D-4314-9084-15B362A04921}" presName="tx1" presStyleLbl="revTx" presStyleIdx="1" presStyleCnt="3"/>
      <dgm:spPr/>
    </dgm:pt>
    <dgm:pt modelId="{92F72883-A0D7-4F4E-AF2C-4285E496BF51}" type="pres">
      <dgm:prSet presAssocID="{5862B533-0E4D-4314-9084-15B362A04921}" presName="vert1" presStyleCnt="0"/>
      <dgm:spPr/>
    </dgm:pt>
    <dgm:pt modelId="{870A0288-3DFC-478D-9CF7-455F90CE41D6}" type="pres">
      <dgm:prSet presAssocID="{9BCEF3FF-64CE-4564-B4FF-7DC1FCB3D94A}" presName="thickLine" presStyleLbl="alignNode1" presStyleIdx="2" presStyleCnt="3"/>
      <dgm:spPr/>
    </dgm:pt>
    <dgm:pt modelId="{41A1FF48-B9EA-45F2-BF59-B7804774EDDA}" type="pres">
      <dgm:prSet presAssocID="{9BCEF3FF-64CE-4564-B4FF-7DC1FCB3D94A}" presName="horz1" presStyleCnt="0"/>
      <dgm:spPr/>
    </dgm:pt>
    <dgm:pt modelId="{CB84D13C-6D1C-470F-936F-95F9A7C06299}" type="pres">
      <dgm:prSet presAssocID="{9BCEF3FF-64CE-4564-B4FF-7DC1FCB3D94A}" presName="tx1" presStyleLbl="revTx" presStyleIdx="2" presStyleCnt="3"/>
      <dgm:spPr/>
    </dgm:pt>
    <dgm:pt modelId="{696FEBBA-495D-44D4-8E3A-D1B79BEBABEF}" type="pres">
      <dgm:prSet presAssocID="{9BCEF3FF-64CE-4564-B4FF-7DC1FCB3D94A}" presName="vert1" presStyleCnt="0"/>
      <dgm:spPr/>
    </dgm:pt>
  </dgm:ptLst>
  <dgm:cxnLst>
    <dgm:cxn modelId="{3621DB1B-CD37-4D40-9993-6ACEA6EF1B23}" srcId="{5C850C47-D037-449A-95D2-68B52B346C35}" destId="{4C014F48-BC5D-4C62-B67D-38792DA81C2F}" srcOrd="0" destOrd="0" parTransId="{A73B1E2A-31B0-44C8-B294-244814DDCBC2}" sibTransId="{D8BF7D48-A9B8-4961-A7EC-28E77F67C0B8}"/>
    <dgm:cxn modelId="{53A8C121-7DF9-430F-BC6B-36F0E2B00CC2}" srcId="{5C850C47-D037-449A-95D2-68B52B346C35}" destId="{5862B533-0E4D-4314-9084-15B362A04921}" srcOrd="1" destOrd="0" parTransId="{3B1E42EE-286A-4EA1-A915-CF512D0541F6}" sibTransId="{E9A1EBA4-58FE-41CA-8E50-4AD9FDF8F846}"/>
    <dgm:cxn modelId="{C75B1D27-B81C-4E1A-BED7-C755D696A7DF}" type="presOf" srcId="{9BCEF3FF-64CE-4564-B4FF-7DC1FCB3D94A}" destId="{CB84D13C-6D1C-470F-936F-95F9A7C06299}" srcOrd="0" destOrd="0" presId="urn:microsoft.com/office/officeart/2008/layout/LinedList"/>
    <dgm:cxn modelId="{60DB3C37-CC9C-4283-8831-DBB32F832870}" srcId="{5C850C47-D037-449A-95D2-68B52B346C35}" destId="{9BCEF3FF-64CE-4564-B4FF-7DC1FCB3D94A}" srcOrd="2" destOrd="0" parTransId="{3F6A22A1-451C-4FB9-8F00-C8758EE58D0B}" sibTransId="{0BCE0197-CF63-4AE0-A7A5-212C42190144}"/>
    <dgm:cxn modelId="{D496F576-6991-4DD1-A0E6-9966282200CC}" type="presOf" srcId="{5862B533-0E4D-4314-9084-15B362A04921}" destId="{B6E8D5E3-55F8-463F-9ACB-9EC6A6C6E597}" srcOrd="0" destOrd="0" presId="urn:microsoft.com/office/officeart/2008/layout/LinedList"/>
    <dgm:cxn modelId="{341413B5-758F-47E3-BAFB-84FA32C7B578}" type="presOf" srcId="{4C014F48-BC5D-4C62-B67D-38792DA81C2F}" destId="{DECE1F52-714A-411E-AEF0-EE6B4E224925}" srcOrd="0" destOrd="0" presId="urn:microsoft.com/office/officeart/2008/layout/LinedList"/>
    <dgm:cxn modelId="{27F1CCF6-E320-40F1-A94E-6714E7B7B7D6}" type="presOf" srcId="{5C850C47-D037-449A-95D2-68B52B346C35}" destId="{8FF54F76-EE3E-49A6-AD2A-0F84E34B7F06}" srcOrd="0" destOrd="0" presId="urn:microsoft.com/office/officeart/2008/layout/LinedList"/>
    <dgm:cxn modelId="{8A2236D8-8565-4913-B813-E30828D4343A}" type="presParOf" srcId="{8FF54F76-EE3E-49A6-AD2A-0F84E34B7F06}" destId="{44AEC7C7-7D24-4E91-B5E1-2B8F584531B5}" srcOrd="0" destOrd="0" presId="urn:microsoft.com/office/officeart/2008/layout/LinedList"/>
    <dgm:cxn modelId="{EAC7A53D-F99C-4228-95ED-4426A3F9E372}" type="presParOf" srcId="{8FF54F76-EE3E-49A6-AD2A-0F84E34B7F06}" destId="{B2C8ACCE-104F-4288-B5A7-7852688FC2C8}" srcOrd="1" destOrd="0" presId="urn:microsoft.com/office/officeart/2008/layout/LinedList"/>
    <dgm:cxn modelId="{AA0299C2-EA28-4BC2-A595-E14776122C92}" type="presParOf" srcId="{B2C8ACCE-104F-4288-B5A7-7852688FC2C8}" destId="{DECE1F52-714A-411E-AEF0-EE6B4E224925}" srcOrd="0" destOrd="0" presId="urn:microsoft.com/office/officeart/2008/layout/LinedList"/>
    <dgm:cxn modelId="{088CBF61-BD20-43AF-931F-438A1AB4799A}" type="presParOf" srcId="{B2C8ACCE-104F-4288-B5A7-7852688FC2C8}" destId="{9B341D6A-D1DC-4261-8827-038C88E70CD5}" srcOrd="1" destOrd="0" presId="urn:microsoft.com/office/officeart/2008/layout/LinedList"/>
    <dgm:cxn modelId="{E3651A7A-DFCD-4202-B1CB-055A75DFF8CF}" type="presParOf" srcId="{8FF54F76-EE3E-49A6-AD2A-0F84E34B7F06}" destId="{269BEF62-E854-4BE9-B05A-615743F3AD9F}" srcOrd="2" destOrd="0" presId="urn:microsoft.com/office/officeart/2008/layout/LinedList"/>
    <dgm:cxn modelId="{0D28DAFC-2519-45C0-BFEC-3F025FA9CB7E}" type="presParOf" srcId="{8FF54F76-EE3E-49A6-AD2A-0F84E34B7F06}" destId="{8674C893-44B1-488C-AF92-D6BAA08910F1}" srcOrd="3" destOrd="0" presId="urn:microsoft.com/office/officeart/2008/layout/LinedList"/>
    <dgm:cxn modelId="{E143D9D0-5C83-4825-90A2-084A7CDB0F21}" type="presParOf" srcId="{8674C893-44B1-488C-AF92-D6BAA08910F1}" destId="{B6E8D5E3-55F8-463F-9ACB-9EC6A6C6E597}" srcOrd="0" destOrd="0" presId="urn:microsoft.com/office/officeart/2008/layout/LinedList"/>
    <dgm:cxn modelId="{CA7AA873-D51E-47CD-A536-5FD78C008C6C}" type="presParOf" srcId="{8674C893-44B1-488C-AF92-D6BAA08910F1}" destId="{92F72883-A0D7-4F4E-AF2C-4285E496BF51}" srcOrd="1" destOrd="0" presId="urn:microsoft.com/office/officeart/2008/layout/LinedList"/>
    <dgm:cxn modelId="{F80D95C3-7E9F-4E5F-B218-7DB9108E0D44}" type="presParOf" srcId="{8FF54F76-EE3E-49A6-AD2A-0F84E34B7F06}" destId="{870A0288-3DFC-478D-9CF7-455F90CE41D6}" srcOrd="4" destOrd="0" presId="urn:microsoft.com/office/officeart/2008/layout/LinedList"/>
    <dgm:cxn modelId="{F18FCBB9-9727-43F2-9D1A-DA845A14F032}" type="presParOf" srcId="{8FF54F76-EE3E-49A6-AD2A-0F84E34B7F06}" destId="{41A1FF48-B9EA-45F2-BF59-B7804774EDDA}" srcOrd="5" destOrd="0" presId="urn:microsoft.com/office/officeart/2008/layout/LinedList"/>
    <dgm:cxn modelId="{FF34D91B-B1EC-49AB-9CEC-08F4ADC3BB98}" type="presParOf" srcId="{41A1FF48-B9EA-45F2-BF59-B7804774EDDA}" destId="{CB84D13C-6D1C-470F-936F-95F9A7C06299}" srcOrd="0" destOrd="0" presId="urn:microsoft.com/office/officeart/2008/layout/LinedList"/>
    <dgm:cxn modelId="{D9593502-4295-4F2F-97CF-8C99E3D77A52}" type="presParOf" srcId="{41A1FF48-B9EA-45F2-BF59-B7804774EDDA}" destId="{696FEBBA-495D-44D4-8E3A-D1B79BEBABE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7863A-D20C-41A3-A6DE-C6A3139B2056}">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EC0B4-0819-4181-A560-8B9CCFF7DFA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E0BCBE-DCCE-4727-93BB-B5C284437C6B}">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CA" sz="2400" kern="1200" dirty="0">
              <a:latin typeface="Verdana" panose="020B0604030504040204" pitchFamily="34" charset="0"/>
              <a:ea typeface="Verdana" panose="020B0604030504040204" pitchFamily="34" charset="0"/>
            </a:rPr>
            <a:t>Will be able to state the common causes of adrenal insufficiency</a:t>
          </a:r>
          <a:endParaRPr lang="en-US" sz="2400" kern="1200" dirty="0">
            <a:latin typeface="Verdana" panose="020B0604030504040204" pitchFamily="34" charset="0"/>
            <a:ea typeface="Verdana" panose="020B0604030504040204" pitchFamily="34" charset="0"/>
          </a:endParaRPr>
        </a:p>
      </dsp:txBody>
      <dsp:txXfrm>
        <a:off x="1435590" y="531"/>
        <a:ext cx="9080009" cy="1242935"/>
      </dsp:txXfrm>
    </dsp:sp>
    <dsp:sp modelId="{58E9B1DA-C6F4-4FD0-9F56-F46468125A08}">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B1207-7BDA-49BD-B48E-C774B56B729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BC4243-9E4A-4506-B78D-B46FB9AFC0DA}">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CA" sz="2400" kern="1200">
              <a:latin typeface="Verdana" panose="020B0604030504040204" pitchFamily="34" charset="0"/>
              <a:ea typeface="Verdana" panose="020B0604030504040204" pitchFamily="34" charset="0"/>
            </a:rPr>
            <a:t>Will be able to recognize and respond when emergency administration of rescue medication is needed</a:t>
          </a:r>
          <a:endParaRPr lang="en-US" sz="2400" kern="1200">
            <a:latin typeface="Verdana" panose="020B0604030504040204" pitchFamily="34" charset="0"/>
            <a:ea typeface="Verdana" panose="020B0604030504040204" pitchFamily="34" charset="0"/>
          </a:endParaRPr>
        </a:p>
      </dsp:txBody>
      <dsp:txXfrm>
        <a:off x="1435590" y="1554201"/>
        <a:ext cx="9080009" cy="1242935"/>
      </dsp:txXfrm>
    </dsp:sp>
    <dsp:sp modelId="{398D301F-BAC4-491D-B8FC-AAA0FF5F96B1}">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A597B0-1E65-4C98-90B2-3C186ED765EE}">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9661E8-14A3-43AF-BB26-5BBF8548594D}">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CA" sz="2400" kern="1200" dirty="0">
              <a:latin typeface="Verdana" panose="020B0604030504040204" pitchFamily="34" charset="0"/>
              <a:ea typeface="Verdana" panose="020B0604030504040204" pitchFamily="34" charset="0"/>
            </a:rPr>
            <a:t>Will know how to reconstitute and safely give the medication Solu Cortef by injection</a:t>
          </a:r>
          <a:endParaRPr lang="en-US" sz="2400" kern="1200" dirty="0">
            <a:latin typeface="Verdana" panose="020B0604030504040204" pitchFamily="34" charset="0"/>
            <a:ea typeface="Verdana" panose="020B0604030504040204" pitchFamily="34" charset="0"/>
          </a:endParaRP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C0589-75B9-4560-A67A-143969EE6ACD}">
      <dsp:nvSpPr>
        <dsp:cNvPr id="0" name=""/>
        <dsp:cNvSpPr/>
      </dsp:nvSpPr>
      <dsp:spPr>
        <a:xfrm>
          <a:off x="8296" y="890574"/>
          <a:ext cx="2479653" cy="26733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Verdana" panose="020B0604030504040204" pitchFamily="34" charset="0"/>
              <a:ea typeface="Verdana" panose="020B0604030504040204" pitchFamily="34" charset="0"/>
            </a:rPr>
            <a:t>Adrenal insufficiency is when the adrenal glands don’t make enough cortisol. </a:t>
          </a:r>
        </a:p>
        <a:p>
          <a:pPr marL="0" lvl="0" indent="0" algn="ctr" defTabSz="800100">
            <a:lnSpc>
              <a:spcPct val="90000"/>
            </a:lnSpc>
            <a:spcBef>
              <a:spcPct val="0"/>
            </a:spcBef>
            <a:spcAft>
              <a:spcPct val="35000"/>
            </a:spcAft>
            <a:buNone/>
          </a:pPr>
          <a:r>
            <a:rPr lang="en-US" sz="1800" b="0" i="0" kern="1200" dirty="0">
              <a:latin typeface="Verdana" panose="020B0604030504040204" pitchFamily="34" charset="0"/>
              <a:ea typeface="Verdana" panose="020B0604030504040204" pitchFamily="34" charset="0"/>
            </a:rPr>
            <a:t>Medication to replace the cortisol must b taken every day.</a:t>
          </a:r>
          <a:endParaRPr lang="en-US" sz="1800" kern="1200" dirty="0">
            <a:latin typeface="Verdana" panose="020B0604030504040204" pitchFamily="34" charset="0"/>
            <a:ea typeface="Verdana" panose="020B0604030504040204" pitchFamily="34" charset="0"/>
          </a:endParaRPr>
        </a:p>
      </dsp:txBody>
      <dsp:txXfrm>
        <a:off x="80923" y="963201"/>
        <a:ext cx="2334399" cy="2528122"/>
      </dsp:txXfrm>
    </dsp:sp>
    <dsp:sp modelId="{6D8515BF-83FD-406E-8F1F-74C13D9A5941}">
      <dsp:nvSpPr>
        <dsp:cNvPr id="0" name=""/>
        <dsp:cNvSpPr/>
      </dsp:nvSpPr>
      <dsp:spPr>
        <a:xfrm>
          <a:off x="2735914" y="1919785"/>
          <a:ext cx="525686" cy="61495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735914" y="2042776"/>
        <a:ext cx="367980" cy="368972"/>
      </dsp:txXfrm>
    </dsp:sp>
    <dsp:sp modelId="{106F5F58-BBAF-4D43-8234-63A3F932317F}">
      <dsp:nvSpPr>
        <dsp:cNvPr id="0" name=""/>
        <dsp:cNvSpPr/>
      </dsp:nvSpPr>
      <dsp:spPr>
        <a:xfrm>
          <a:off x="3479810" y="890574"/>
          <a:ext cx="2479653" cy="267337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Verdana" panose="020B0604030504040204" pitchFamily="34" charset="0"/>
              <a:ea typeface="Verdana" panose="020B0604030504040204" pitchFamily="34" charset="0"/>
            </a:rPr>
            <a:t>Sometimes, extra cortisol is needed, for example with sickness or a serious injury.</a:t>
          </a:r>
          <a:endParaRPr lang="en-US" sz="1800" kern="1200" dirty="0">
            <a:latin typeface="Verdana" panose="020B0604030504040204" pitchFamily="34" charset="0"/>
            <a:ea typeface="Verdana" panose="020B0604030504040204" pitchFamily="34" charset="0"/>
          </a:endParaRPr>
        </a:p>
      </dsp:txBody>
      <dsp:txXfrm>
        <a:off x="3552437" y="963201"/>
        <a:ext cx="2334399" cy="2528122"/>
      </dsp:txXfrm>
    </dsp:sp>
    <dsp:sp modelId="{DFDA4F02-7069-44E2-AAC9-01C3D0A443E7}">
      <dsp:nvSpPr>
        <dsp:cNvPr id="0" name=""/>
        <dsp:cNvSpPr/>
      </dsp:nvSpPr>
      <dsp:spPr>
        <a:xfrm>
          <a:off x="6207429" y="1919785"/>
          <a:ext cx="525686" cy="61495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6207429" y="2042776"/>
        <a:ext cx="367980" cy="368972"/>
      </dsp:txXfrm>
    </dsp:sp>
    <dsp:sp modelId="{361D78C0-625D-4127-99FE-F3A65607FF85}">
      <dsp:nvSpPr>
        <dsp:cNvPr id="0" name=""/>
        <dsp:cNvSpPr/>
      </dsp:nvSpPr>
      <dsp:spPr>
        <a:xfrm>
          <a:off x="6951325" y="890574"/>
          <a:ext cx="2479653" cy="267337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Verdana" panose="020B0604030504040204" pitchFamily="34" charset="0"/>
              <a:ea typeface="Verdana" panose="020B0604030504040204" pitchFamily="34" charset="0"/>
            </a:rPr>
            <a:t>Without enough cortisol, a  person can go into adrenal crisis.</a:t>
          </a:r>
        </a:p>
        <a:p>
          <a:pPr marL="0" lvl="0" indent="0" algn="ctr" defTabSz="800100">
            <a:lnSpc>
              <a:spcPct val="90000"/>
            </a:lnSpc>
            <a:spcBef>
              <a:spcPct val="0"/>
            </a:spcBef>
            <a:spcAft>
              <a:spcPct val="35000"/>
            </a:spcAft>
            <a:buNone/>
          </a:pPr>
          <a:r>
            <a:rPr lang="en-US" sz="1800" b="0" i="0" kern="1200" dirty="0">
              <a:latin typeface="Verdana" panose="020B0604030504040204" pitchFamily="34" charset="0"/>
              <a:ea typeface="Verdana" panose="020B0604030504040204" pitchFamily="34" charset="0"/>
            </a:rPr>
            <a:t> When this happens, an emergency injection  of Solu-Cortef is needed.</a:t>
          </a:r>
          <a:endParaRPr lang="en-US" sz="1800" kern="1200" dirty="0">
            <a:latin typeface="Verdana" panose="020B0604030504040204" pitchFamily="34" charset="0"/>
            <a:ea typeface="Verdana" panose="020B0604030504040204" pitchFamily="34" charset="0"/>
          </a:endParaRPr>
        </a:p>
      </dsp:txBody>
      <dsp:txXfrm>
        <a:off x="7023952" y="963201"/>
        <a:ext cx="2334399" cy="2528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C7C7-7D24-4E91-B5E1-2B8F584531B5}">
      <dsp:nvSpPr>
        <dsp:cNvPr id="0" name=""/>
        <dsp:cNvSpPr/>
      </dsp:nvSpPr>
      <dsp:spPr>
        <a:xfrm>
          <a:off x="0" y="2379"/>
          <a:ext cx="99949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CE1F52-714A-411E-AEF0-EE6B4E224925}">
      <dsp:nvSpPr>
        <dsp:cNvPr id="0" name=""/>
        <dsp:cNvSpPr/>
      </dsp:nvSpPr>
      <dsp:spPr>
        <a:xfrm>
          <a:off x="0" y="2379"/>
          <a:ext cx="9994900"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latin typeface="Verdana" panose="020B0604030504040204" pitchFamily="34" charset="0"/>
              <a:ea typeface="Verdana" panose="020B0604030504040204" pitchFamily="34" charset="0"/>
            </a:rPr>
            <a:t>BC Childrens Hospital Hydrocortisone Injection Instructions </a:t>
          </a:r>
          <a:r>
            <a:rPr lang="en-CA" sz="2700" kern="1200">
              <a:latin typeface="Verdana" panose="020B0604030504040204" pitchFamily="34" charset="0"/>
              <a:ea typeface="Verdana" panose="020B0604030504040204" pitchFamily="34" charset="0"/>
              <a:hlinkClick xmlns:r="http://schemas.openxmlformats.org/officeDocument/2006/relationships" r:id="rId1"/>
            </a:rPr>
            <a:t>http://www.bcchildrens.ca/endocrinology-diabetes-site/documents/injcort.pdf</a:t>
          </a:r>
          <a:endParaRPr lang="en-US" sz="2700" kern="1200">
            <a:latin typeface="Verdana" panose="020B0604030504040204" pitchFamily="34" charset="0"/>
            <a:ea typeface="Verdana" panose="020B0604030504040204" pitchFamily="34" charset="0"/>
          </a:endParaRPr>
        </a:p>
      </dsp:txBody>
      <dsp:txXfrm>
        <a:off x="0" y="2379"/>
        <a:ext cx="9994900" cy="1622955"/>
      </dsp:txXfrm>
    </dsp:sp>
    <dsp:sp modelId="{269BEF62-E854-4BE9-B05A-615743F3AD9F}">
      <dsp:nvSpPr>
        <dsp:cNvPr id="0" name=""/>
        <dsp:cNvSpPr/>
      </dsp:nvSpPr>
      <dsp:spPr>
        <a:xfrm>
          <a:off x="0" y="1625335"/>
          <a:ext cx="99949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6E8D5E3-55F8-463F-9ACB-9EC6A6C6E597}">
      <dsp:nvSpPr>
        <dsp:cNvPr id="0" name=""/>
        <dsp:cNvSpPr/>
      </dsp:nvSpPr>
      <dsp:spPr>
        <a:xfrm>
          <a:off x="0" y="1625335"/>
          <a:ext cx="9994900"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dirty="0">
              <a:latin typeface="Verdana" panose="020B0604030504040204" pitchFamily="34" charset="0"/>
              <a:ea typeface="Verdana" panose="020B0604030504040204" pitchFamily="34" charset="0"/>
            </a:rPr>
            <a:t>Instructional video </a:t>
          </a:r>
          <a:r>
            <a:rPr lang="en-CA" sz="2700" kern="1200" dirty="0">
              <a:latin typeface="Verdana" panose="020B0604030504040204" pitchFamily="34" charset="0"/>
              <a:ea typeface="Verdana" panose="020B0604030504040204" pitchFamily="34" charset="0"/>
              <a:hlinkClick xmlns:r="http://schemas.openxmlformats.org/officeDocument/2006/relationships" r:id="rId2"/>
            </a:rPr>
            <a:t>https://vimeo.com/646977887/39be60ed81</a:t>
          </a:r>
          <a:endParaRPr lang="en-US" sz="2700" kern="1200" dirty="0">
            <a:latin typeface="Verdana" panose="020B0604030504040204" pitchFamily="34" charset="0"/>
            <a:ea typeface="Verdana" panose="020B0604030504040204" pitchFamily="34" charset="0"/>
          </a:endParaRPr>
        </a:p>
      </dsp:txBody>
      <dsp:txXfrm>
        <a:off x="0" y="1625335"/>
        <a:ext cx="9994900" cy="1622955"/>
      </dsp:txXfrm>
    </dsp:sp>
    <dsp:sp modelId="{870A0288-3DFC-478D-9CF7-455F90CE41D6}">
      <dsp:nvSpPr>
        <dsp:cNvPr id="0" name=""/>
        <dsp:cNvSpPr/>
      </dsp:nvSpPr>
      <dsp:spPr>
        <a:xfrm>
          <a:off x="0" y="3248290"/>
          <a:ext cx="99949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B84D13C-6D1C-470F-936F-95F9A7C06299}">
      <dsp:nvSpPr>
        <dsp:cNvPr id="0" name=""/>
        <dsp:cNvSpPr/>
      </dsp:nvSpPr>
      <dsp:spPr>
        <a:xfrm>
          <a:off x="0" y="3248290"/>
          <a:ext cx="9994900" cy="162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latin typeface="Verdana" panose="020B0604030504040204" pitchFamily="34" charset="0"/>
              <a:ea typeface="Verdana" panose="020B0604030504040204" pitchFamily="34" charset="0"/>
              <a:hlinkClick xmlns:r="http://schemas.openxmlformats.org/officeDocument/2006/relationships" r:id="rId3"/>
            </a:rPr>
            <a:t>School Letter for the Cortisol–Dependent Student http://www.bcchildrens.ca/endocrinology-diabetes-site/documents/cortschool.pdf</a:t>
          </a:r>
          <a:endParaRPr lang="en-US" sz="2700" kern="1200">
            <a:latin typeface="Verdana" panose="020B0604030504040204" pitchFamily="34" charset="0"/>
            <a:ea typeface="Verdana" panose="020B0604030504040204" pitchFamily="34" charset="0"/>
          </a:endParaRPr>
        </a:p>
      </dsp:txBody>
      <dsp:txXfrm>
        <a:off x="0" y="3248290"/>
        <a:ext cx="9994900" cy="16229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83656-3DC4-1D45-8F89-F9641822DC2A}" type="datetimeFigureOut">
              <a:rPr lang="en-US" smtClean="0"/>
              <a:t>8/22/2024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3FF8F-DDBB-374E-B751-528A0C8AD14E}" type="slidenum">
              <a:rPr lang="en-US" smtClean="0"/>
              <a:t>‹#›</a:t>
            </a:fld>
            <a:endParaRPr lang="en-US" dirty="0"/>
          </a:p>
        </p:txBody>
      </p:sp>
    </p:spTree>
    <p:extLst>
      <p:ext uri="{BB962C8B-B14F-4D97-AF65-F5344CB8AC3E}">
        <p14:creationId xmlns:p14="http://schemas.microsoft.com/office/powerpoint/2010/main" val="31322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cchildrens.ca/endocrinology-diabetes-site/documents/injcor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cchildrens.ca/endocrinology-diabetes-site/documents/injcor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cchildrens.ca/endocrinology-diabetes-site/documents/injcor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healthline.com/health/consciousness-decreased" TargetMode="External"/><Relationship Id="rId3" Type="http://schemas.openxmlformats.org/officeDocument/2006/relationships/hyperlink" Target="https://www.healthline.com/health/low-back-pain-acute" TargetMode="External"/><Relationship Id="rId7" Type="http://schemas.openxmlformats.org/officeDocument/2006/relationships/hyperlink" Target="https://www.healthline.com/health/confusio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healthline.com/health/dehydration" TargetMode="External"/><Relationship Id="rId5" Type="http://schemas.openxmlformats.org/officeDocument/2006/relationships/hyperlink" Target="https://www.healthline.com/health/weakness" TargetMode="External"/><Relationship Id="rId4" Type="http://schemas.openxmlformats.org/officeDocument/2006/relationships/hyperlink" Target="https://www.healthline.com/health/leg-pai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lextlc.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althdirect.gov.au/metabolis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ealthdirect.gov.au/what-is-a-healthy-blood-pressur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have a copy of the BC Childrens Hydrocortisone  Injection Instructions letter to leave with school staff (see slide 23, 24 and the resource section to access) </a:t>
            </a:r>
            <a:endParaRPr lang="en-CA" dirty="0"/>
          </a:p>
        </p:txBody>
      </p:sp>
      <p:sp>
        <p:nvSpPr>
          <p:cNvPr id="4" name="Slide Number Placeholder 3"/>
          <p:cNvSpPr>
            <a:spLocks noGrp="1"/>
          </p:cNvSpPr>
          <p:nvPr>
            <p:ph type="sldNum" sz="quarter" idx="10"/>
          </p:nvPr>
        </p:nvSpPr>
        <p:spPr/>
        <p:txBody>
          <a:bodyPr/>
          <a:lstStyle/>
          <a:p>
            <a:fld id="{8C03FF8F-DDBB-374E-B751-528A0C8AD14E}" type="slidenum">
              <a:rPr lang="en-US" smtClean="0"/>
              <a:t>1</a:t>
            </a:fld>
            <a:endParaRPr lang="en-US" dirty="0"/>
          </a:p>
        </p:txBody>
      </p:sp>
    </p:spTree>
    <p:extLst>
      <p:ext uri="{BB962C8B-B14F-4D97-AF65-F5344CB8AC3E}">
        <p14:creationId xmlns:p14="http://schemas.microsoft.com/office/powerpoint/2010/main" val="4022198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Photo credit: B Marsman</a:t>
            </a:r>
          </a:p>
          <a:p>
            <a:endParaRPr lang="en-CA" dirty="0"/>
          </a:p>
          <a:p>
            <a:r>
              <a:rPr lang="en-US" dirty="0">
                <a:hlinkClick r:id="rId3"/>
              </a:rPr>
              <a:t>ENDOCRINOLOGY &amp; DIABETES UNIT (bcchildrens.ca)</a:t>
            </a:r>
            <a:endParaRPr lang="en-CA" dirty="0"/>
          </a:p>
          <a:p>
            <a:endParaRPr lang="en-CA" dirty="0"/>
          </a:p>
          <a:p>
            <a:r>
              <a:rPr lang="en-CA" dirty="0"/>
              <a:t>https://www.mskcc.org/cancer-care/patient-education/give-emergency-injection-using-solu-cortef-act-o-vial</a:t>
            </a:r>
          </a:p>
        </p:txBody>
      </p:sp>
      <p:sp>
        <p:nvSpPr>
          <p:cNvPr id="4" name="Slide Number Placeholder 3"/>
          <p:cNvSpPr>
            <a:spLocks noGrp="1"/>
          </p:cNvSpPr>
          <p:nvPr>
            <p:ph type="sldNum" sz="quarter" idx="5"/>
          </p:nvPr>
        </p:nvSpPr>
        <p:spPr/>
        <p:txBody>
          <a:bodyPr/>
          <a:lstStyle/>
          <a:p>
            <a:fld id="{8C03FF8F-DDBB-374E-B751-528A0C8AD14E}" type="slidenum">
              <a:rPr lang="en-US" smtClean="0"/>
              <a:t>13</a:t>
            </a:fld>
            <a:endParaRPr lang="en-US" dirty="0"/>
          </a:p>
        </p:txBody>
      </p:sp>
    </p:spTree>
    <p:extLst>
      <p:ext uri="{BB962C8B-B14F-4D97-AF65-F5344CB8AC3E}">
        <p14:creationId xmlns:p14="http://schemas.microsoft.com/office/powerpoint/2010/main" val="21367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dirty="0">
              <a:solidFill>
                <a:srgbClr val="4D5156"/>
              </a:solidFill>
              <a:effectLst/>
              <a:latin typeface="Google Sans"/>
            </a:endParaRPr>
          </a:p>
          <a:p>
            <a:endParaRPr lang="en-CA" sz="1200" b="0" i="0" dirty="0">
              <a:solidFill>
                <a:srgbClr val="4D5156"/>
              </a:solidFill>
              <a:effectLst/>
              <a:latin typeface="Google Sans"/>
            </a:endParaRPr>
          </a:p>
          <a:p>
            <a:r>
              <a:rPr lang="en-CA" sz="1200" b="0" i="0" dirty="0">
                <a:solidFill>
                  <a:srgbClr val="4D5156"/>
                </a:solidFill>
                <a:effectLst/>
                <a:latin typeface="Google Sans"/>
              </a:rPr>
              <a:t>Solu-Cortef (hydrocortisone sodium succinate) is a corticosteroid hormone (glucocorticoid) used to treat various conditions </a:t>
            </a:r>
            <a:r>
              <a:rPr lang="en-CA" sz="1200" b="0" i="1" dirty="0">
                <a:solidFill>
                  <a:srgbClr val="4D5156"/>
                </a:solidFill>
                <a:effectLst/>
                <a:latin typeface="Google Sans"/>
              </a:rPr>
              <a:t>(such as severe allergic reactions, arthritis, blood diseases, breathing problems, certain cancers, eye diseases, intestinal disorders, and skin diseases).  </a:t>
            </a:r>
            <a:r>
              <a:rPr lang="en-CA" sz="1200" b="0" i="0" dirty="0">
                <a:solidFill>
                  <a:srgbClr val="4D5156"/>
                </a:solidFill>
                <a:effectLst/>
                <a:latin typeface="Google Sans"/>
              </a:rPr>
              <a:t>For our purposes, it  is used in emergency situations for treating adrenal insufficiency in students.</a:t>
            </a:r>
          </a:p>
          <a:p>
            <a:endParaRPr lang="en-CA" sz="1200" b="0" i="0" dirty="0">
              <a:solidFill>
                <a:srgbClr val="4D5156"/>
              </a:solidFill>
              <a:effectLst/>
              <a:latin typeface="Google Sans"/>
            </a:endParaRPr>
          </a:p>
          <a:p>
            <a:r>
              <a:rPr lang="en-CA" sz="1200" b="0" i="0" dirty="0">
                <a:solidFill>
                  <a:srgbClr val="4D5156"/>
                </a:solidFill>
                <a:effectLst/>
                <a:latin typeface="Google Sans"/>
              </a:rPr>
              <a:t>We have practice vials which can be distinguished from the actual medication vials  with their white caps.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3FF8F-DDBB-374E-B751-528A0C8AD1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75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0294F"/>
              </a:solidFill>
              <a:effectLst/>
              <a:latin typeface="pt-sans-pro"/>
            </a:endParaRPr>
          </a:p>
          <a:p>
            <a:pPr algn="l"/>
            <a:r>
              <a:rPr lang="en-US" b="0" i="0" dirty="0">
                <a:solidFill>
                  <a:srgbClr val="20294F"/>
                </a:solidFill>
                <a:effectLst/>
                <a:latin typeface="pt-sans-pro"/>
              </a:rPr>
              <a:t>Solu-cortef’ s configuration is unique.  </a:t>
            </a:r>
          </a:p>
          <a:p>
            <a:pPr algn="l"/>
            <a:endParaRPr lang="en-US" b="0" i="0" dirty="0">
              <a:solidFill>
                <a:srgbClr val="20294F"/>
              </a:solidFill>
              <a:effectLst/>
              <a:latin typeface="pt-sans-pro"/>
            </a:endParaRPr>
          </a:p>
          <a:p>
            <a:pPr algn="l"/>
            <a:r>
              <a:rPr lang="en-US" b="0" i="0" dirty="0">
                <a:solidFill>
                  <a:srgbClr val="20294F"/>
                </a:solidFill>
                <a:effectLst/>
                <a:latin typeface="pt-sans-pro"/>
              </a:rPr>
              <a:t>As you can see from the photos, it comes in a vial with a double-barreled chamber,  the diluent is separated from the powder.  To mix, one must press hard on the top cap as per the photo</a:t>
            </a:r>
          </a:p>
          <a:p>
            <a:pPr algn="l"/>
            <a:endParaRPr lang="en-US" b="0" i="0" dirty="0">
              <a:solidFill>
                <a:srgbClr val="20294F"/>
              </a:solidFill>
              <a:effectLst/>
              <a:latin typeface="pt-sans-pro"/>
            </a:endParaRPr>
          </a:p>
          <a:p>
            <a:r>
              <a:rPr lang="en-US" dirty="0"/>
              <a:t>This medication  should be kept at room temperature, kept in its original box to keep dark, and there should be a system set up to ensure it is within the expiry date.  Once reconstituted it is stable for 3 days. As of June 2024, the cost of a vial in BC is approx. $75.00</a:t>
            </a:r>
          </a:p>
          <a:p>
            <a:pPr algn="l"/>
            <a:endParaRPr lang="en-US" b="0" i="0" dirty="0">
              <a:solidFill>
                <a:srgbClr val="20294F"/>
              </a:solidFill>
              <a:effectLst/>
              <a:latin typeface="pt-sans-pro"/>
            </a:endParaRPr>
          </a:p>
          <a:p>
            <a:pPr algn="l"/>
            <a:r>
              <a:rPr lang="en-US" b="0" i="0" dirty="0">
                <a:solidFill>
                  <a:srgbClr val="20294F"/>
                </a:solidFill>
                <a:effectLst/>
                <a:latin typeface="pt-sans-pro"/>
              </a:rPr>
              <a:t>https://www.nadf.us/uploads/1/3/0/1/130191972/nadf_solucortef_im_admin_training.pdf</a:t>
            </a: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a:p>
            <a:pPr algn="l"/>
            <a:endParaRPr lang="en-US" b="0" i="0" dirty="0">
              <a:solidFill>
                <a:srgbClr val="20294F"/>
              </a:solidFill>
              <a:effectLst/>
              <a:latin typeface="pt-sans-pro"/>
            </a:endParaRPr>
          </a:p>
        </p:txBody>
      </p:sp>
      <p:sp>
        <p:nvSpPr>
          <p:cNvPr id="4" name="Slide Number Placeholder 3"/>
          <p:cNvSpPr>
            <a:spLocks noGrp="1"/>
          </p:cNvSpPr>
          <p:nvPr>
            <p:ph type="sldNum" sz="quarter" idx="5"/>
          </p:nvPr>
        </p:nvSpPr>
        <p:spPr/>
        <p:txBody>
          <a:bodyPr/>
          <a:lstStyle/>
          <a:p>
            <a:fld id="{8C03FF8F-DDBB-374E-B751-528A0C8AD14E}" type="slidenum">
              <a:rPr lang="en-US" smtClean="0"/>
              <a:t>15</a:t>
            </a:fld>
            <a:endParaRPr lang="en-US" dirty="0"/>
          </a:p>
        </p:txBody>
      </p:sp>
    </p:spTree>
    <p:extLst>
      <p:ext uri="{BB962C8B-B14F-4D97-AF65-F5344CB8AC3E}">
        <p14:creationId xmlns:p14="http://schemas.microsoft.com/office/powerpoint/2010/main" val="187035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review administration.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start with clean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Firmly press down to force the diluent to the lower compartment, it is best to place the vial on a firm surface when doing this step.</a:t>
            </a:r>
          </a:p>
          <a:p>
            <a:endParaRPr lang="en-US" dirty="0"/>
          </a:p>
          <a:p>
            <a:r>
              <a:rPr lang="en-US" dirty="0"/>
              <a:t>If rubber stopper get stuck, and does not move into the lower chamber,  tap the vial against palm of your hand.</a:t>
            </a:r>
          </a:p>
          <a:p>
            <a:endParaRPr lang="en-US" dirty="0"/>
          </a:p>
          <a:p>
            <a:r>
              <a:rPr lang="en-US" dirty="0"/>
              <a:t>BCCH handout suggests gently shaking the vial.  Take are not to shake vigorously as the powder may get stuck to top of vial and not mix well.  No lumps are wanted!  Its best to gently rotate/swirl to mix into a clear liquid.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16</a:t>
            </a:fld>
            <a:endParaRPr lang="en-US" dirty="0"/>
          </a:p>
        </p:txBody>
      </p:sp>
    </p:spTree>
    <p:extLst>
      <p:ext uri="{BB962C8B-B14F-4D97-AF65-F5344CB8AC3E}">
        <p14:creationId xmlns:p14="http://schemas.microsoft.com/office/powerpoint/2010/main" val="2401360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the medication has not expired.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Confirm the medication is completely mixed.</a:t>
            </a:r>
          </a:p>
          <a:p>
            <a:endParaRPr lang="en-US" dirty="0"/>
          </a:p>
          <a:p>
            <a:r>
              <a:rPr lang="en-US" dirty="0"/>
              <a:t>The Solution should be clear coloured, let it sit 1 minute to become CLEAR if needed.  Foaming </a:t>
            </a:r>
            <a:r>
              <a:rPr lang="en-US"/>
              <a:t>is normal.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C03FF8F-DDBB-374E-B751-528A0C8AD14E}" type="slidenum">
              <a:rPr lang="en-US" smtClean="0"/>
              <a:t>17</a:t>
            </a:fld>
            <a:endParaRPr lang="en-US" dirty="0"/>
          </a:p>
        </p:txBody>
      </p:sp>
    </p:spTree>
    <p:extLst>
      <p:ext uri="{BB962C8B-B14F-4D97-AF65-F5344CB8AC3E}">
        <p14:creationId xmlns:p14="http://schemas.microsoft.com/office/powerpoint/2010/main" val="234744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Remove the yellow tab on top of the vial as illustrated to reveal the orange stopper underneath.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Clean with the alcohol wipe to sterilize.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https://www.mskcc.org/cancer-care/patient-education/give-emergency-injection-using-solu-cortef-act-o-vial</a:t>
            </a:r>
          </a:p>
          <a:p>
            <a:r>
              <a:rPr lang="en-CA" dirty="0"/>
              <a:t>https://www.nadf.us/uploads/1/3/0/1/130191972/nadf_solucortef_im_admin_training.pdf</a:t>
            </a:r>
          </a:p>
        </p:txBody>
      </p:sp>
      <p:sp>
        <p:nvSpPr>
          <p:cNvPr id="4" name="Slide Number Placeholder 3"/>
          <p:cNvSpPr>
            <a:spLocks noGrp="1"/>
          </p:cNvSpPr>
          <p:nvPr>
            <p:ph type="sldNum" sz="quarter" idx="5"/>
          </p:nvPr>
        </p:nvSpPr>
        <p:spPr/>
        <p:txBody>
          <a:bodyPr/>
          <a:lstStyle/>
          <a:p>
            <a:fld id="{8C03FF8F-DDBB-374E-B751-528A0C8AD14E}" type="slidenum">
              <a:rPr lang="en-US" smtClean="0"/>
              <a:t>18</a:t>
            </a:fld>
            <a:endParaRPr lang="en-US" dirty="0"/>
          </a:p>
        </p:txBody>
      </p:sp>
    </p:spTree>
    <p:extLst>
      <p:ext uri="{BB962C8B-B14F-4D97-AF65-F5344CB8AC3E}">
        <p14:creationId xmlns:p14="http://schemas.microsoft.com/office/powerpoint/2010/main" val="181145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syringe and needle packages (PHN to demonstrate how to maintain sterility), attach needle if not already attached.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22-25 gauge, 1” can be used, although 23 gauge was most often mentioned in the literature.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safety mechanism.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Draw air into the syringe to equal the amount of medication wanted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 vial. Stick the needle into the middle of the rubber stopper, gently insert air from the syringe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the needle tip is in the liquid, to fill with medication and not 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Gently pull the plunger back to fill the syringe with the medication in the vial, ensuring the correct dose.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 needle out of the vial.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air bubbles, moving vial to keep needle in the medication.  </a:t>
            </a: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19</a:t>
            </a:fld>
            <a:endParaRPr lang="en-US" dirty="0"/>
          </a:p>
        </p:txBody>
      </p:sp>
    </p:spTree>
    <p:extLst>
      <p:ext uri="{BB962C8B-B14F-4D97-AF65-F5344CB8AC3E}">
        <p14:creationId xmlns:p14="http://schemas.microsoft.com/office/powerpoint/2010/main" val="2265868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the  syringe for air bubbles, if any, hold syringe with needle pointing up and tap/flick syringe until air bubbles rise to top, near needle, Slowly push plunger up to force air bubbles out being careful not to expel medication. Don’t let air take place of medication.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amount of medication to be administered. </a:t>
            </a:r>
          </a:p>
          <a:p>
            <a:endParaRPr lang="en-US" dirty="0"/>
          </a:p>
          <a:p>
            <a:r>
              <a:rPr lang="en-US" dirty="0"/>
              <a:t>Put cap back on syringe, place on clean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 out if the parent has provided  an extra needle to replace the one used to pierce the rubber stopper, if yes, use it. </a:t>
            </a:r>
          </a:p>
          <a:p>
            <a:endParaRPr lang="en-US" dirty="0"/>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20</a:t>
            </a:fld>
            <a:endParaRPr lang="en-US" dirty="0"/>
          </a:p>
        </p:txBody>
      </p:sp>
    </p:spTree>
    <p:extLst>
      <p:ext uri="{BB962C8B-B14F-4D97-AF65-F5344CB8AC3E}">
        <p14:creationId xmlns:p14="http://schemas.microsoft.com/office/powerpoint/2010/main" val="234709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Demonstrate how to landmark the injection area: Draw an imaginary line in middle of thigh to divide it in half lengthwise,  the outer portion is where the injection will be administered,  Now imagine  the thigh divided into 3 equal portions, from the knee to the hip, the outer portion of the inner third of the thigh is the targeted area.</a:t>
            </a:r>
          </a:p>
          <a:p>
            <a:endParaRPr lang="en-US" dirty="0"/>
          </a:p>
          <a:p>
            <a:r>
              <a:rPr lang="en-US" dirty="0"/>
              <a:t>Best practice will be to  inject into bare skin, as clothing may bend the needle or introduce  bacteria.  Scissors in the kit may help in the rare case clothing needs to be cut to access the injection area.</a:t>
            </a:r>
          </a:p>
          <a:p>
            <a:endParaRPr lang="en-US" dirty="0"/>
          </a:p>
          <a:p>
            <a:r>
              <a:rPr lang="en-US" dirty="0"/>
              <a:t>Teach to rub the alcohol swab  in a circular motion, cover a larger area  than will be needed, so that the staff can ensure they are giving the injection in a cleaned area.  DO NOT rub  back and forth, do not blow on it.  The  evaporation is what cleans the  skin.  </a:t>
            </a:r>
          </a:p>
          <a:p>
            <a:endParaRPr lang="en-US" dirty="0"/>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21</a:t>
            </a:fld>
            <a:endParaRPr lang="en-US" dirty="0"/>
          </a:p>
        </p:txBody>
      </p:sp>
    </p:spTree>
    <p:extLst>
      <p:ext uri="{BB962C8B-B14F-4D97-AF65-F5344CB8AC3E}">
        <p14:creationId xmlns:p14="http://schemas.microsoft.com/office/powerpoint/2010/main" val="1839941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Pick up needle, take off cap. </a:t>
            </a:r>
          </a:p>
          <a:p>
            <a:r>
              <a:rPr lang="en-US" dirty="0"/>
              <a:t>Hold syringe like a dart,  keep thumb off plunger.</a:t>
            </a:r>
          </a:p>
          <a:p>
            <a:r>
              <a:rPr lang="en-US" dirty="0"/>
              <a:t>With other hand hold skin taut where needle is to be given.</a:t>
            </a:r>
          </a:p>
          <a:p>
            <a:r>
              <a:rPr lang="en-US" dirty="0"/>
              <a:t>Push needle straight into thigh, 90-degree angle,  quick and dart-like.</a:t>
            </a:r>
          </a:p>
          <a:p>
            <a:r>
              <a:rPr lang="en-US" dirty="0"/>
              <a:t>Move thumb to plunger, inject medication at a slow, even rate.</a:t>
            </a:r>
          </a:p>
          <a:p>
            <a:r>
              <a:rPr lang="en-US" dirty="0"/>
              <a:t>Teach to keep needle in place for a count of 10 seconds so medication stays in the muscle.</a:t>
            </a:r>
          </a:p>
          <a:p>
            <a:r>
              <a:rPr lang="en-US" dirty="0"/>
              <a:t>Pull needle straight out rapidly and put in sharps container or some hard sided jug, labeled as such. </a:t>
            </a:r>
          </a:p>
          <a:p>
            <a:endParaRPr lang="en-US" dirty="0"/>
          </a:p>
          <a:p>
            <a:r>
              <a:rPr lang="en-US" dirty="0"/>
              <a:t>Cover with gauze and apply pressure for a few seconds, apply band aid if required.</a:t>
            </a:r>
          </a:p>
          <a:p>
            <a:endParaRPr lang="en-US" dirty="0"/>
          </a:p>
          <a:p>
            <a:r>
              <a:rPr lang="en-US" dirty="0"/>
              <a:t>Place student in the recovery position.</a:t>
            </a:r>
          </a:p>
          <a:p>
            <a:endParaRPr lang="en-US" dirty="0"/>
          </a:p>
          <a:p>
            <a:r>
              <a:rPr lang="en-US" dirty="0"/>
              <a:t>Effects  last about 6 hours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22</a:t>
            </a:fld>
            <a:endParaRPr lang="en-US" dirty="0"/>
          </a:p>
        </p:txBody>
      </p:sp>
    </p:spTree>
    <p:extLst>
      <p:ext uri="{BB962C8B-B14F-4D97-AF65-F5344CB8AC3E}">
        <p14:creationId xmlns:p14="http://schemas.microsoft.com/office/powerpoint/2010/main" val="313818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algn="just"/>
            <a:r>
              <a:rPr lang="en-US" sz="1200" b="0" i="0" dirty="0">
                <a:solidFill>
                  <a:srgbClr val="333333"/>
                </a:solidFill>
                <a:effectLst/>
                <a:latin typeface="Poppins" panose="00000500000000000000" pitchFamily="2" charset="0"/>
              </a:rPr>
              <a:t>For people who have adrenal insufficiency, the adrenal glands stop working properly and can’t produce hormones which are crucial to keeping our body functioning correctly. </a:t>
            </a:r>
          </a:p>
          <a:p>
            <a:pPr algn="just"/>
            <a:endParaRPr lang="en-US" sz="1200" b="0" i="0" dirty="0">
              <a:solidFill>
                <a:srgbClr val="333333"/>
              </a:solidFill>
              <a:effectLst/>
              <a:latin typeface="Poppins" panose="00000500000000000000" pitchFamily="2" charset="0"/>
            </a:endParaRPr>
          </a:p>
          <a:p>
            <a:pPr algn="just"/>
            <a:r>
              <a:rPr lang="en-US" sz="1800" b="0" i="0" dirty="0">
                <a:solidFill>
                  <a:srgbClr val="333333"/>
                </a:solidFill>
                <a:effectLst/>
                <a:latin typeface="Poppins" panose="00000500000000000000" pitchFamily="2" charset="0"/>
              </a:rPr>
              <a:t>While the different types of adrenal insufficiency have different causes, people who live with this day-to-day experience similar challenges regarding their steroid dependency, resulting from the inability of their adrenal glands to produce cortisol. </a:t>
            </a:r>
            <a:r>
              <a:rPr lang="en-US" sz="1800" b="1" i="0" dirty="0">
                <a:solidFill>
                  <a:srgbClr val="333333"/>
                </a:solidFill>
                <a:effectLst/>
                <a:latin typeface="Poppins" panose="00000500000000000000" pitchFamily="2" charset="0"/>
              </a:rPr>
              <a:t>They need to take steroid medication every day to stay healthy.</a:t>
            </a:r>
            <a:endParaRPr lang="en-US" sz="1200" b="0" i="0" dirty="0">
              <a:solidFill>
                <a:srgbClr val="333333"/>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5</a:t>
            </a:fld>
            <a:endParaRPr lang="en-US" dirty="0"/>
          </a:p>
        </p:txBody>
      </p:sp>
    </p:spTree>
    <p:extLst>
      <p:ext uri="{BB962C8B-B14F-4D97-AF65-F5344CB8AC3E}">
        <p14:creationId xmlns:p14="http://schemas.microsoft.com/office/powerpoint/2010/main" val="387531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handout comes from the BC Childrens  hospital and is a great reference for school staff, and links directly to a video on administration: </a:t>
            </a:r>
            <a:r>
              <a:rPr lang="en-US" dirty="0">
                <a:hlinkClick r:id="rId3"/>
              </a:rPr>
              <a:t>ENDOCRINOLOGY &amp; DIABETES UNIT (bcchildrens.ca)</a:t>
            </a:r>
            <a:endParaRPr lang="en-US" dirty="0"/>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23</a:t>
            </a:fld>
            <a:endParaRPr lang="en-US" dirty="0"/>
          </a:p>
        </p:txBody>
      </p:sp>
    </p:spTree>
    <p:extLst>
      <p:ext uri="{BB962C8B-B14F-4D97-AF65-F5344CB8AC3E}">
        <p14:creationId xmlns:p14="http://schemas.microsoft.com/office/powerpoint/2010/main" val="1415435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other half of the document  It clearly lists dosage amounts which are also listed on the BCCH School letter (In slide 27, resources). NOTE:  the photo of needle placement here is misleading, reinforce the correct location.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ENDOCRINOLOGY &amp; DIABETES UNIT (bcchildrens.ca)</a:t>
            </a:r>
            <a:endParaRPr lang="en-US" dirty="0"/>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24</a:t>
            </a:fld>
            <a:endParaRPr lang="en-US" dirty="0"/>
          </a:p>
        </p:txBody>
      </p:sp>
    </p:spTree>
    <p:extLst>
      <p:ext uri="{BB962C8B-B14F-4D97-AF65-F5344CB8AC3E}">
        <p14:creationId xmlns:p14="http://schemas.microsoft.com/office/powerpoint/2010/main" val="40120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 with any  training,  its a</a:t>
            </a:r>
            <a:r>
              <a:rPr lang="en-US" sz="1200" b="1" dirty="0"/>
              <a:t>lways good to  do a role play, or a walk-through to help solidify the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defTabSz="804672">
              <a:spcAft>
                <a:spcPts val="600"/>
              </a:spcAft>
            </a:pPr>
            <a:r>
              <a:rPr lang="en-US" sz="1200" kern="1200" dirty="0">
                <a:solidFill>
                  <a:srgbClr val="333333"/>
                </a:solidFill>
                <a:highlight>
                  <a:srgbClr val="FFFF00"/>
                </a:highlight>
                <a:latin typeface="Verdana" panose="020B0604030504040204" pitchFamily="34" charset="0"/>
                <a:ea typeface="Verdana" panose="020B0604030504040204" pitchFamily="34" charset="0"/>
                <a:cs typeface="+mn-cs"/>
              </a:rPr>
              <a:t>An adrenal crisis is a life-threatening situation and requires immediate medical treatment with an emergency injection of hydrocortisone.</a:t>
            </a:r>
            <a:endParaRPr lang="en-CA" sz="1400" dirty="0">
              <a:highlight>
                <a:srgbClr val="FFFF00"/>
              </a:highligh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Have the staff walk through a role play of finding a student  with one of the symptoms  for adrenal crisis.  Perhaps the parent can share a real-life example and how their child presented.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lgn="l">
              <a:buFont typeface="Arial" panose="020B0604020202020204" pitchFamily="34" charset="0"/>
              <a:buNone/>
            </a:pPr>
            <a:r>
              <a:rPr lang="en-CA" b="1" dirty="0"/>
              <a:t>Symptoms: </a:t>
            </a:r>
          </a:p>
          <a:p>
            <a:pPr algn="l">
              <a:buFont typeface="Arial" panose="020B0604020202020204" pitchFamily="34" charset="0"/>
              <a:buNone/>
            </a:pPr>
            <a:r>
              <a:rPr lang="en-US" b="0" i="0" dirty="0">
                <a:solidFill>
                  <a:srgbClr val="231F20"/>
                </a:solidFill>
                <a:effectLst/>
              </a:rPr>
              <a:t>severe pain in </a:t>
            </a:r>
            <a:r>
              <a:rPr lang="en-US" b="0" i="0" u="none" strike="noStrike" dirty="0">
                <a:solidFill>
                  <a:srgbClr val="02838D"/>
                </a:solidFill>
                <a:effectLst/>
                <a:hlinkClick r:id="rId3"/>
              </a:rPr>
              <a:t>back</a:t>
            </a:r>
            <a:r>
              <a:rPr lang="en-US" b="0" i="0" dirty="0">
                <a:solidFill>
                  <a:srgbClr val="231F20"/>
                </a:solidFill>
                <a:effectLst/>
              </a:rPr>
              <a:t>, abdomen, or </a:t>
            </a:r>
            <a:r>
              <a:rPr lang="en-US" b="0" i="0" u="none" strike="noStrike" dirty="0">
                <a:solidFill>
                  <a:srgbClr val="02838D"/>
                </a:solidFill>
                <a:effectLst/>
                <a:hlinkClick r:id="rId4"/>
              </a:rPr>
              <a:t>legs</a:t>
            </a:r>
            <a:r>
              <a:rPr lang="en-US" b="0" i="0" dirty="0">
                <a:solidFill>
                  <a:srgbClr val="231F20"/>
                </a:solidFill>
                <a:effectLst/>
              </a:rPr>
              <a:t> that happens suddenly</a:t>
            </a:r>
          </a:p>
          <a:p>
            <a:pPr algn="l">
              <a:buFont typeface="Arial" panose="020B0604020202020204" pitchFamily="34" charset="0"/>
              <a:buChar char="•"/>
            </a:pPr>
            <a:r>
              <a:rPr lang="en-US" b="0" i="0" u="none" strike="noStrike" dirty="0">
                <a:solidFill>
                  <a:srgbClr val="02838D"/>
                </a:solidFill>
                <a:effectLst/>
                <a:hlinkClick r:id="rId5"/>
              </a:rPr>
              <a:t>weakness</a:t>
            </a:r>
            <a:endParaRPr lang="en-US" b="0" i="0" dirty="0">
              <a:solidFill>
                <a:srgbClr val="231F20"/>
              </a:solidFill>
              <a:effectLst/>
            </a:endParaRPr>
          </a:p>
          <a:p>
            <a:pPr algn="l">
              <a:buFont typeface="Arial" panose="020B0604020202020204" pitchFamily="34" charset="0"/>
              <a:buChar char="•"/>
            </a:pPr>
            <a:r>
              <a:rPr lang="en-US" b="0" i="0" dirty="0">
                <a:solidFill>
                  <a:srgbClr val="231F20"/>
                </a:solidFill>
                <a:effectLst/>
              </a:rPr>
              <a:t>vomiting</a:t>
            </a:r>
          </a:p>
          <a:p>
            <a:pPr algn="l">
              <a:buFont typeface="Arial" panose="020B0604020202020204" pitchFamily="34" charset="0"/>
              <a:buChar char="•"/>
            </a:pPr>
            <a:r>
              <a:rPr lang="en-US" b="0" i="0" u="none" strike="noStrike" dirty="0">
                <a:solidFill>
                  <a:srgbClr val="02838D"/>
                </a:solidFill>
                <a:effectLst/>
                <a:hlinkClick r:id="rId6"/>
              </a:rPr>
              <a:t>dehydration</a:t>
            </a:r>
            <a:endParaRPr lang="en-US" b="0" i="0" dirty="0">
              <a:solidFill>
                <a:srgbClr val="231F20"/>
              </a:solidFill>
              <a:effectLst/>
            </a:endParaRPr>
          </a:p>
          <a:p>
            <a:pPr algn="l">
              <a:buFont typeface="Arial" panose="020B0604020202020204" pitchFamily="34" charset="0"/>
              <a:buChar char="•"/>
            </a:pPr>
            <a:r>
              <a:rPr lang="en-US" b="0" i="0" dirty="0">
                <a:solidFill>
                  <a:srgbClr val="231F20"/>
                </a:solidFill>
                <a:effectLst/>
              </a:rPr>
              <a:t>diarrhea</a:t>
            </a:r>
          </a:p>
          <a:p>
            <a:pPr algn="l">
              <a:buFont typeface="Arial" panose="020B0604020202020204" pitchFamily="34" charset="0"/>
              <a:buChar char="•"/>
            </a:pPr>
            <a:r>
              <a:rPr lang="en-US" b="0" i="0" u="none" strike="noStrike" dirty="0">
                <a:solidFill>
                  <a:srgbClr val="02838D"/>
                </a:solidFill>
                <a:effectLst/>
                <a:hlinkClick r:id="rId7"/>
              </a:rPr>
              <a:t>confusion</a:t>
            </a:r>
            <a:endParaRPr lang="en-US" b="0" i="0" dirty="0">
              <a:solidFill>
                <a:srgbClr val="231F20"/>
              </a:solidFill>
              <a:effectLst/>
            </a:endParaRPr>
          </a:p>
          <a:p>
            <a:pPr algn="l">
              <a:buFont typeface="Arial" panose="020B0604020202020204" pitchFamily="34" charset="0"/>
              <a:buChar char="•"/>
            </a:pPr>
            <a:r>
              <a:rPr lang="en-US" b="0" i="0" u="none" strike="noStrike" dirty="0">
                <a:solidFill>
                  <a:srgbClr val="02838D"/>
                </a:solidFill>
                <a:effectLst/>
                <a:hlinkClick r:id="rId8"/>
              </a:rPr>
              <a:t>loss of consciousness</a:t>
            </a:r>
            <a:endParaRPr lang="en-US" b="0" i="0" dirty="0">
              <a:solidFill>
                <a:srgbClr val="231F20"/>
              </a:solidFill>
              <a:effectLst/>
            </a:endParaRPr>
          </a:p>
          <a:p>
            <a:endParaRPr lang="en-CA" b="1" dirty="0"/>
          </a:p>
          <a:p>
            <a:r>
              <a:rPr lang="en-CA" b="1" dirty="0"/>
              <a:t>Ask</a:t>
            </a:r>
          </a:p>
          <a:p>
            <a:r>
              <a:rPr lang="en-CA" dirty="0"/>
              <a:t>How do staff know who has adrenal insufficiency, how about substitute staff, or lunch time monitors?</a:t>
            </a:r>
          </a:p>
          <a:p>
            <a:r>
              <a:rPr lang="en-CA" dirty="0"/>
              <a:t>Where is the kit located?  Is there sharps container/ridged plastic jug with lid for needle disposal? </a:t>
            </a:r>
          </a:p>
          <a:p>
            <a:r>
              <a:rPr lang="en-CA" dirty="0"/>
              <a:t>Who will call the parent or  emergency contact?</a:t>
            </a:r>
          </a:p>
          <a:p>
            <a:r>
              <a:rPr lang="en-CA" dirty="0"/>
              <a:t>Practice drawing up, landmarking  the location, injecting.</a:t>
            </a:r>
          </a:p>
          <a:p>
            <a:r>
              <a:rPr lang="en-CA" dirty="0"/>
              <a:t>What about post-injection care, do they know how to put the child into prone position, what to do if parent or emergency contact is not answering (call 911!).</a:t>
            </a:r>
          </a:p>
          <a:p>
            <a:endParaRPr lang="en-CA" dirty="0"/>
          </a:p>
          <a:p>
            <a:r>
              <a:rPr lang="en-CA" b="1" dirty="0"/>
              <a:t>Ensure there has been opportunity for practice</a:t>
            </a: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25</a:t>
            </a:fld>
            <a:endParaRPr lang="en-US" dirty="0"/>
          </a:p>
        </p:txBody>
      </p:sp>
    </p:spTree>
    <p:extLst>
      <p:ext uri="{BB962C8B-B14F-4D97-AF65-F5344CB8AC3E}">
        <p14:creationId xmlns:p14="http://schemas.microsoft.com/office/powerpoint/2010/main" val="1091644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used for this PPT have come from: </a:t>
            </a:r>
          </a:p>
          <a:p>
            <a:r>
              <a:rPr lang="en-CA" dirty="0"/>
              <a:t>https://www.nadf.us/uploads/1/3/0/1/130191972/nadf_solucortef_im_admin_training.pdf</a:t>
            </a:r>
          </a:p>
          <a:p>
            <a:r>
              <a:rPr lang="en-CA" dirty="0"/>
              <a:t>https://www.mskcc.org/cancer-care/patient-education/give-emergency-injection-using-solu-cortef-act-o-vial</a:t>
            </a:r>
          </a:p>
          <a:p>
            <a:r>
              <a:rPr lang="en-CA" dirty="0"/>
              <a:t>B Marsman RN MN</a:t>
            </a:r>
          </a:p>
        </p:txBody>
      </p:sp>
      <p:sp>
        <p:nvSpPr>
          <p:cNvPr id="4" name="Slide Number Placeholder 3"/>
          <p:cNvSpPr>
            <a:spLocks noGrp="1"/>
          </p:cNvSpPr>
          <p:nvPr>
            <p:ph type="sldNum" sz="quarter" idx="5"/>
          </p:nvPr>
        </p:nvSpPr>
        <p:spPr/>
        <p:txBody>
          <a:bodyPr/>
          <a:lstStyle/>
          <a:p>
            <a:fld id="{8C03FF8F-DDBB-374E-B751-528A0C8AD14E}" type="slidenum">
              <a:rPr lang="en-US" smtClean="0"/>
              <a:t>26</a:t>
            </a:fld>
            <a:endParaRPr lang="en-US" dirty="0"/>
          </a:p>
        </p:txBody>
      </p:sp>
    </p:spTree>
    <p:extLst>
      <p:ext uri="{BB962C8B-B14F-4D97-AF65-F5344CB8AC3E}">
        <p14:creationId xmlns:p14="http://schemas.microsoft.com/office/powerpoint/2010/main" val="2828456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the school letter can be found, as well as other helpful resources for school staff.</a:t>
            </a: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27</a:t>
            </a:fld>
            <a:endParaRPr lang="en-US" dirty="0"/>
          </a:p>
        </p:txBody>
      </p:sp>
    </p:spTree>
    <p:extLst>
      <p:ext uri="{BB962C8B-B14F-4D97-AF65-F5344CB8AC3E}">
        <p14:creationId xmlns:p14="http://schemas.microsoft.com/office/powerpoint/2010/main" val="281703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ource Sans Pro" panose="020B0503030403020204" pitchFamily="34" charset="0"/>
              </a:rPr>
              <a:t>Adrenal  insufficiency</a:t>
            </a:r>
            <a:r>
              <a:rPr lang="en-US" b="0" i="0" dirty="0">
                <a:solidFill>
                  <a:srgbClr val="000000"/>
                </a:solidFill>
                <a:effectLst/>
                <a:latin typeface="Source Sans Pro" panose="020B0503030403020204" pitchFamily="34" charset="0"/>
              </a:rPr>
              <a:t> is a disorder characterized by underactive adrenal glands and an insufficient production of the hormones cortisol and, sometimes, aldosterone. </a:t>
            </a:r>
          </a:p>
          <a:p>
            <a:pPr algn="l"/>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The adrenal glands are small organs located on top of each kidney. They consist of an inner layer called the medulla and an outer layer called the adrenal cortex. In the body, the hypothalamus, the pituitary glands, and the adrenal glands work together to produce hormones that control many body systems. If any part of their signaling and feedback system is not working it can cause major disruptions and illness within the body.</a:t>
            </a: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6</a:t>
            </a:fld>
            <a:endParaRPr lang="en-US" dirty="0"/>
          </a:p>
        </p:txBody>
      </p:sp>
    </p:spTree>
    <p:extLst>
      <p:ext uri="{BB962C8B-B14F-4D97-AF65-F5344CB8AC3E}">
        <p14:creationId xmlns:p14="http://schemas.microsoft.com/office/powerpoint/2010/main" val="25674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dirty="0">
                <a:solidFill>
                  <a:srgbClr val="333333"/>
                </a:solidFill>
                <a:effectLst/>
                <a:latin typeface="Poppins" panose="00000500000000000000" pitchFamily="2" charset="0"/>
              </a:rPr>
              <a:t>There are different causes of Adrenal insufficiency: </a:t>
            </a:r>
          </a:p>
          <a:p>
            <a:pPr algn="just"/>
            <a:endParaRPr lang="en-US" sz="1200" b="0" i="0" dirty="0">
              <a:solidFill>
                <a:srgbClr val="333333"/>
              </a:solidFill>
              <a:effectLst/>
              <a:latin typeface="Poppins"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Quicksand"/>
                <a:ea typeface="Calibri" panose="020F0502020204030204" pitchFamily="34" charset="0"/>
                <a:cs typeface="Times New Roman" panose="02020603050405020304" pitchFamily="18" charset="0"/>
              </a:rPr>
              <a:t> It can be genetic </a:t>
            </a:r>
            <a:r>
              <a:rPr lang="en-CA" sz="1200" dirty="0">
                <a:solidFill>
                  <a:srgbClr val="000000"/>
                </a:solidFill>
                <a:effectLst/>
                <a:latin typeface="Quicksand"/>
                <a:ea typeface="Calibri" panose="020F0502020204030204" pitchFamily="34" charset="0"/>
                <a:cs typeface="Times New Roman" panose="02020603050405020304" pitchFamily="18" charset="0"/>
              </a:rPr>
              <a:t>such as Congenital Adrenal Hyperplasia (CAH), that affects 1 in 15,000 infants (BCCH) . Affecting both boys and girls, these children lack an enzyme the adrenal gland needs to make cortisol and aldosterone.  </a:t>
            </a:r>
            <a:r>
              <a:rPr lang="en-US" sz="1800" b="0" i="0" dirty="0">
                <a:solidFill>
                  <a:srgbClr val="333333"/>
                </a:solidFill>
                <a:effectLst/>
                <a:latin typeface="Poppins" panose="00000500000000000000" pitchFamily="2" charset="0"/>
              </a:rPr>
              <a:t>Another genetic condition that can cause of adrenal insufficiency is X-linked </a:t>
            </a:r>
            <a:r>
              <a:rPr lang="en-US" sz="1800" b="0" i="0" u="none" strike="noStrike" dirty="0">
                <a:solidFill>
                  <a:srgbClr val="008DA8"/>
                </a:solidFill>
                <a:effectLst/>
                <a:latin typeface="Poppins" panose="00000500000000000000" pitchFamily="2" charset="0"/>
                <a:hlinkClick r:id="rId3" tooltip="adrenoleukodystophy (ALD)"/>
              </a:rPr>
              <a:t>adrenoleukodystophy (ALD)</a:t>
            </a:r>
            <a:r>
              <a:rPr lang="en-US" sz="1800" b="0" i="0" dirty="0">
                <a:solidFill>
                  <a:srgbClr val="333333"/>
                </a:solidFill>
                <a:effectLst/>
                <a:latin typeface="Poppins" panose="00000500000000000000" pitchFamily="2" charset="0"/>
              </a:rPr>
              <a:t> or adrenomyeloneuropathy (AMN). This specific condition affects boys and men only.  </a:t>
            </a:r>
            <a:endParaRPr lang="en-CA" sz="1200" dirty="0">
              <a:solidFill>
                <a:srgbClr val="000000"/>
              </a:solidFill>
              <a:effectLst/>
              <a:latin typeface="Quicksand"/>
              <a:ea typeface="Calibri" panose="020F0502020204030204" pitchFamily="34" charset="0"/>
              <a:cs typeface="Times New Roman" panose="02020603050405020304" pitchFamily="18" charset="0"/>
            </a:endParaRPr>
          </a:p>
          <a:p>
            <a:pPr algn="just"/>
            <a:endParaRPr lang="en-US" sz="1200" b="0" i="0" dirty="0">
              <a:solidFill>
                <a:srgbClr val="333333"/>
              </a:solidFill>
              <a:effectLst/>
              <a:latin typeface="Poppins" panose="00000500000000000000" pitchFamily="2" charset="0"/>
            </a:endParaRPr>
          </a:p>
          <a:p>
            <a:pPr algn="just"/>
            <a:r>
              <a:rPr lang="en-US" sz="1200" b="1" i="0" dirty="0">
                <a:solidFill>
                  <a:srgbClr val="333333"/>
                </a:solidFill>
                <a:effectLst/>
                <a:latin typeface="Poppins" panose="00000500000000000000" pitchFamily="2" charset="0"/>
              </a:rPr>
              <a:t>Or it can be as a result of </a:t>
            </a:r>
            <a:r>
              <a:rPr lang="en-US" sz="1200" b="0" i="0" dirty="0">
                <a:solidFill>
                  <a:srgbClr val="333333"/>
                </a:solidFill>
                <a:effectLst/>
                <a:latin typeface="Poppins" panose="00000500000000000000" pitchFamily="2" charset="0"/>
              </a:rPr>
              <a:t> one of three different types of adrenal insufficiency: primary (adrenal), secondary (pituitary), and tertiary (hypothalamus). This type of adrenal insufficiency  depends on whether the problem lies in the adrenal gland or is due to impairment of the hypothalamus and pituitary gland. </a:t>
            </a:r>
            <a:r>
              <a:rPr lang="en-US" sz="1200" b="1" i="0" dirty="0">
                <a:solidFill>
                  <a:srgbClr val="333333"/>
                </a:solidFill>
                <a:effectLst/>
                <a:latin typeface="Poppins" panose="00000500000000000000" pitchFamily="2" charset="0"/>
              </a:rPr>
              <a:t>For example, Addison's disease (also called primary adrenal insufficiency), </a:t>
            </a:r>
            <a:r>
              <a:rPr lang="en-US" sz="1200" b="0" i="0" dirty="0">
                <a:solidFill>
                  <a:srgbClr val="333333"/>
                </a:solidFill>
                <a:effectLst/>
                <a:latin typeface="Poppins" panose="00000500000000000000" pitchFamily="2" charset="0"/>
              </a:rPr>
              <a:t>affects approx. 1 in 10 000, This is where the adrenal glands themselves stop working - no cortisol is produced. </a:t>
            </a:r>
          </a:p>
          <a:p>
            <a:pPr algn="just"/>
            <a:endParaRPr lang="en-US" sz="1200" b="0" i="0" dirty="0">
              <a:solidFill>
                <a:srgbClr val="333333"/>
              </a:solidFill>
              <a:effectLst/>
              <a:latin typeface="Poppins" panose="00000500000000000000" pitchFamily="2" charset="0"/>
            </a:endParaRPr>
          </a:p>
          <a:p>
            <a:pPr algn="just"/>
            <a:endParaRPr lang="en-US" sz="1200" b="0" i="0" dirty="0">
              <a:solidFill>
                <a:srgbClr val="333333"/>
              </a:solidFill>
              <a:effectLst/>
              <a:latin typeface="Poppins" panose="00000500000000000000" pitchFamily="2" charset="0"/>
            </a:endParaRPr>
          </a:p>
          <a:p>
            <a:pPr algn="just"/>
            <a:endParaRPr lang="en-US" sz="1200" b="0" i="0" dirty="0">
              <a:solidFill>
                <a:srgbClr val="333333"/>
              </a:solidFill>
              <a:effectLst/>
              <a:latin typeface="Poppins" panose="00000500000000000000" pitchFamily="2" charset="0"/>
            </a:endParaRPr>
          </a:p>
          <a:p>
            <a:pPr algn="just"/>
            <a:endParaRPr lang="en-US" sz="1200" b="0" i="0" dirty="0">
              <a:solidFill>
                <a:srgbClr val="333333"/>
              </a:solidFill>
              <a:effectLst/>
              <a:latin typeface="Poppins" panose="00000500000000000000" pitchFamily="2" charset="0"/>
            </a:endParaRPr>
          </a:p>
          <a:p>
            <a:pPr algn="just"/>
            <a:endParaRPr lang="en-US" sz="1200" b="0" i="0" dirty="0">
              <a:solidFill>
                <a:srgbClr val="333333"/>
              </a:solidFill>
              <a:effectLst/>
              <a:latin typeface="Poppins" panose="00000500000000000000" pitchFamily="2" charset="0"/>
            </a:endParaRP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7</a:t>
            </a:fld>
            <a:endParaRPr lang="en-US" dirty="0"/>
          </a:p>
        </p:txBody>
      </p:sp>
    </p:spTree>
    <p:extLst>
      <p:ext uri="{BB962C8B-B14F-4D97-AF65-F5344CB8AC3E}">
        <p14:creationId xmlns:p14="http://schemas.microsoft.com/office/powerpoint/2010/main" val="8085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solidFill>
                  <a:srgbClr val="000000"/>
                </a:solidFill>
                <a:effectLst/>
                <a:latin typeface="Quicksand"/>
                <a:ea typeface="Calibri" panose="020F0502020204030204" pitchFamily="34" charset="0"/>
                <a:cs typeface="Times New Roman" panose="02020603050405020304" pitchFamily="18" charset="0"/>
              </a:rPr>
              <a:t>As this slide suggests, cortisol </a:t>
            </a:r>
            <a:r>
              <a:rPr lang="en-US" b="0" i="0" dirty="0">
                <a:solidFill>
                  <a:srgbClr val="333333"/>
                </a:solidFill>
                <a:effectLst/>
                <a:latin typeface="Open Sans" panose="020B0606030504020204" pitchFamily="34" charset="0"/>
              </a:rPr>
              <a:t>has many important functions, acting on many different parts of your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 It can help:</a:t>
            </a:r>
          </a:p>
          <a:p>
            <a:pPr algn="l">
              <a:buFont typeface="Arial" panose="020B0604020202020204" pitchFamily="34" charset="0"/>
              <a:buChar char="•"/>
            </a:pPr>
            <a:r>
              <a:rPr lang="en-US" b="0" i="0" dirty="0">
                <a:solidFill>
                  <a:srgbClr val="333333"/>
                </a:solidFill>
                <a:effectLst/>
                <a:latin typeface="Open Sans" panose="020B0606030504020204" pitchFamily="34" charset="0"/>
              </a:rPr>
              <a:t>your body respond to stress or danger </a:t>
            </a:r>
          </a:p>
          <a:p>
            <a:pPr algn="l">
              <a:buFont typeface="Arial" panose="020B0604020202020204" pitchFamily="34" charset="0"/>
              <a:buChar char="•"/>
            </a:pPr>
            <a:r>
              <a:rPr lang="en-US" b="0" i="0" dirty="0">
                <a:solidFill>
                  <a:srgbClr val="333333"/>
                </a:solidFill>
                <a:effectLst/>
                <a:latin typeface="Open Sans" panose="020B0606030504020204" pitchFamily="34" charset="0"/>
              </a:rPr>
              <a:t>increase your body’s </a:t>
            </a:r>
            <a:r>
              <a:rPr lang="en-US" b="0" i="0" u="sng" dirty="0">
                <a:solidFill>
                  <a:srgbClr val="1E4759"/>
                </a:solidFill>
                <a:effectLst/>
                <a:latin typeface="Open Sans" panose="020B0606030504020204" pitchFamily="34" charset="0"/>
                <a:hlinkClick r:id="rId3"/>
              </a:rPr>
              <a:t>metabolism</a:t>
            </a:r>
            <a:r>
              <a:rPr lang="en-US" b="0" i="0" dirty="0">
                <a:solidFill>
                  <a:srgbClr val="333333"/>
                </a:solidFill>
                <a:effectLst/>
                <a:latin typeface="Open Sans" panose="020B0606030504020204" pitchFamily="34" charset="0"/>
              </a:rPr>
              <a:t> of glucose</a:t>
            </a:r>
          </a:p>
          <a:p>
            <a:pPr algn="l">
              <a:buFont typeface="Arial" panose="020B0604020202020204" pitchFamily="34" charset="0"/>
              <a:buChar char="•"/>
            </a:pPr>
            <a:r>
              <a:rPr lang="en-US" b="0" i="0" dirty="0">
                <a:solidFill>
                  <a:srgbClr val="333333"/>
                </a:solidFill>
                <a:effectLst/>
                <a:latin typeface="Open Sans" panose="020B0606030504020204" pitchFamily="34" charset="0"/>
              </a:rPr>
              <a:t>control your </a:t>
            </a:r>
            <a:r>
              <a:rPr lang="en-US" b="0" i="0" u="sng" dirty="0">
                <a:solidFill>
                  <a:srgbClr val="1E4759"/>
                </a:solidFill>
                <a:effectLst/>
                <a:latin typeface="Open Sans" panose="020B0606030504020204" pitchFamily="34" charset="0"/>
                <a:hlinkClick r:id="rId4"/>
              </a:rPr>
              <a:t>blood pressure</a:t>
            </a: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reduce inflammation</a:t>
            </a:r>
          </a:p>
          <a:p>
            <a:pPr algn="l"/>
            <a:r>
              <a:rPr lang="en-US" b="0" i="0" dirty="0">
                <a:solidFill>
                  <a:srgbClr val="333333"/>
                </a:solidFill>
                <a:effectLst/>
                <a:latin typeface="Open Sans" panose="020B0606030504020204" pitchFamily="34" charset="0"/>
              </a:rPr>
              <a:t>Cortisol is also needed for the ‘fight or flight’ response, which is your healthy, natural response to perceived threats. </a:t>
            </a:r>
          </a:p>
          <a:p>
            <a:pPr algn="l"/>
            <a:endParaRPr lang="en-US" b="0" i="0" dirty="0">
              <a:solidFill>
                <a:srgbClr val="333333"/>
              </a:solidFill>
              <a:effectLst/>
              <a:latin typeface="Open Sans" panose="020B0606030504020204" pitchFamily="34" charset="0"/>
            </a:endParaRPr>
          </a:p>
          <a:p>
            <a:pPr algn="l"/>
            <a:endParaRPr lang="en-US" b="0" i="0" dirty="0">
              <a:solidFill>
                <a:srgbClr val="333333"/>
              </a:solidFill>
              <a:effectLst/>
              <a:latin typeface="Open Sans" panose="020B0606030504020204" pitchFamily="34" charset="0"/>
            </a:endParaRPr>
          </a:p>
          <a:p>
            <a:pPr algn="l"/>
            <a:endParaRPr lang="en-US" b="0" i="0" dirty="0">
              <a:solidFill>
                <a:srgbClr val="272524"/>
              </a:solidFill>
              <a:effectLst/>
              <a:latin typeface="MSK Sans Web"/>
            </a:endParaRPr>
          </a:p>
          <a:p>
            <a:pPr algn="l"/>
            <a:endParaRPr lang="en-US" b="0" i="0" dirty="0">
              <a:solidFill>
                <a:srgbClr val="333333"/>
              </a:solidFill>
              <a:effectLst/>
              <a:latin typeface="Open Sans" panose="020B0606030504020204" pitchFamily="34" charset="0"/>
            </a:endParaRPr>
          </a:p>
          <a:p>
            <a:r>
              <a:rPr lang="en-CA" dirty="0"/>
              <a:t>https://www.mskcc.org/cancer-care/patient-education/give-emergency-injection-using-solu-cortef-act-o-vial</a:t>
            </a:r>
          </a:p>
        </p:txBody>
      </p:sp>
      <p:sp>
        <p:nvSpPr>
          <p:cNvPr id="4" name="Slide Number Placeholder 3"/>
          <p:cNvSpPr>
            <a:spLocks noGrp="1"/>
          </p:cNvSpPr>
          <p:nvPr>
            <p:ph type="sldNum" sz="quarter" idx="5"/>
          </p:nvPr>
        </p:nvSpPr>
        <p:spPr/>
        <p:txBody>
          <a:bodyPr/>
          <a:lstStyle/>
          <a:p>
            <a:fld id="{8C03FF8F-DDBB-374E-B751-528A0C8AD14E}" type="slidenum">
              <a:rPr lang="en-US" smtClean="0"/>
              <a:t>8</a:t>
            </a:fld>
            <a:endParaRPr lang="en-US" dirty="0"/>
          </a:p>
        </p:txBody>
      </p:sp>
    </p:spTree>
    <p:extLst>
      <p:ext uri="{BB962C8B-B14F-4D97-AF65-F5344CB8AC3E}">
        <p14:creationId xmlns:p14="http://schemas.microsoft.com/office/powerpoint/2010/main" val="107659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000" b="0" i="0" dirty="0">
              <a:solidFill>
                <a:srgbClr val="040C28"/>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72524"/>
                </a:solidFill>
                <a:effectLst/>
                <a:latin typeface="MSK Sans Web"/>
              </a:rPr>
              <a:t>Without enough cortisol, a  person can go into adrenal crisis.. When this happens, an emergency injection of a cortisol medication called Solu-Cortef is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Quicksand"/>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9</a:t>
            </a:fld>
            <a:endParaRPr lang="en-US" dirty="0"/>
          </a:p>
        </p:txBody>
      </p:sp>
    </p:spTree>
    <p:extLst>
      <p:ext uri="{BB962C8B-B14F-4D97-AF65-F5344CB8AC3E}">
        <p14:creationId xmlns:p14="http://schemas.microsoft.com/office/powerpoint/2010/main" val="355563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Poppins"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Verdana" panose="020B0604030504040204" pitchFamily="34" charset="0"/>
                <a:ea typeface="Verdana" panose="020B0604030504040204" pitchFamily="34" charset="0"/>
              </a:rPr>
              <a:t>An adrenal crisis occurs when the cortisol present in the body is not sufficient to keep it functioning. It is a life-threatening condition.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Verdana" panose="020B0604030504040204" pitchFamily="34" charset="0"/>
              <a:ea typeface="Verdana" panose="020B0604030504040204" pitchFamily="34" charset="0"/>
            </a:endParaRPr>
          </a:p>
          <a:p>
            <a:pPr algn="just"/>
            <a:r>
              <a:rPr lang="en-US" b="0" i="0" dirty="0">
                <a:solidFill>
                  <a:srgbClr val="333333"/>
                </a:solidFill>
                <a:effectLst/>
                <a:latin typeface="Poppins" panose="00000500000000000000" pitchFamily="2" charset="0"/>
              </a:rPr>
              <a:t>These are the common triggers for an adrenal crisis,  For reference, around 8% of people with Addison's disease experience an adrenal crisis each year; some people more frequently than others. </a:t>
            </a:r>
          </a:p>
          <a:p>
            <a:pPr algn="just"/>
            <a:endParaRPr lang="en-US" b="0" i="0" dirty="0">
              <a:solidFill>
                <a:srgbClr val="333333"/>
              </a:solidFill>
              <a:effectLst/>
              <a:latin typeface="Poppins" panose="00000500000000000000" pitchFamily="2" charset="0"/>
            </a:endParaRPr>
          </a:p>
          <a:p>
            <a:pPr algn="just"/>
            <a:endParaRPr lang="en-US" b="0" i="0" dirty="0">
              <a:solidFill>
                <a:srgbClr val="333333"/>
              </a:solidFill>
              <a:effectLst/>
              <a:latin typeface="Poppins" panose="00000500000000000000" pitchFamily="2" charset="0"/>
            </a:endParaRPr>
          </a:p>
          <a:p>
            <a:pPr algn="just"/>
            <a:endParaRPr lang="en-US" b="0" i="0" dirty="0">
              <a:solidFill>
                <a:srgbClr val="333333"/>
              </a:solidFill>
              <a:effectLst/>
              <a:latin typeface="Poppins" panose="00000500000000000000" pitchFamily="2" charset="0"/>
            </a:endParaRPr>
          </a:p>
          <a:p>
            <a:pPr algn="just"/>
            <a:endParaRPr lang="en-US" b="0" i="0" dirty="0">
              <a:solidFill>
                <a:srgbClr val="333333"/>
              </a:solidFill>
              <a:effectLst/>
              <a:latin typeface="Poppins" panose="00000500000000000000" pitchFamily="2" charset="0"/>
            </a:endParaRPr>
          </a:p>
          <a:p>
            <a:pPr algn="just"/>
            <a:endParaRPr lang="en-US" b="0" i="0" dirty="0">
              <a:solidFill>
                <a:srgbClr val="333333"/>
              </a:solidFill>
              <a:effectLst/>
              <a:latin typeface="Poppins" panose="00000500000000000000" pitchFamily="2" charset="0"/>
            </a:endParaRP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10</a:t>
            </a:fld>
            <a:endParaRPr lang="en-US" dirty="0"/>
          </a:p>
        </p:txBody>
      </p:sp>
    </p:spTree>
    <p:extLst>
      <p:ext uri="{BB962C8B-B14F-4D97-AF65-F5344CB8AC3E}">
        <p14:creationId xmlns:p14="http://schemas.microsoft.com/office/powerpoint/2010/main" val="393494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dirty="0">
                <a:solidFill>
                  <a:srgbClr val="231F20"/>
                </a:solidFill>
                <a:effectLst/>
              </a:rPr>
              <a:t>An adrenal crisis can cause symptoms that include the following: </a:t>
            </a:r>
          </a:p>
          <a:p>
            <a:pPr algn="just"/>
            <a:endParaRPr lang="en-US" b="0" i="0" dirty="0">
              <a:solidFill>
                <a:srgbClr val="333333"/>
              </a:solidFill>
              <a:effectLst/>
              <a:latin typeface="Poppins" panose="00000500000000000000" pitchFamily="2" charset="0"/>
            </a:endParaRPr>
          </a:p>
          <a:p>
            <a:pPr algn="just"/>
            <a:r>
              <a:rPr lang="en-US" b="0" i="0" dirty="0">
                <a:solidFill>
                  <a:srgbClr val="333333"/>
                </a:solidFill>
                <a:effectLst/>
                <a:latin typeface="Poppins" panose="00000500000000000000" pitchFamily="2" charset="0"/>
              </a:rPr>
              <a:t>.</a:t>
            </a:r>
          </a:p>
          <a:p>
            <a:pPr algn="just"/>
            <a:endParaRPr lang="en-US" b="0" i="0" dirty="0">
              <a:solidFill>
                <a:srgbClr val="333333"/>
              </a:solidFill>
              <a:effectLst/>
              <a:latin typeface="Poppins" panose="00000500000000000000" pitchFamily="2" charset="0"/>
            </a:endParaRPr>
          </a:p>
          <a:p>
            <a:endParaRPr lang="en-CA" dirty="0"/>
          </a:p>
        </p:txBody>
      </p:sp>
      <p:sp>
        <p:nvSpPr>
          <p:cNvPr id="4" name="Slide Number Placeholder 3"/>
          <p:cNvSpPr>
            <a:spLocks noGrp="1"/>
          </p:cNvSpPr>
          <p:nvPr>
            <p:ph type="sldNum" sz="quarter" idx="5"/>
          </p:nvPr>
        </p:nvSpPr>
        <p:spPr/>
        <p:txBody>
          <a:bodyPr/>
          <a:lstStyle/>
          <a:p>
            <a:fld id="{8C03FF8F-DDBB-374E-B751-528A0C8AD14E}" type="slidenum">
              <a:rPr lang="en-US" smtClean="0"/>
              <a:t>11</a:t>
            </a:fld>
            <a:endParaRPr lang="en-US" dirty="0"/>
          </a:p>
        </p:txBody>
      </p:sp>
    </p:spTree>
    <p:extLst>
      <p:ext uri="{BB962C8B-B14F-4D97-AF65-F5344CB8AC3E}">
        <p14:creationId xmlns:p14="http://schemas.microsoft.com/office/powerpoint/2010/main" val="272607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Quicksand"/>
                <a:ea typeface="Calibri" panose="020F0502020204030204" pitchFamily="34" charset="0"/>
                <a:cs typeface="Times New Roman" panose="02020603050405020304" pitchFamily="18" charset="0"/>
              </a:rPr>
              <a:t>T</a:t>
            </a:r>
            <a:r>
              <a:rPr lang="en-CA" sz="1800" dirty="0">
                <a:solidFill>
                  <a:srgbClr val="000000"/>
                </a:solidFill>
                <a:effectLst/>
                <a:latin typeface="Quicksand"/>
                <a:ea typeface="Calibri" panose="020F0502020204030204" pitchFamily="34" charset="0"/>
                <a:cs typeface="Times New Roman" panose="02020603050405020304" pitchFamily="18" charset="0"/>
              </a:rPr>
              <a:t>reatment for Adrenal Crisis is administering Solu cortef which is also known as hydrocortisone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03FF8F-DDBB-374E-B751-528A0C8AD14E}" type="slidenum">
              <a:rPr lang="en-US" smtClean="0"/>
              <a:t>12</a:t>
            </a:fld>
            <a:endParaRPr lang="en-US" dirty="0"/>
          </a:p>
        </p:txBody>
      </p:sp>
    </p:spTree>
    <p:extLst>
      <p:ext uri="{BB962C8B-B14F-4D97-AF65-F5344CB8AC3E}">
        <p14:creationId xmlns:p14="http://schemas.microsoft.com/office/powerpoint/2010/main" val="249886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5A39A6-1850-4744-836B-7D2AF6E6C7D9}"/>
              </a:ext>
            </a:extLst>
          </p:cNvPr>
          <p:cNvPicPr>
            <a:picLocks noChangeAspect="1"/>
          </p:cNvPicPr>
          <p:nvPr userDrawn="1"/>
        </p:nvPicPr>
        <p:blipFill>
          <a:blip r:embed="rId2"/>
          <a:stretch>
            <a:fillRect/>
          </a:stretch>
        </p:blipFill>
        <p:spPr>
          <a:xfrm>
            <a:off x="0" y="6104950"/>
            <a:ext cx="12192000" cy="134594"/>
          </a:xfrm>
          <a:prstGeom prst="rect">
            <a:avLst/>
          </a:prstGeom>
        </p:spPr>
      </p:pic>
      <p:sp>
        <p:nvSpPr>
          <p:cNvPr id="4" name="Rectangle 3">
            <a:extLst>
              <a:ext uri="{FF2B5EF4-FFF2-40B4-BE49-F238E27FC236}">
                <a16:creationId xmlns:a16="http://schemas.microsoft.com/office/drawing/2014/main" id="{EC53C003-CD2F-8143-B4B8-510F3D180043}"/>
              </a:ext>
            </a:extLst>
          </p:cNvPr>
          <p:cNvSpPr/>
          <p:nvPr userDrawn="1"/>
        </p:nvSpPr>
        <p:spPr>
          <a:xfrm>
            <a:off x="0" y="0"/>
            <a:ext cx="12192000" cy="5997373"/>
          </a:xfrm>
          <a:prstGeom prst="rect">
            <a:avLst/>
          </a:prstGeom>
          <a:solidFill>
            <a:srgbClr val="2F4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FA9D1E5-7847-7140-AC91-68848E293D06}"/>
              </a:ext>
            </a:extLst>
          </p:cNvPr>
          <p:cNvPicPr>
            <a:picLocks noChangeAspect="1"/>
          </p:cNvPicPr>
          <p:nvPr userDrawn="1"/>
        </p:nvPicPr>
        <p:blipFill>
          <a:blip r:embed="rId3">
            <a:alphaModFix amt="50000"/>
          </a:blip>
          <a:srcRect/>
          <a:stretch/>
        </p:blipFill>
        <p:spPr>
          <a:xfrm>
            <a:off x="2148462" y="583684"/>
            <a:ext cx="7895073" cy="4655668"/>
          </a:xfrm>
          <a:prstGeom prst="rect">
            <a:avLst/>
          </a:prstGeom>
        </p:spPr>
      </p:pic>
      <p:sp>
        <p:nvSpPr>
          <p:cNvPr id="2" name="Title 1">
            <a:extLst>
              <a:ext uri="{FF2B5EF4-FFF2-40B4-BE49-F238E27FC236}">
                <a16:creationId xmlns:a16="http://schemas.microsoft.com/office/drawing/2014/main" id="{5097722F-1675-2745-975D-0B3FB0B21B53}"/>
              </a:ext>
            </a:extLst>
          </p:cNvPr>
          <p:cNvSpPr>
            <a:spLocks noGrp="1"/>
          </p:cNvSpPr>
          <p:nvPr>
            <p:ph type="ctrTitle" hasCustomPrompt="1"/>
          </p:nvPr>
        </p:nvSpPr>
        <p:spPr>
          <a:xfrm>
            <a:off x="1524000" y="2573079"/>
            <a:ext cx="9144000" cy="1504068"/>
          </a:xfrm>
        </p:spPr>
        <p:txBody>
          <a:bodyPr anchor="t"/>
          <a:lstStyle>
            <a:lvl1pPr algn="ctr">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Header One</a:t>
            </a:r>
          </a:p>
        </p:txBody>
      </p:sp>
      <p:sp>
        <p:nvSpPr>
          <p:cNvPr id="3" name="Subtitle 2">
            <a:extLst>
              <a:ext uri="{FF2B5EF4-FFF2-40B4-BE49-F238E27FC236}">
                <a16:creationId xmlns:a16="http://schemas.microsoft.com/office/drawing/2014/main" id="{39AF9CDD-C075-E04A-89A3-64F441728484}"/>
              </a:ext>
            </a:extLst>
          </p:cNvPr>
          <p:cNvSpPr>
            <a:spLocks noGrp="1"/>
          </p:cNvSpPr>
          <p:nvPr>
            <p:ph type="subTitle" idx="1" hasCustomPrompt="1"/>
          </p:nvPr>
        </p:nvSpPr>
        <p:spPr>
          <a:xfrm>
            <a:off x="1524000" y="4184724"/>
            <a:ext cx="9144000" cy="1073075"/>
          </a:xfrm>
        </p:spPr>
        <p:txBody>
          <a:bodyPr/>
          <a:lstStyle>
            <a:lvl1pPr marL="0" indent="0" algn="ctr">
              <a:buNone/>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5" name="Footer Placeholder 4">
            <a:extLst>
              <a:ext uri="{FF2B5EF4-FFF2-40B4-BE49-F238E27FC236}">
                <a16:creationId xmlns:a16="http://schemas.microsoft.com/office/drawing/2014/main" id="{7A310E6D-8812-B441-9E94-ABEF5D047FCE}"/>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Tree>
    <p:extLst>
      <p:ext uri="{BB962C8B-B14F-4D97-AF65-F5344CB8AC3E}">
        <p14:creationId xmlns:p14="http://schemas.microsoft.com/office/powerpoint/2010/main" val="132548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1928D-FB0C-2940-8ABB-4B9EF30CC69F}"/>
              </a:ext>
            </a:extLst>
          </p:cNvPr>
          <p:cNvSpPr/>
          <p:nvPr userDrawn="1"/>
        </p:nvSpPr>
        <p:spPr>
          <a:xfrm>
            <a:off x="0" y="0"/>
            <a:ext cx="12192000" cy="1711842"/>
          </a:xfrm>
          <a:prstGeom prst="rect">
            <a:avLst/>
          </a:prstGeom>
          <a:solidFill>
            <a:srgbClr val="2F4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8200" y="365125"/>
            <a:ext cx="10515600" cy="1049005"/>
          </a:xfrm>
        </p:spPr>
        <p:txBody>
          <a:bodyPr anchor="b"/>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BD92AA-CB13-8049-8732-D9C135386158}"/>
              </a:ext>
            </a:extLst>
          </p:cNvPr>
          <p:cNvSpPr>
            <a:spLocks noGrp="1"/>
          </p:cNvSpPr>
          <p:nvPr>
            <p:ph idx="1"/>
          </p:nvPr>
        </p:nvSpPr>
        <p:spPr>
          <a:xfrm>
            <a:off x="838200" y="2076967"/>
            <a:ext cx="10515600" cy="3526391"/>
          </a:xfrm>
        </p:spPr>
        <p:txBody>
          <a:bodyPr/>
          <a:lstStyle>
            <a:lvl1pPr marL="0" indent="0">
              <a:lnSpc>
                <a:spcPct val="150000"/>
              </a:lnSpc>
              <a:buFontTx/>
              <a:buNone/>
              <a:defRPr sz="2400" b="0" i="0">
                <a:solidFill>
                  <a:srgbClr val="8F8C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9" name="Picture 8">
            <a:extLst>
              <a:ext uri="{FF2B5EF4-FFF2-40B4-BE49-F238E27FC236}">
                <a16:creationId xmlns:a16="http://schemas.microsoft.com/office/drawing/2014/main" id="{29D84ABF-D4BF-EA44-A7C7-A00818BBFEB9}"/>
              </a:ext>
            </a:extLst>
          </p:cNvPr>
          <p:cNvPicPr>
            <a:picLocks noChangeAspect="1"/>
          </p:cNvPicPr>
          <p:nvPr userDrawn="1"/>
        </p:nvPicPr>
        <p:blipFill>
          <a:blip r:embed="rId2"/>
          <a:srcRect/>
          <a:stretch/>
        </p:blipFill>
        <p:spPr>
          <a:xfrm>
            <a:off x="754660" y="6310312"/>
            <a:ext cx="619178" cy="365125"/>
          </a:xfrm>
          <a:prstGeom prst="rect">
            <a:avLst/>
          </a:prstGeom>
        </p:spPr>
      </p:pic>
      <p:pic>
        <p:nvPicPr>
          <p:cNvPr id="10" name="Picture 9">
            <a:extLst>
              <a:ext uri="{FF2B5EF4-FFF2-40B4-BE49-F238E27FC236}">
                <a16:creationId xmlns:a16="http://schemas.microsoft.com/office/drawing/2014/main" id="{F8FC93DE-3970-934D-9DFA-AF13694A43FB}"/>
              </a:ext>
            </a:extLst>
          </p:cNvPr>
          <p:cNvPicPr>
            <a:picLocks noChangeAspect="1"/>
          </p:cNvPicPr>
          <p:nvPr userDrawn="1"/>
        </p:nvPicPr>
        <p:blipFill>
          <a:blip r:embed="rId3"/>
          <a:srcRect/>
          <a:stretch/>
        </p:blipFill>
        <p:spPr>
          <a:xfrm>
            <a:off x="-1" y="6093132"/>
            <a:ext cx="12192000" cy="134594"/>
          </a:xfrm>
          <a:prstGeom prst="rect">
            <a:avLst/>
          </a:prstGeom>
        </p:spPr>
      </p:pic>
    </p:spTree>
    <p:extLst>
      <p:ext uri="{BB962C8B-B14F-4D97-AF65-F5344CB8AC3E}">
        <p14:creationId xmlns:p14="http://schemas.microsoft.com/office/powerpoint/2010/main" val="183270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1928D-FB0C-2940-8ABB-4B9EF30CC69F}"/>
              </a:ext>
            </a:extLst>
          </p:cNvPr>
          <p:cNvSpPr/>
          <p:nvPr userDrawn="1"/>
        </p:nvSpPr>
        <p:spPr>
          <a:xfrm>
            <a:off x="0" y="0"/>
            <a:ext cx="12192000" cy="1350335"/>
          </a:xfrm>
          <a:prstGeom prst="rect">
            <a:avLst/>
          </a:prstGeom>
          <a:solidFill>
            <a:srgbClr val="2F4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8200" y="365125"/>
            <a:ext cx="10515600" cy="698131"/>
          </a:xfrm>
        </p:spPr>
        <p:txBody>
          <a:bodyPr anchor="b"/>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BD92AA-CB13-8049-8732-D9C135386158}"/>
              </a:ext>
            </a:extLst>
          </p:cNvPr>
          <p:cNvSpPr>
            <a:spLocks noGrp="1"/>
          </p:cNvSpPr>
          <p:nvPr>
            <p:ph idx="1"/>
          </p:nvPr>
        </p:nvSpPr>
        <p:spPr>
          <a:xfrm>
            <a:off x="838200" y="3147279"/>
            <a:ext cx="10515600" cy="2658712"/>
          </a:xfrm>
        </p:spPr>
        <p:txBody>
          <a:bodyPr/>
          <a:lstStyle>
            <a:lvl1pPr marL="0" indent="0">
              <a:lnSpc>
                <a:spcPct val="150000"/>
              </a:lnSpc>
              <a:buFontTx/>
              <a:buNone/>
              <a:defRPr sz="2400" b="0" i="0">
                <a:solidFill>
                  <a:srgbClr val="8F8C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9" name="Picture 8">
            <a:extLst>
              <a:ext uri="{FF2B5EF4-FFF2-40B4-BE49-F238E27FC236}">
                <a16:creationId xmlns:a16="http://schemas.microsoft.com/office/drawing/2014/main" id="{29D84ABF-D4BF-EA44-A7C7-A00818BBFEB9}"/>
              </a:ext>
            </a:extLst>
          </p:cNvPr>
          <p:cNvPicPr>
            <a:picLocks noChangeAspect="1"/>
          </p:cNvPicPr>
          <p:nvPr userDrawn="1"/>
        </p:nvPicPr>
        <p:blipFill>
          <a:blip r:embed="rId2"/>
          <a:srcRect/>
          <a:stretch/>
        </p:blipFill>
        <p:spPr>
          <a:xfrm>
            <a:off x="754660" y="6310312"/>
            <a:ext cx="619178" cy="365125"/>
          </a:xfrm>
          <a:prstGeom prst="rect">
            <a:avLst/>
          </a:prstGeom>
        </p:spPr>
      </p:pic>
      <p:pic>
        <p:nvPicPr>
          <p:cNvPr id="10" name="Picture 9">
            <a:extLst>
              <a:ext uri="{FF2B5EF4-FFF2-40B4-BE49-F238E27FC236}">
                <a16:creationId xmlns:a16="http://schemas.microsoft.com/office/drawing/2014/main" id="{F8FC93DE-3970-934D-9DFA-AF13694A43FB}"/>
              </a:ext>
            </a:extLst>
          </p:cNvPr>
          <p:cNvPicPr>
            <a:picLocks noChangeAspect="1"/>
          </p:cNvPicPr>
          <p:nvPr userDrawn="1"/>
        </p:nvPicPr>
        <p:blipFill>
          <a:blip r:embed="rId3"/>
          <a:srcRect/>
          <a:stretch/>
        </p:blipFill>
        <p:spPr>
          <a:xfrm>
            <a:off x="-1" y="6093132"/>
            <a:ext cx="12192000" cy="134594"/>
          </a:xfrm>
          <a:prstGeom prst="rect">
            <a:avLst/>
          </a:prstGeom>
        </p:spPr>
      </p:pic>
    </p:spTree>
    <p:extLst>
      <p:ext uri="{BB962C8B-B14F-4D97-AF65-F5344CB8AC3E}">
        <p14:creationId xmlns:p14="http://schemas.microsoft.com/office/powerpoint/2010/main" val="3588223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1928D-FB0C-2940-8ABB-4B9EF30CC69F}"/>
              </a:ext>
            </a:extLst>
          </p:cNvPr>
          <p:cNvSpPr/>
          <p:nvPr userDrawn="1"/>
        </p:nvSpPr>
        <p:spPr>
          <a:xfrm>
            <a:off x="0" y="0"/>
            <a:ext cx="12192000" cy="1350335"/>
          </a:xfrm>
          <a:prstGeom prst="rect">
            <a:avLst/>
          </a:prstGeom>
          <a:solidFill>
            <a:srgbClr val="2F4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8200" y="365125"/>
            <a:ext cx="10515600" cy="698131"/>
          </a:xfrm>
        </p:spPr>
        <p:txBody>
          <a:bodyPr anchor="b"/>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BD92AA-CB13-8049-8732-D9C135386158}"/>
              </a:ext>
            </a:extLst>
          </p:cNvPr>
          <p:cNvSpPr>
            <a:spLocks noGrp="1"/>
          </p:cNvSpPr>
          <p:nvPr>
            <p:ph idx="1"/>
          </p:nvPr>
        </p:nvSpPr>
        <p:spPr>
          <a:xfrm>
            <a:off x="838200" y="3147279"/>
            <a:ext cx="6817242" cy="2658712"/>
          </a:xfrm>
        </p:spPr>
        <p:txBody>
          <a:bodyPr/>
          <a:lstStyle>
            <a:lvl1pPr marL="0" indent="0">
              <a:lnSpc>
                <a:spcPct val="100000"/>
              </a:lnSpc>
              <a:buFontTx/>
              <a:buNone/>
              <a:defRPr sz="20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sz="2000"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sz="2000"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9" name="Picture 8">
            <a:extLst>
              <a:ext uri="{FF2B5EF4-FFF2-40B4-BE49-F238E27FC236}">
                <a16:creationId xmlns:a16="http://schemas.microsoft.com/office/drawing/2014/main" id="{29D84ABF-D4BF-EA44-A7C7-A00818BBFEB9}"/>
              </a:ext>
            </a:extLst>
          </p:cNvPr>
          <p:cNvPicPr>
            <a:picLocks noChangeAspect="1"/>
          </p:cNvPicPr>
          <p:nvPr userDrawn="1"/>
        </p:nvPicPr>
        <p:blipFill>
          <a:blip r:embed="rId2"/>
          <a:srcRect/>
          <a:stretch/>
        </p:blipFill>
        <p:spPr>
          <a:xfrm>
            <a:off x="754660" y="6310312"/>
            <a:ext cx="619178" cy="365125"/>
          </a:xfrm>
          <a:prstGeom prst="rect">
            <a:avLst/>
          </a:prstGeom>
        </p:spPr>
      </p:pic>
      <p:pic>
        <p:nvPicPr>
          <p:cNvPr id="10" name="Picture 9">
            <a:extLst>
              <a:ext uri="{FF2B5EF4-FFF2-40B4-BE49-F238E27FC236}">
                <a16:creationId xmlns:a16="http://schemas.microsoft.com/office/drawing/2014/main" id="{F8FC93DE-3970-934D-9DFA-AF13694A43FB}"/>
              </a:ext>
            </a:extLst>
          </p:cNvPr>
          <p:cNvPicPr>
            <a:picLocks noChangeAspect="1"/>
          </p:cNvPicPr>
          <p:nvPr userDrawn="1"/>
        </p:nvPicPr>
        <p:blipFill>
          <a:blip r:embed="rId3"/>
          <a:srcRect/>
          <a:stretch/>
        </p:blipFill>
        <p:spPr>
          <a:xfrm>
            <a:off x="-1" y="6093132"/>
            <a:ext cx="12192000" cy="134594"/>
          </a:xfrm>
          <a:prstGeom prst="rect">
            <a:avLst/>
          </a:prstGeom>
        </p:spPr>
      </p:pic>
      <p:sp>
        <p:nvSpPr>
          <p:cNvPr id="13" name="Content Placeholder 2">
            <a:extLst>
              <a:ext uri="{FF2B5EF4-FFF2-40B4-BE49-F238E27FC236}">
                <a16:creationId xmlns:a16="http://schemas.microsoft.com/office/drawing/2014/main" id="{D4D9B315-DF59-024F-8F29-C08F231DCD7A}"/>
              </a:ext>
            </a:extLst>
          </p:cNvPr>
          <p:cNvSpPr>
            <a:spLocks noGrp="1"/>
          </p:cNvSpPr>
          <p:nvPr>
            <p:ph idx="13"/>
          </p:nvPr>
        </p:nvSpPr>
        <p:spPr>
          <a:xfrm>
            <a:off x="7889358" y="3158567"/>
            <a:ext cx="3646968" cy="2658712"/>
          </a:xfrm>
        </p:spPr>
        <p:txBody>
          <a:bodyPr>
            <a:normAutofit/>
          </a:bodyPr>
          <a:lstStyle>
            <a:lvl1pPr marL="0" indent="0">
              <a:lnSpc>
                <a:spcPct val="100000"/>
              </a:lnSpc>
              <a:buFontTx/>
              <a:buNone/>
              <a:defRPr sz="2800" b="0" i="0">
                <a:solidFill>
                  <a:srgbClr val="DE5428"/>
                </a:solidFill>
                <a:latin typeface="Verdana" panose="020B0604030504040204" pitchFamily="34" charset="0"/>
                <a:ea typeface="Verdana" panose="020B0604030504040204" pitchFamily="34" charset="0"/>
                <a:cs typeface="Verdana" panose="020B0604030504040204" pitchFamily="34" charset="0"/>
              </a:defRPr>
            </a:lvl1pPr>
            <a:lvl2pPr>
              <a:defRPr sz="2000" b="0" i="0">
                <a:solidFill>
                  <a:srgbClr val="005BA2"/>
                </a:solidFill>
                <a:latin typeface="Verdana" panose="020B0604030504040204" pitchFamily="34" charset="0"/>
                <a:ea typeface="Verdana" panose="020B0604030504040204" pitchFamily="34" charset="0"/>
                <a:cs typeface="Verdana" panose="020B0604030504040204" pitchFamily="34" charset="0"/>
              </a:defRPr>
            </a:lvl2pPr>
            <a:lvl3pPr>
              <a:defRPr sz="2000" b="0" i="0">
                <a:solidFill>
                  <a:srgbClr val="005BA2"/>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74E8C"/>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74E8C"/>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46307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13FE-34C8-FC4E-80A3-EDFC4B0D2D39}"/>
              </a:ext>
            </a:extLst>
          </p:cNvPr>
          <p:cNvSpPr>
            <a:spLocks noGrp="1"/>
          </p:cNvSpPr>
          <p:nvPr>
            <p:ph type="title"/>
          </p:nvPr>
        </p:nvSpPr>
        <p:spPr/>
        <p:txBody>
          <a:bodyPr anchor="b"/>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0BCB539-5F5A-A841-8103-13904992FE6F}"/>
              </a:ext>
            </a:extLst>
          </p:cNvPr>
          <p:cNvSpPr>
            <a:spLocks noGrp="1"/>
          </p:cNvSpPr>
          <p:nvPr>
            <p:ph sz="half" idx="1"/>
          </p:nvPr>
        </p:nvSpPr>
        <p:spPr>
          <a:xfrm>
            <a:off x="838200" y="1825625"/>
            <a:ext cx="5181600" cy="4351338"/>
          </a:xfrm>
        </p:spPr>
        <p:txBody>
          <a:bodyPr/>
          <a:lstStyle>
            <a:lvl1pPr>
              <a:defRPr sz="24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A445CC5-A76F-8549-95C3-ABF039F7CE16}"/>
              </a:ext>
            </a:extLst>
          </p:cNvPr>
          <p:cNvSpPr>
            <a:spLocks noGrp="1"/>
          </p:cNvSpPr>
          <p:nvPr>
            <p:ph sz="half" idx="2"/>
          </p:nvPr>
        </p:nvSpPr>
        <p:spPr>
          <a:xfrm>
            <a:off x="6172200" y="1825625"/>
            <a:ext cx="5181600" cy="4351338"/>
          </a:xfrm>
        </p:spPr>
        <p:txBody>
          <a:bodyPr/>
          <a:lstStyle>
            <a:lvl1pPr>
              <a:defRPr sz="24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BA789761-6320-664D-920C-8FA3A9D60DB8}"/>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7" name="Slide Number Placeholder 6">
            <a:extLst>
              <a:ext uri="{FF2B5EF4-FFF2-40B4-BE49-F238E27FC236}">
                <a16:creationId xmlns:a16="http://schemas.microsoft.com/office/drawing/2014/main" id="{397802E6-EEDE-9246-AAA6-F3ACC4691386}"/>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1A385FAB-D31A-6449-A8CC-3AA528210DB0}"/>
              </a:ext>
            </a:extLst>
          </p:cNvPr>
          <p:cNvPicPr>
            <a:picLocks noChangeAspect="1"/>
          </p:cNvPicPr>
          <p:nvPr userDrawn="1"/>
        </p:nvPicPr>
        <p:blipFill>
          <a:blip r:embed="rId2"/>
          <a:srcRect/>
          <a:stretch/>
        </p:blipFill>
        <p:spPr>
          <a:xfrm>
            <a:off x="754660" y="6310312"/>
            <a:ext cx="619178" cy="365125"/>
          </a:xfrm>
          <a:prstGeom prst="rect">
            <a:avLst/>
          </a:prstGeom>
        </p:spPr>
      </p:pic>
      <p:pic>
        <p:nvPicPr>
          <p:cNvPr id="10" name="Picture 9">
            <a:extLst>
              <a:ext uri="{FF2B5EF4-FFF2-40B4-BE49-F238E27FC236}">
                <a16:creationId xmlns:a16="http://schemas.microsoft.com/office/drawing/2014/main" id="{96D424B6-E10A-D940-9C6C-7E7D8258B3BE}"/>
              </a:ext>
            </a:extLst>
          </p:cNvPr>
          <p:cNvPicPr>
            <a:picLocks noChangeAspect="1"/>
          </p:cNvPicPr>
          <p:nvPr userDrawn="1"/>
        </p:nvPicPr>
        <p:blipFill>
          <a:blip r:embed="rId3"/>
          <a:srcRect/>
          <a:stretch/>
        </p:blipFill>
        <p:spPr>
          <a:xfrm>
            <a:off x="-1" y="6093132"/>
            <a:ext cx="12192000" cy="134594"/>
          </a:xfrm>
          <a:prstGeom prst="rect">
            <a:avLst/>
          </a:prstGeom>
        </p:spPr>
      </p:pic>
    </p:spTree>
    <p:extLst>
      <p:ext uri="{BB962C8B-B14F-4D97-AF65-F5344CB8AC3E}">
        <p14:creationId xmlns:p14="http://schemas.microsoft.com/office/powerpoint/2010/main" val="46030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182D-C7A5-F444-BB69-F9BCD6CD09EA}"/>
              </a:ext>
            </a:extLst>
          </p:cNvPr>
          <p:cNvSpPr>
            <a:spLocks noGrp="1"/>
          </p:cNvSpPr>
          <p:nvPr>
            <p:ph type="title"/>
          </p:nvPr>
        </p:nvSpPr>
        <p:spPr>
          <a:xfrm>
            <a:off x="839788" y="365125"/>
            <a:ext cx="10515600" cy="1325563"/>
          </a:xfrm>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3B6EB73-0B35-E148-8AC1-40FE520FBCF2}"/>
              </a:ext>
            </a:extLst>
          </p:cNvPr>
          <p:cNvSpPr>
            <a:spLocks noGrp="1"/>
          </p:cNvSpPr>
          <p:nvPr>
            <p:ph type="body" idx="1"/>
          </p:nvPr>
        </p:nvSpPr>
        <p:spPr>
          <a:xfrm>
            <a:off x="839788" y="1681163"/>
            <a:ext cx="5157787" cy="823912"/>
          </a:xfrm>
        </p:spPr>
        <p:txBody>
          <a:bodyPr anchor="b">
            <a:normAutofit/>
          </a:bodyPr>
          <a:lstStyle>
            <a:lvl1pPr marL="0" indent="0">
              <a:buNone/>
              <a:defRPr sz="2400" b="1"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DA84070-7E1E-1149-B3E0-CFED2CD3388B}"/>
              </a:ext>
            </a:extLst>
          </p:cNvPr>
          <p:cNvSpPr>
            <a:spLocks noGrp="1"/>
          </p:cNvSpPr>
          <p:nvPr>
            <p:ph sz="half" idx="2"/>
          </p:nvPr>
        </p:nvSpPr>
        <p:spPr>
          <a:xfrm>
            <a:off x="839788" y="2505075"/>
            <a:ext cx="5157787" cy="3684588"/>
          </a:xfrm>
        </p:spPr>
        <p:txBody>
          <a:bodyPr/>
          <a:lstStyle>
            <a:lvl1pPr>
              <a:defRPr sz="24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523ACF7-C013-E74B-818F-C9BC1D24A359}"/>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7A10916-3634-DA4C-B08A-A854ED6CF692}"/>
              </a:ext>
            </a:extLst>
          </p:cNvPr>
          <p:cNvSpPr>
            <a:spLocks noGrp="1"/>
          </p:cNvSpPr>
          <p:nvPr>
            <p:ph sz="quarter" idx="4"/>
          </p:nvPr>
        </p:nvSpPr>
        <p:spPr>
          <a:xfrm>
            <a:off x="6172200" y="2505075"/>
            <a:ext cx="5183188" cy="3684588"/>
          </a:xfrm>
        </p:spPr>
        <p:txBody>
          <a:bodyPr/>
          <a:lstStyle>
            <a:lvl1pPr>
              <a:defRPr sz="24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BE8A0F0-A862-CE44-939C-DF2CCEED6537}"/>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9" name="Slide Number Placeholder 8">
            <a:extLst>
              <a:ext uri="{FF2B5EF4-FFF2-40B4-BE49-F238E27FC236}">
                <a16:creationId xmlns:a16="http://schemas.microsoft.com/office/drawing/2014/main" id="{1B77CA3A-EFF5-0E48-A0D7-A9DCEAAAD984}"/>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10" name="Picture 9">
            <a:extLst>
              <a:ext uri="{FF2B5EF4-FFF2-40B4-BE49-F238E27FC236}">
                <a16:creationId xmlns:a16="http://schemas.microsoft.com/office/drawing/2014/main" id="{91808788-7E5F-C647-BA82-E5793D1658EF}"/>
              </a:ext>
            </a:extLst>
          </p:cNvPr>
          <p:cNvPicPr>
            <a:picLocks noChangeAspect="1"/>
          </p:cNvPicPr>
          <p:nvPr userDrawn="1"/>
        </p:nvPicPr>
        <p:blipFill>
          <a:blip r:embed="rId2"/>
          <a:srcRect/>
          <a:stretch/>
        </p:blipFill>
        <p:spPr>
          <a:xfrm>
            <a:off x="754660" y="6310312"/>
            <a:ext cx="619178" cy="365125"/>
          </a:xfrm>
          <a:prstGeom prst="rect">
            <a:avLst/>
          </a:prstGeom>
        </p:spPr>
      </p:pic>
      <p:pic>
        <p:nvPicPr>
          <p:cNvPr id="12" name="Picture 11">
            <a:extLst>
              <a:ext uri="{FF2B5EF4-FFF2-40B4-BE49-F238E27FC236}">
                <a16:creationId xmlns:a16="http://schemas.microsoft.com/office/drawing/2014/main" id="{FC1BF686-86B6-504E-A9E8-ECF8D4760142}"/>
              </a:ext>
            </a:extLst>
          </p:cNvPr>
          <p:cNvPicPr>
            <a:picLocks noChangeAspect="1"/>
          </p:cNvPicPr>
          <p:nvPr userDrawn="1"/>
        </p:nvPicPr>
        <p:blipFill>
          <a:blip r:embed="rId3"/>
          <a:srcRect/>
          <a:stretch/>
        </p:blipFill>
        <p:spPr>
          <a:xfrm>
            <a:off x="-1" y="6093132"/>
            <a:ext cx="12192000" cy="134594"/>
          </a:xfrm>
          <a:prstGeom prst="rect">
            <a:avLst/>
          </a:prstGeom>
        </p:spPr>
      </p:pic>
    </p:spTree>
    <p:extLst>
      <p:ext uri="{BB962C8B-B14F-4D97-AF65-F5344CB8AC3E}">
        <p14:creationId xmlns:p14="http://schemas.microsoft.com/office/powerpoint/2010/main" val="305465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CCBB13-3AB9-7545-973A-807A8D9B1FD0}"/>
              </a:ext>
            </a:extLst>
          </p:cNvPr>
          <p:cNvSpPr/>
          <p:nvPr userDrawn="1"/>
        </p:nvSpPr>
        <p:spPr>
          <a:xfrm>
            <a:off x="6198781" y="0"/>
            <a:ext cx="5993219" cy="6858000"/>
          </a:xfrm>
          <a:prstGeom prst="rect">
            <a:avLst/>
          </a:prstGeom>
          <a:solidFill>
            <a:srgbClr val="2F4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CA1C30-C15C-0D42-9014-3BF6325B7076}"/>
              </a:ext>
            </a:extLst>
          </p:cNvPr>
          <p:cNvSpPr>
            <a:spLocks noGrp="1"/>
          </p:cNvSpPr>
          <p:nvPr>
            <p:ph type="title"/>
          </p:nvPr>
        </p:nvSpPr>
        <p:spPr>
          <a:xfrm>
            <a:off x="6652918" y="450420"/>
            <a:ext cx="5045000" cy="1280608"/>
          </a:xfrm>
        </p:spPr>
        <p:txBody>
          <a:bodyPr anchor="t"/>
          <a:lstStyle>
            <a:lvl1pPr>
              <a:defRPr sz="3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AC6DBE3-80C3-6440-87F0-F2B579065901}"/>
              </a:ext>
            </a:extLst>
          </p:cNvPr>
          <p:cNvSpPr>
            <a:spLocks noGrp="1"/>
          </p:cNvSpPr>
          <p:nvPr>
            <p:ph type="pic" idx="1"/>
          </p:nvPr>
        </p:nvSpPr>
        <p:spPr>
          <a:xfrm>
            <a:off x="494082" y="1"/>
            <a:ext cx="5704699" cy="4997302"/>
          </a:xfrm>
        </p:spPr>
        <p:txBody>
          <a:bodyPr/>
          <a:lstStyle>
            <a:lvl1pPr marL="0" indent="0">
              <a:buNone/>
              <a:defRPr sz="3200" b="0" i="0">
                <a:solidFill>
                  <a:srgbClr val="2F4F88"/>
                </a:solidFill>
                <a:latin typeface="Montserrat Ligh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84527D-EFFF-6A4E-92E0-FD52A03C97E4}"/>
              </a:ext>
            </a:extLst>
          </p:cNvPr>
          <p:cNvSpPr>
            <a:spLocks noGrp="1"/>
          </p:cNvSpPr>
          <p:nvPr>
            <p:ph type="body" sz="half" idx="2"/>
          </p:nvPr>
        </p:nvSpPr>
        <p:spPr>
          <a:xfrm>
            <a:off x="6652919" y="1731028"/>
            <a:ext cx="5044999" cy="4676552"/>
          </a:xfrm>
        </p:spPr>
        <p:txBody>
          <a:bodyPr/>
          <a:lstStyle>
            <a:lvl1pPr marL="0" indent="0">
              <a:lnSpc>
                <a:spcPct val="150000"/>
              </a:lnSpc>
              <a:buNone/>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Rectangle 4">
            <a:extLst>
              <a:ext uri="{FF2B5EF4-FFF2-40B4-BE49-F238E27FC236}">
                <a16:creationId xmlns:a16="http://schemas.microsoft.com/office/drawing/2014/main" id="{E9CF0827-E475-024A-99FC-F50081DDDCF0}"/>
              </a:ext>
            </a:extLst>
          </p:cNvPr>
          <p:cNvSpPr/>
          <p:nvPr userDrawn="1"/>
        </p:nvSpPr>
        <p:spPr>
          <a:xfrm>
            <a:off x="0" y="0"/>
            <a:ext cx="494082" cy="6858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928CC1-9B6E-3A49-887E-02B0F18E8475}"/>
              </a:ext>
            </a:extLst>
          </p:cNvPr>
          <p:cNvSpPr/>
          <p:nvPr userDrawn="1"/>
        </p:nvSpPr>
        <p:spPr>
          <a:xfrm>
            <a:off x="494082" y="4997302"/>
            <a:ext cx="5704699" cy="1860698"/>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E1B51F53-2B0F-434B-B1F8-75793095CDE7}"/>
              </a:ext>
            </a:extLst>
          </p:cNvPr>
          <p:cNvSpPr>
            <a:spLocks noGrp="1"/>
          </p:cNvSpPr>
          <p:nvPr>
            <p:ph idx="13"/>
          </p:nvPr>
        </p:nvSpPr>
        <p:spPr>
          <a:xfrm>
            <a:off x="948219" y="5326911"/>
            <a:ext cx="4796423" cy="1181483"/>
          </a:xfrm>
        </p:spPr>
        <p:txBody>
          <a:bodyPr>
            <a:normAutofit/>
          </a:bodyPr>
          <a:lstStyle>
            <a:lvl1pPr marL="0" indent="0">
              <a:lnSpc>
                <a:spcPct val="100000"/>
              </a:lnSpc>
              <a:buFontTx/>
              <a:buNone/>
              <a:defRPr sz="28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sz="2000" b="0" i="0">
                <a:solidFill>
                  <a:srgbClr val="005BA2"/>
                </a:solidFill>
                <a:latin typeface="Verdana" panose="020B0604030504040204" pitchFamily="34" charset="0"/>
                <a:ea typeface="Verdana" panose="020B0604030504040204" pitchFamily="34" charset="0"/>
                <a:cs typeface="Verdana" panose="020B0604030504040204" pitchFamily="34" charset="0"/>
              </a:defRPr>
            </a:lvl2pPr>
            <a:lvl3pPr>
              <a:defRPr sz="2000" b="0" i="0">
                <a:solidFill>
                  <a:srgbClr val="005BA2"/>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74E8C"/>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74E8C"/>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2014569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1C30-C15C-0D42-9014-3BF6325B7076}"/>
              </a:ext>
            </a:extLst>
          </p:cNvPr>
          <p:cNvSpPr>
            <a:spLocks noGrp="1"/>
          </p:cNvSpPr>
          <p:nvPr>
            <p:ph type="title"/>
          </p:nvPr>
        </p:nvSpPr>
        <p:spPr>
          <a:xfrm>
            <a:off x="839788" y="774550"/>
            <a:ext cx="3932237" cy="1024753"/>
          </a:xfrm>
        </p:spPr>
        <p:txBody>
          <a:bodyPr anchor="t"/>
          <a:lstStyle>
            <a:lvl1pPr>
              <a:defRPr sz="32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AC6DBE3-80C3-6440-87F0-F2B579065901}"/>
              </a:ext>
            </a:extLst>
          </p:cNvPr>
          <p:cNvSpPr>
            <a:spLocks noGrp="1"/>
          </p:cNvSpPr>
          <p:nvPr>
            <p:ph type="pic" idx="1"/>
          </p:nvPr>
        </p:nvSpPr>
        <p:spPr>
          <a:xfrm>
            <a:off x="5183187" y="0"/>
            <a:ext cx="7008811" cy="6093070"/>
          </a:xfrm>
        </p:spPr>
        <p:txBody>
          <a:bodyPr/>
          <a:lstStyle>
            <a:lvl1pPr marL="0" indent="0">
              <a:buNone/>
              <a:defRPr sz="3200" b="0" i="0">
                <a:solidFill>
                  <a:srgbClr val="2F4F88"/>
                </a:solidFill>
                <a:latin typeface="Montserrat Ligh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84527D-EFFF-6A4E-92E0-FD52A03C97E4}"/>
              </a:ext>
            </a:extLst>
          </p:cNvPr>
          <p:cNvSpPr>
            <a:spLocks noGrp="1"/>
          </p:cNvSpPr>
          <p:nvPr>
            <p:ph type="body" sz="half" idx="2"/>
          </p:nvPr>
        </p:nvSpPr>
        <p:spPr>
          <a:xfrm>
            <a:off x="839788" y="2861852"/>
            <a:ext cx="3932237" cy="3007136"/>
          </a:xfrm>
        </p:spPr>
        <p:txBody>
          <a:bodyPr/>
          <a:lstStyle>
            <a:lvl1pPr marL="0" indent="0">
              <a:buNone/>
              <a:defRPr sz="16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DC3A9D9B-456E-CD48-B3C8-8C84F7B0FCB4}"/>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7" name="Slide Number Placeholder 6">
            <a:extLst>
              <a:ext uri="{FF2B5EF4-FFF2-40B4-BE49-F238E27FC236}">
                <a16:creationId xmlns:a16="http://schemas.microsoft.com/office/drawing/2014/main" id="{238A2622-A4C2-7747-80B3-985FEEF02B86}"/>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9" name="Picture 8">
            <a:extLst>
              <a:ext uri="{FF2B5EF4-FFF2-40B4-BE49-F238E27FC236}">
                <a16:creationId xmlns:a16="http://schemas.microsoft.com/office/drawing/2014/main" id="{38A3EABE-0036-1A45-8C75-17C20F7CBC94}"/>
              </a:ext>
            </a:extLst>
          </p:cNvPr>
          <p:cNvPicPr>
            <a:picLocks noChangeAspect="1"/>
          </p:cNvPicPr>
          <p:nvPr userDrawn="1"/>
        </p:nvPicPr>
        <p:blipFill>
          <a:blip r:embed="rId2"/>
          <a:srcRect/>
          <a:stretch/>
        </p:blipFill>
        <p:spPr>
          <a:xfrm>
            <a:off x="754660" y="6310312"/>
            <a:ext cx="619178" cy="365125"/>
          </a:xfrm>
          <a:prstGeom prst="rect">
            <a:avLst/>
          </a:prstGeom>
        </p:spPr>
      </p:pic>
      <p:sp>
        <p:nvSpPr>
          <p:cNvPr id="11" name="Text Placeholder 2">
            <a:extLst>
              <a:ext uri="{FF2B5EF4-FFF2-40B4-BE49-F238E27FC236}">
                <a16:creationId xmlns:a16="http://schemas.microsoft.com/office/drawing/2014/main" id="{FD25DE21-6966-8143-9E5F-2A118A44D7FC}"/>
              </a:ext>
            </a:extLst>
          </p:cNvPr>
          <p:cNvSpPr>
            <a:spLocks noGrp="1"/>
          </p:cNvSpPr>
          <p:nvPr>
            <p:ph type="body" idx="13"/>
          </p:nvPr>
        </p:nvSpPr>
        <p:spPr>
          <a:xfrm>
            <a:off x="836612" y="1918621"/>
            <a:ext cx="3932237" cy="823912"/>
          </a:xfrm>
        </p:spPr>
        <p:txBody>
          <a:bodyPr anchor="b"/>
          <a:lstStyle>
            <a:lvl1pPr marL="0" indent="0" algn="l">
              <a:buNone/>
              <a:defRPr sz="2400" b="1"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00139C57-E258-BF4F-9A97-9122A807B344}"/>
              </a:ext>
            </a:extLst>
          </p:cNvPr>
          <p:cNvPicPr>
            <a:picLocks noChangeAspect="1"/>
          </p:cNvPicPr>
          <p:nvPr userDrawn="1"/>
        </p:nvPicPr>
        <p:blipFill>
          <a:blip r:embed="rId3"/>
          <a:srcRect/>
          <a:stretch/>
        </p:blipFill>
        <p:spPr>
          <a:xfrm>
            <a:off x="-1" y="6093132"/>
            <a:ext cx="12192000" cy="134594"/>
          </a:xfrm>
          <a:prstGeom prst="rect">
            <a:avLst/>
          </a:prstGeom>
        </p:spPr>
      </p:pic>
    </p:spTree>
    <p:extLst>
      <p:ext uri="{BB962C8B-B14F-4D97-AF65-F5344CB8AC3E}">
        <p14:creationId xmlns:p14="http://schemas.microsoft.com/office/powerpoint/2010/main" val="2651022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1C30-C15C-0D42-9014-3BF6325B7076}"/>
              </a:ext>
            </a:extLst>
          </p:cNvPr>
          <p:cNvSpPr>
            <a:spLocks noGrp="1"/>
          </p:cNvSpPr>
          <p:nvPr>
            <p:ph type="title"/>
          </p:nvPr>
        </p:nvSpPr>
        <p:spPr>
          <a:xfrm>
            <a:off x="839788" y="774550"/>
            <a:ext cx="10514012" cy="552805"/>
          </a:xfrm>
        </p:spPr>
        <p:txBody>
          <a:bodyPr anchor="t"/>
          <a:lstStyle>
            <a:lvl1pPr>
              <a:defRPr sz="32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AC6DBE3-80C3-6440-87F0-F2B579065901}"/>
              </a:ext>
            </a:extLst>
          </p:cNvPr>
          <p:cNvSpPr>
            <a:spLocks noGrp="1"/>
          </p:cNvSpPr>
          <p:nvPr>
            <p:ph type="pic" idx="1"/>
          </p:nvPr>
        </p:nvSpPr>
        <p:spPr>
          <a:xfrm>
            <a:off x="839788" y="2034252"/>
            <a:ext cx="10515600" cy="3826799"/>
          </a:xfrm>
        </p:spPr>
        <p:txBody>
          <a:bodyPr/>
          <a:lstStyle>
            <a:lvl1pPr marL="0" indent="0">
              <a:buNone/>
              <a:defRPr sz="3200" b="0" i="0">
                <a:solidFill>
                  <a:srgbClr val="274E8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84527D-EFFF-6A4E-92E0-FD52A03C97E4}"/>
              </a:ext>
            </a:extLst>
          </p:cNvPr>
          <p:cNvSpPr>
            <a:spLocks noGrp="1"/>
          </p:cNvSpPr>
          <p:nvPr>
            <p:ph type="body" sz="half" idx="2"/>
          </p:nvPr>
        </p:nvSpPr>
        <p:spPr>
          <a:xfrm>
            <a:off x="836612" y="1418610"/>
            <a:ext cx="10514012" cy="524387"/>
          </a:xfrm>
        </p:spPr>
        <p:txBody>
          <a:bodyPr/>
          <a:lstStyle>
            <a:lvl1pPr marL="0" indent="0">
              <a:buNone/>
              <a:defRPr sz="16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DC3A9D9B-456E-CD48-B3C8-8C84F7B0FCB4}"/>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7" name="Slide Number Placeholder 6">
            <a:extLst>
              <a:ext uri="{FF2B5EF4-FFF2-40B4-BE49-F238E27FC236}">
                <a16:creationId xmlns:a16="http://schemas.microsoft.com/office/drawing/2014/main" id="{238A2622-A4C2-7747-80B3-985FEEF02B86}"/>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9" name="Picture 8">
            <a:extLst>
              <a:ext uri="{FF2B5EF4-FFF2-40B4-BE49-F238E27FC236}">
                <a16:creationId xmlns:a16="http://schemas.microsoft.com/office/drawing/2014/main" id="{38A3EABE-0036-1A45-8C75-17C20F7CBC94}"/>
              </a:ext>
            </a:extLst>
          </p:cNvPr>
          <p:cNvPicPr>
            <a:picLocks noChangeAspect="1"/>
          </p:cNvPicPr>
          <p:nvPr userDrawn="1"/>
        </p:nvPicPr>
        <p:blipFill>
          <a:blip r:embed="rId2"/>
          <a:srcRect/>
          <a:stretch/>
        </p:blipFill>
        <p:spPr>
          <a:xfrm>
            <a:off x="754660" y="6310312"/>
            <a:ext cx="619178" cy="365125"/>
          </a:xfrm>
          <a:prstGeom prst="rect">
            <a:avLst/>
          </a:prstGeom>
        </p:spPr>
      </p:pic>
      <p:pic>
        <p:nvPicPr>
          <p:cNvPr id="11" name="Picture 10">
            <a:extLst>
              <a:ext uri="{FF2B5EF4-FFF2-40B4-BE49-F238E27FC236}">
                <a16:creationId xmlns:a16="http://schemas.microsoft.com/office/drawing/2014/main" id="{BF16B6B3-5F6F-9F47-ABBE-C1E410F070B9}"/>
              </a:ext>
            </a:extLst>
          </p:cNvPr>
          <p:cNvPicPr>
            <a:picLocks noChangeAspect="1"/>
          </p:cNvPicPr>
          <p:nvPr userDrawn="1"/>
        </p:nvPicPr>
        <p:blipFill>
          <a:blip r:embed="rId3"/>
          <a:srcRect/>
          <a:stretch/>
        </p:blipFill>
        <p:spPr>
          <a:xfrm>
            <a:off x="-1" y="6093132"/>
            <a:ext cx="12192000" cy="134594"/>
          </a:xfrm>
          <a:prstGeom prst="rect">
            <a:avLst/>
          </a:prstGeom>
        </p:spPr>
      </p:pic>
    </p:spTree>
    <p:extLst>
      <p:ext uri="{BB962C8B-B14F-4D97-AF65-F5344CB8AC3E}">
        <p14:creationId xmlns:p14="http://schemas.microsoft.com/office/powerpoint/2010/main" val="141068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8200" y="365125"/>
            <a:ext cx="10515600" cy="1488683"/>
          </a:xfrm>
        </p:spPr>
        <p:txBody>
          <a:bodyPr anchor="b"/>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BD92AA-CB13-8049-8732-D9C135386158}"/>
              </a:ext>
            </a:extLst>
          </p:cNvPr>
          <p:cNvSpPr>
            <a:spLocks noGrp="1"/>
          </p:cNvSpPr>
          <p:nvPr>
            <p:ph idx="1"/>
          </p:nvPr>
        </p:nvSpPr>
        <p:spPr>
          <a:xfrm>
            <a:off x="838200" y="2033195"/>
            <a:ext cx="10515600" cy="4143768"/>
          </a:xfrm>
        </p:spPr>
        <p:txBody>
          <a:bodyPr/>
          <a:lstStyle>
            <a:lvl1pPr>
              <a:defRPr sz="24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2"/>
          <a:srcRect/>
          <a:stretch/>
        </p:blipFill>
        <p:spPr>
          <a:xfrm>
            <a:off x="754660" y="6310312"/>
            <a:ext cx="619178" cy="365125"/>
          </a:xfrm>
          <a:prstGeom prst="rect">
            <a:avLst/>
          </a:prstGeom>
        </p:spPr>
      </p:pic>
      <p:sp>
        <p:nvSpPr>
          <p:cNvPr id="7" name="Rectangle 6">
            <a:extLst>
              <a:ext uri="{FF2B5EF4-FFF2-40B4-BE49-F238E27FC236}">
                <a16:creationId xmlns:a16="http://schemas.microsoft.com/office/drawing/2014/main" id="{8B060A9A-AA8A-4F11-B0F7-FD7B218E1711}"/>
              </a:ext>
            </a:extLst>
          </p:cNvPr>
          <p:cNvSpPr/>
          <p:nvPr userDrawn="1"/>
        </p:nvSpPr>
        <p:spPr>
          <a:xfrm>
            <a:off x="0" y="6765719"/>
            <a:ext cx="12192000" cy="92281"/>
          </a:xfrm>
          <a:prstGeom prst="rect">
            <a:avLst/>
          </a:prstGeom>
          <a:solidFill>
            <a:srgbClr val="2F4F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63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descr="A picture containing outdoor, water, sky, overlooking&#10;&#10;Description automatically generated">
            <a:extLst>
              <a:ext uri="{FF2B5EF4-FFF2-40B4-BE49-F238E27FC236}">
                <a16:creationId xmlns:a16="http://schemas.microsoft.com/office/drawing/2014/main" id="{C6DCBB0A-46E2-C94D-A5FE-A696FB9E35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DD9B452-4374-534E-A181-D684A5D6229D}"/>
              </a:ext>
            </a:extLst>
          </p:cNvPr>
          <p:cNvSpPr/>
          <p:nvPr userDrawn="1"/>
        </p:nvSpPr>
        <p:spPr>
          <a:xfrm>
            <a:off x="0" y="0"/>
            <a:ext cx="12192000" cy="6858000"/>
          </a:xfrm>
          <a:prstGeom prst="rect">
            <a:avLst/>
          </a:prstGeom>
          <a:solidFill>
            <a:srgbClr val="FFC72C">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72C"/>
              </a:solidFill>
            </a:endParaRPr>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8200" y="2679341"/>
            <a:ext cx="10515600" cy="1488683"/>
          </a:xfrm>
        </p:spPr>
        <p:txBody>
          <a:bodyPr anchor="ctr"/>
          <a:lstStyle>
            <a:lvl1pPr algn="ct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3"/>
          <a:srcRect/>
          <a:stretch/>
        </p:blipFill>
        <p:spPr>
          <a:xfrm>
            <a:off x="753749" y="6310334"/>
            <a:ext cx="621000" cy="365080"/>
          </a:xfrm>
          <a:prstGeom prst="rect">
            <a:avLst/>
          </a:prstGeom>
        </p:spPr>
      </p:pic>
      <p:sp>
        <p:nvSpPr>
          <p:cNvPr id="13" name="Rectangle 12">
            <a:extLst>
              <a:ext uri="{FF2B5EF4-FFF2-40B4-BE49-F238E27FC236}">
                <a16:creationId xmlns:a16="http://schemas.microsoft.com/office/drawing/2014/main" id="{821CA3CA-A1D3-DA4C-AA9D-02B2590B9B9A}"/>
              </a:ext>
            </a:extLst>
          </p:cNvPr>
          <p:cNvSpPr/>
          <p:nvPr userDrawn="1"/>
        </p:nvSpPr>
        <p:spPr>
          <a:xfrm>
            <a:off x="753749" y="691116"/>
            <a:ext cx="10686884" cy="546513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8983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9B452-4374-534E-A181-D684A5D6229D}"/>
              </a:ext>
            </a:extLst>
          </p:cNvPr>
          <p:cNvSpPr/>
          <p:nvPr userDrawn="1"/>
        </p:nvSpPr>
        <p:spPr>
          <a:xfrm>
            <a:off x="-3313" y="0"/>
            <a:ext cx="12192000" cy="6858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72C"/>
              </a:solidFill>
            </a:endParaRPr>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4887" y="2679341"/>
            <a:ext cx="10515600" cy="1488683"/>
          </a:xfrm>
        </p:spPr>
        <p:txBody>
          <a:bodyPr anchor="ctr"/>
          <a:lstStyle>
            <a:lvl1pPr algn="ct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2"/>
          <a:srcRect/>
          <a:stretch/>
        </p:blipFill>
        <p:spPr>
          <a:xfrm>
            <a:off x="753749" y="6310334"/>
            <a:ext cx="621000" cy="365080"/>
          </a:xfrm>
          <a:prstGeom prst="rect">
            <a:avLst/>
          </a:prstGeom>
        </p:spPr>
      </p:pic>
      <p:sp>
        <p:nvSpPr>
          <p:cNvPr id="13" name="Rectangle 12">
            <a:extLst>
              <a:ext uri="{FF2B5EF4-FFF2-40B4-BE49-F238E27FC236}">
                <a16:creationId xmlns:a16="http://schemas.microsoft.com/office/drawing/2014/main" id="{821CA3CA-A1D3-DA4C-AA9D-02B2590B9B9A}"/>
              </a:ext>
            </a:extLst>
          </p:cNvPr>
          <p:cNvSpPr/>
          <p:nvPr userDrawn="1"/>
        </p:nvSpPr>
        <p:spPr>
          <a:xfrm>
            <a:off x="753749" y="691116"/>
            <a:ext cx="10686884" cy="546513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467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9B452-4374-534E-A181-D684A5D6229D}"/>
              </a:ext>
            </a:extLst>
          </p:cNvPr>
          <p:cNvSpPr/>
          <p:nvPr userDrawn="1"/>
        </p:nvSpPr>
        <p:spPr>
          <a:xfrm>
            <a:off x="-3313" y="-5317"/>
            <a:ext cx="12192000" cy="6858000"/>
          </a:xfrm>
          <a:prstGeom prst="rect">
            <a:avLst/>
          </a:prstGeom>
          <a:solidFill>
            <a:srgbClr val="2F4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4887" y="2387796"/>
            <a:ext cx="10515600" cy="1488683"/>
          </a:xfrm>
        </p:spPr>
        <p:txBody>
          <a:bodyPr anchor="ctr"/>
          <a:lstStyle>
            <a:lvl1pPr algn="ct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2"/>
          <a:srcRect/>
          <a:stretch/>
        </p:blipFill>
        <p:spPr>
          <a:xfrm>
            <a:off x="753749" y="6310334"/>
            <a:ext cx="621000" cy="365080"/>
          </a:xfrm>
          <a:prstGeom prst="rect">
            <a:avLst/>
          </a:prstGeom>
        </p:spPr>
      </p:pic>
    </p:spTree>
    <p:extLst>
      <p:ext uri="{BB962C8B-B14F-4D97-AF65-F5344CB8AC3E}">
        <p14:creationId xmlns:p14="http://schemas.microsoft.com/office/powerpoint/2010/main" val="263057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9B452-4374-534E-A181-D684A5D6229D}"/>
              </a:ext>
            </a:extLst>
          </p:cNvPr>
          <p:cNvSpPr/>
          <p:nvPr userDrawn="1"/>
        </p:nvSpPr>
        <p:spPr>
          <a:xfrm>
            <a:off x="0" y="0"/>
            <a:ext cx="12192000" cy="6858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1359D0-883C-A14D-B990-5A961DF9FC5C}"/>
              </a:ext>
            </a:extLst>
          </p:cNvPr>
          <p:cNvSpPr/>
          <p:nvPr userDrawn="1"/>
        </p:nvSpPr>
        <p:spPr>
          <a:xfrm>
            <a:off x="751367" y="691116"/>
            <a:ext cx="10686884" cy="5465135"/>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2C18DEB1-1F13-7444-87C1-439743E1B9B5}"/>
              </a:ext>
            </a:extLst>
          </p:cNvPr>
          <p:cNvSpPr>
            <a:spLocks noGrp="1"/>
          </p:cNvSpPr>
          <p:nvPr>
            <p:ph type="pic" idx="1"/>
          </p:nvPr>
        </p:nvSpPr>
        <p:spPr>
          <a:xfrm>
            <a:off x="1374749" y="1212983"/>
            <a:ext cx="9438563" cy="4454170"/>
          </a:xfrm>
        </p:spPr>
        <p:txBody>
          <a:bodyPr/>
          <a:lstStyle>
            <a:lvl1pPr marL="0" indent="0">
              <a:buNone/>
              <a:defRPr sz="3200" b="0" i="0">
                <a:solidFill>
                  <a:srgbClr val="2F4F88"/>
                </a:solidFill>
                <a:latin typeface="Montserrat Ligh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2"/>
          <a:srcRect/>
          <a:stretch/>
        </p:blipFill>
        <p:spPr>
          <a:xfrm>
            <a:off x="9841822" y="4970636"/>
            <a:ext cx="621000" cy="365080"/>
          </a:xfrm>
          <a:prstGeom prst="rect">
            <a:avLst/>
          </a:prstGeom>
        </p:spPr>
      </p:pic>
      <p:sp>
        <p:nvSpPr>
          <p:cNvPr id="13" name="Rectangle 12">
            <a:extLst>
              <a:ext uri="{FF2B5EF4-FFF2-40B4-BE49-F238E27FC236}">
                <a16:creationId xmlns:a16="http://schemas.microsoft.com/office/drawing/2014/main" id="{821CA3CA-A1D3-DA4C-AA9D-02B2590B9B9A}"/>
              </a:ext>
            </a:extLst>
          </p:cNvPr>
          <p:cNvSpPr/>
          <p:nvPr userDrawn="1"/>
        </p:nvSpPr>
        <p:spPr>
          <a:xfrm>
            <a:off x="753749" y="691116"/>
            <a:ext cx="10686884" cy="546513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64350E5-3DAA-BD4E-A20B-8E3CDA909D1C}"/>
              </a:ext>
            </a:extLst>
          </p:cNvPr>
          <p:cNvPicPr>
            <a:picLocks noChangeAspect="1"/>
          </p:cNvPicPr>
          <p:nvPr userDrawn="1"/>
        </p:nvPicPr>
        <p:blipFill>
          <a:blip r:embed="rId2"/>
          <a:srcRect/>
          <a:stretch/>
        </p:blipFill>
        <p:spPr>
          <a:xfrm>
            <a:off x="9873335" y="4972336"/>
            <a:ext cx="621000" cy="365080"/>
          </a:xfrm>
          <a:prstGeom prst="rect">
            <a:avLst/>
          </a:prstGeom>
        </p:spPr>
      </p:pic>
    </p:spTree>
    <p:extLst>
      <p:ext uri="{BB962C8B-B14F-4D97-AF65-F5344CB8AC3E}">
        <p14:creationId xmlns:p14="http://schemas.microsoft.com/office/powerpoint/2010/main" val="237975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9B452-4374-534E-A181-D684A5D6229D}"/>
              </a:ext>
            </a:extLst>
          </p:cNvPr>
          <p:cNvSpPr/>
          <p:nvPr userDrawn="1"/>
        </p:nvSpPr>
        <p:spPr>
          <a:xfrm>
            <a:off x="0" y="0"/>
            <a:ext cx="12192000" cy="68580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1359D0-883C-A14D-B990-5A961DF9FC5C}"/>
              </a:ext>
            </a:extLst>
          </p:cNvPr>
          <p:cNvSpPr/>
          <p:nvPr userDrawn="1"/>
        </p:nvSpPr>
        <p:spPr>
          <a:xfrm>
            <a:off x="751367" y="691116"/>
            <a:ext cx="10686884" cy="5465135"/>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2C18DEB1-1F13-7444-87C1-439743E1B9B5}"/>
              </a:ext>
            </a:extLst>
          </p:cNvPr>
          <p:cNvSpPr>
            <a:spLocks noGrp="1"/>
          </p:cNvSpPr>
          <p:nvPr>
            <p:ph type="pic" idx="1"/>
          </p:nvPr>
        </p:nvSpPr>
        <p:spPr>
          <a:xfrm>
            <a:off x="1374749" y="1212983"/>
            <a:ext cx="9438563" cy="4454170"/>
          </a:xfrm>
        </p:spPr>
        <p:txBody>
          <a:bodyPr/>
          <a:lstStyle>
            <a:lvl1pPr marL="0" indent="0">
              <a:buNone/>
              <a:defRPr sz="3200" b="0" i="0">
                <a:solidFill>
                  <a:srgbClr val="2F4F88"/>
                </a:solidFill>
                <a:latin typeface="Montserrat Ligh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2"/>
          <a:srcRect/>
          <a:stretch/>
        </p:blipFill>
        <p:spPr>
          <a:xfrm>
            <a:off x="9841822" y="4970636"/>
            <a:ext cx="621000" cy="365080"/>
          </a:xfrm>
          <a:prstGeom prst="rect">
            <a:avLst/>
          </a:prstGeom>
        </p:spPr>
      </p:pic>
      <p:sp>
        <p:nvSpPr>
          <p:cNvPr id="13" name="Rectangle 12">
            <a:extLst>
              <a:ext uri="{FF2B5EF4-FFF2-40B4-BE49-F238E27FC236}">
                <a16:creationId xmlns:a16="http://schemas.microsoft.com/office/drawing/2014/main" id="{821CA3CA-A1D3-DA4C-AA9D-02B2590B9B9A}"/>
              </a:ext>
            </a:extLst>
          </p:cNvPr>
          <p:cNvSpPr/>
          <p:nvPr userDrawn="1"/>
        </p:nvSpPr>
        <p:spPr>
          <a:xfrm>
            <a:off x="753749" y="691116"/>
            <a:ext cx="10686884" cy="546513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64350E5-3DAA-BD4E-A20B-8E3CDA909D1C}"/>
              </a:ext>
            </a:extLst>
          </p:cNvPr>
          <p:cNvPicPr>
            <a:picLocks noChangeAspect="1"/>
          </p:cNvPicPr>
          <p:nvPr userDrawn="1"/>
        </p:nvPicPr>
        <p:blipFill>
          <a:blip r:embed="rId2"/>
          <a:srcRect/>
          <a:stretch/>
        </p:blipFill>
        <p:spPr>
          <a:xfrm>
            <a:off x="9873335" y="4972336"/>
            <a:ext cx="621000" cy="365080"/>
          </a:xfrm>
          <a:prstGeom prst="rect">
            <a:avLst/>
          </a:prstGeom>
        </p:spPr>
      </p:pic>
    </p:spTree>
    <p:extLst>
      <p:ext uri="{BB962C8B-B14F-4D97-AF65-F5344CB8AC3E}">
        <p14:creationId xmlns:p14="http://schemas.microsoft.com/office/powerpoint/2010/main" val="318130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9B452-4374-534E-A181-D684A5D6229D}"/>
              </a:ext>
            </a:extLst>
          </p:cNvPr>
          <p:cNvSpPr/>
          <p:nvPr userDrawn="1"/>
        </p:nvSpPr>
        <p:spPr>
          <a:xfrm>
            <a:off x="0" y="0"/>
            <a:ext cx="12192000" cy="6858000"/>
          </a:xfrm>
          <a:prstGeom prst="rect">
            <a:avLst/>
          </a:prstGeom>
          <a:solidFill>
            <a:srgbClr val="DE5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1359D0-883C-A14D-B990-5A961DF9FC5C}"/>
              </a:ext>
            </a:extLst>
          </p:cNvPr>
          <p:cNvSpPr/>
          <p:nvPr userDrawn="1"/>
        </p:nvSpPr>
        <p:spPr>
          <a:xfrm>
            <a:off x="751367" y="691116"/>
            <a:ext cx="10686884" cy="5465135"/>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2C18DEB1-1F13-7444-87C1-439743E1B9B5}"/>
              </a:ext>
            </a:extLst>
          </p:cNvPr>
          <p:cNvSpPr>
            <a:spLocks noGrp="1"/>
          </p:cNvSpPr>
          <p:nvPr>
            <p:ph type="pic" idx="1"/>
          </p:nvPr>
        </p:nvSpPr>
        <p:spPr>
          <a:xfrm>
            <a:off x="1374749" y="1212983"/>
            <a:ext cx="9438563" cy="4454170"/>
          </a:xfrm>
        </p:spPr>
        <p:txBody>
          <a:bodyPr/>
          <a:lstStyle>
            <a:lvl1pPr marL="0" indent="0">
              <a:buNone/>
              <a:defRPr sz="3200" b="0" i="0">
                <a:solidFill>
                  <a:srgbClr val="2F4F88"/>
                </a:solidFill>
                <a:latin typeface="Montserrat Ligh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2"/>
          <a:srcRect/>
          <a:stretch/>
        </p:blipFill>
        <p:spPr>
          <a:xfrm>
            <a:off x="9841822" y="4970636"/>
            <a:ext cx="621000" cy="365080"/>
          </a:xfrm>
          <a:prstGeom prst="rect">
            <a:avLst/>
          </a:prstGeom>
        </p:spPr>
      </p:pic>
      <p:sp>
        <p:nvSpPr>
          <p:cNvPr id="13" name="Rectangle 12">
            <a:extLst>
              <a:ext uri="{FF2B5EF4-FFF2-40B4-BE49-F238E27FC236}">
                <a16:creationId xmlns:a16="http://schemas.microsoft.com/office/drawing/2014/main" id="{821CA3CA-A1D3-DA4C-AA9D-02B2590B9B9A}"/>
              </a:ext>
            </a:extLst>
          </p:cNvPr>
          <p:cNvSpPr/>
          <p:nvPr userDrawn="1"/>
        </p:nvSpPr>
        <p:spPr>
          <a:xfrm>
            <a:off x="753749" y="691116"/>
            <a:ext cx="10686884" cy="546513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64350E5-3DAA-BD4E-A20B-8E3CDA909D1C}"/>
              </a:ext>
            </a:extLst>
          </p:cNvPr>
          <p:cNvPicPr>
            <a:picLocks noChangeAspect="1"/>
          </p:cNvPicPr>
          <p:nvPr userDrawn="1"/>
        </p:nvPicPr>
        <p:blipFill>
          <a:blip r:embed="rId2"/>
          <a:srcRect/>
          <a:stretch/>
        </p:blipFill>
        <p:spPr>
          <a:xfrm>
            <a:off x="9873335" y="4972336"/>
            <a:ext cx="621000" cy="365080"/>
          </a:xfrm>
          <a:prstGeom prst="rect">
            <a:avLst/>
          </a:prstGeom>
        </p:spPr>
      </p:pic>
    </p:spTree>
    <p:extLst>
      <p:ext uri="{BB962C8B-B14F-4D97-AF65-F5344CB8AC3E}">
        <p14:creationId xmlns:p14="http://schemas.microsoft.com/office/powerpoint/2010/main" val="423754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2" name="Picture 11" descr="A picture containing outdoor, water, sky, overlooking&#10;&#10;Description automatically generated">
            <a:extLst>
              <a:ext uri="{FF2B5EF4-FFF2-40B4-BE49-F238E27FC236}">
                <a16:creationId xmlns:a16="http://schemas.microsoft.com/office/drawing/2014/main" id="{C6DCBB0A-46E2-C94D-A5FE-A696FB9E35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DD9B452-4374-534E-A181-D684A5D6229D}"/>
              </a:ext>
            </a:extLst>
          </p:cNvPr>
          <p:cNvSpPr/>
          <p:nvPr userDrawn="1"/>
        </p:nvSpPr>
        <p:spPr>
          <a:xfrm>
            <a:off x="0" y="0"/>
            <a:ext cx="12192000" cy="6858000"/>
          </a:xfrm>
          <a:prstGeom prst="rect">
            <a:avLst/>
          </a:prstGeom>
          <a:solidFill>
            <a:srgbClr val="2F4F88">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9D3F0D-812D-4444-91A9-6882078F2AF0}"/>
              </a:ext>
            </a:extLst>
          </p:cNvPr>
          <p:cNvSpPr>
            <a:spLocks noGrp="1"/>
          </p:cNvSpPr>
          <p:nvPr>
            <p:ph type="title"/>
          </p:nvPr>
        </p:nvSpPr>
        <p:spPr>
          <a:xfrm>
            <a:off x="838200" y="590894"/>
            <a:ext cx="10515600" cy="727543"/>
          </a:xfrm>
        </p:spPr>
        <p:txBody>
          <a:bodyPr anchor="t"/>
          <a:lstStyle>
            <a:lvl1pPr algn="l">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EFFE2897-0FA5-734B-9CCD-B8FF1052F8CB}"/>
              </a:ext>
            </a:extLst>
          </p:cNvPr>
          <p:cNvSpPr>
            <a:spLocks noGrp="1"/>
          </p:cNvSpPr>
          <p:nvPr>
            <p:ph type="ftr" sz="quarter" idx="11"/>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81C47FD4-5716-894E-92F7-43DC290F4E70}"/>
              </a:ext>
            </a:extLst>
          </p:cNvPr>
          <p:cNvSpPr>
            <a:spLocks noGrp="1"/>
          </p:cNvSpPr>
          <p:nvPr>
            <p:ph type="sldNum" sz="quarter" idx="12"/>
          </p:nvPr>
        </p:nvSpPr>
        <p:spPr/>
        <p:txBody>
          <a:bodyPr/>
          <a:lstStyle>
            <a:lvl1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pic>
        <p:nvPicPr>
          <p:cNvPr id="8" name="Picture 7">
            <a:extLst>
              <a:ext uri="{FF2B5EF4-FFF2-40B4-BE49-F238E27FC236}">
                <a16:creationId xmlns:a16="http://schemas.microsoft.com/office/drawing/2014/main" id="{F0EF195E-3ABD-694C-9AB2-02FC12856FE7}"/>
              </a:ext>
            </a:extLst>
          </p:cNvPr>
          <p:cNvPicPr>
            <a:picLocks noChangeAspect="1"/>
          </p:cNvPicPr>
          <p:nvPr userDrawn="1"/>
        </p:nvPicPr>
        <p:blipFill>
          <a:blip r:embed="rId3"/>
          <a:srcRect/>
          <a:stretch/>
        </p:blipFill>
        <p:spPr>
          <a:xfrm>
            <a:off x="753749" y="6310334"/>
            <a:ext cx="621000" cy="365080"/>
          </a:xfrm>
          <a:prstGeom prst="rect">
            <a:avLst/>
          </a:prstGeom>
        </p:spPr>
      </p:pic>
      <p:cxnSp>
        <p:nvCxnSpPr>
          <p:cNvPr id="7" name="Straight Connector 6">
            <a:extLst>
              <a:ext uri="{FF2B5EF4-FFF2-40B4-BE49-F238E27FC236}">
                <a16:creationId xmlns:a16="http://schemas.microsoft.com/office/drawing/2014/main" id="{9F08F3FE-52FE-B346-841B-59689946C654}"/>
              </a:ext>
            </a:extLst>
          </p:cNvPr>
          <p:cNvCxnSpPr/>
          <p:nvPr userDrawn="1"/>
        </p:nvCxnSpPr>
        <p:spPr>
          <a:xfrm>
            <a:off x="838200" y="1424763"/>
            <a:ext cx="114849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03A1B9F-C80D-714B-8E2F-697428D39822}"/>
              </a:ext>
            </a:extLst>
          </p:cNvPr>
          <p:cNvSpPr>
            <a:spLocks noGrp="1"/>
          </p:cNvSpPr>
          <p:nvPr>
            <p:ph idx="1"/>
          </p:nvPr>
        </p:nvSpPr>
        <p:spPr>
          <a:xfrm>
            <a:off x="838200" y="1747358"/>
            <a:ext cx="10515600" cy="3526391"/>
          </a:xfrm>
        </p:spPr>
        <p:txBody>
          <a:bodyPr/>
          <a:lstStyle>
            <a:lvl1pPr marL="0" indent="0">
              <a:lnSpc>
                <a:spcPct val="150000"/>
              </a:lnSpc>
              <a:buFontTx/>
              <a:buNone/>
              <a:defRPr sz="2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2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5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F542B6-3A39-0346-9F08-BF811221D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B046C43-AE0F-E54B-A86F-48F97C5D0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DE4D79-8304-C741-A8C7-4A241BA77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279F1731-BB64-4243-A9C4-3D16A6C83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r>
              <a:rPr lang="en-US"/>
              <a:t>Solu Cortef Training for School Staff</a:t>
            </a:r>
            <a:endParaRPr lang="en-US" dirty="0"/>
          </a:p>
        </p:txBody>
      </p:sp>
      <p:sp>
        <p:nvSpPr>
          <p:cNvPr id="6" name="Slide Number Placeholder 5">
            <a:extLst>
              <a:ext uri="{FF2B5EF4-FFF2-40B4-BE49-F238E27FC236}">
                <a16:creationId xmlns:a16="http://schemas.microsoft.com/office/drawing/2014/main" id="{E12E65CB-F08E-A047-908B-0E95FC6BE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2F4F88"/>
                </a:solidFill>
                <a:latin typeface="Verdana" panose="020B0604030504040204" pitchFamily="34" charset="0"/>
                <a:ea typeface="Verdana" panose="020B0604030504040204" pitchFamily="34" charset="0"/>
                <a:cs typeface="Verdana" panose="020B0604030504040204" pitchFamily="34" charset="0"/>
              </a:defRPr>
            </a:lvl1pPr>
          </a:lstStyle>
          <a:p>
            <a:fld id="{5BAE8913-8D35-1844-935C-79C68836B604}" type="slidenum">
              <a:rPr lang="en-US" smtClean="0"/>
              <a:pPr/>
              <a:t>‹#›</a:t>
            </a:fld>
            <a:endParaRPr lang="en-US" dirty="0"/>
          </a:p>
        </p:txBody>
      </p:sp>
    </p:spTree>
    <p:extLst>
      <p:ext uri="{BB962C8B-B14F-4D97-AF65-F5344CB8AC3E}">
        <p14:creationId xmlns:p14="http://schemas.microsoft.com/office/powerpoint/2010/main" val="3345180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71" r:id="rId4"/>
    <p:sldLayoutId id="2147483670" r:id="rId5"/>
    <p:sldLayoutId id="2147483667" r:id="rId6"/>
    <p:sldLayoutId id="2147483668" r:id="rId7"/>
    <p:sldLayoutId id="2147483669" r:id="rId8"/>
    <p:sldLayoutId id="2147483665" r:id="rId9"/>
    <p:sldLayoutId id="2147483660" r:id="rId10"/>
    <p:sldLayoutId id="2147483664" r:id="rId11"/>
    <p:sldLayoutId id="2147483666" r:id="rId12"/>
    <p:sldLayoutId id="2147483652" r:id="rId13"/>
    <p:sldLayoutId id="2147483653" r:id="rId14"/>
    <p:sldLayoutId id="2147483657" r:id="rId15"/>
    <p:sldLayoutId id="2147483661" r:id="rId16"/>
    <p:sldLayoutId id="2147483663" r:id="rId17"/>
  </p:sldLayoutIdLst>
  <p:hf hdr="0" dt="0"/>
  <p:txStyles>
    <p:titleStyle>
      <a:lvl1pPr algn="l" defTabSz="914400" rtl="0" eaLnBrk="1" latinLnBrk="0" hangingPunct="1">
        <a:lnSpc>
          <a:spcPct val="90000"/>
        </a:lnSpc>
        <a:spcBef>
          <a:spcPct val="0"/>
        </a:spcBef>
        <a:buNone/>
        <a:defRPr sz="4400" b="0" i="0" kern="1200">
          <a:solidFill>
            <a:srgbClr val="2F4F8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F4F88"/>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F4F88"/>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F4F88"/>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F4F88"/>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F4F88"/>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www.healthline.com/health/consciousness-decreased" TargetMode="External"/><Relationship Id="rId3" Type="http://schemas.openxmlformats.org/officeDocument/2006/relationships/hyperlink" Target="https://www.healthline.com/health/low-back-pain-acute" TargetMode="External"/><Relationship Id="rId7" Type="http://schemas.openxmlformats.org/officeDocument/2006/relationships/hyperlink" Target="https://www.healthline.com/health/confusion"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healthline.com/health/dehydration" TargetMode="External"/><Relationship Id="rId5" Type="http://schemas.openxmlformats.org/officeDocument/2006/relationships/hyperlink" Target="https://www.healthline.com/health/weakness" TargetMode="External"/><Relationship Id="rId4" Type="http://schemas.openxmlformats.org/officeDocument/2006/relationships/hyperlink" Target="https://www.healthline.com/health/leg-pain"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bcchildrens.ca/endocrinology-diabetes-site/documents/injcort.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pfizerhospital.ca/en/product-detail/product8836/subproduct27931"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pituitary.asn.au/wp-content/uploads/2022/09/FS-Solu-Cortef.pdf"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ww.nadf.us/uploads/1/3/0/1/130191972/nadf_solucortef_im_admin_training.pdf"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png"/><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dshs.texas.gov/newborn-screening-program/newborn-screening-parent-resources/congenital-adrenal-hyperplasia-cah/congenital-adrenal-hyperplasia-a"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healthdirect.gov.au/metabolis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healthdirect.gov.au/what-is-a-healthy-blood-pressur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CB5D-4903-7A4F-9066-13C10EA55933}"/>
              </a:ext>
            </a:extLst>
          </p:cNvPr>
          <p:cNvSpPr>
            <a:spLocks noGrp="1"/>
          </p:cNvSpPr>
          <p:nvPr>
            <p:ph type="ctrTitle"/>
          </p:nvPr>
        </p:nvSpPr>
        <p:spPr>
          <a:xfrm>
            <a:off x="1524000" y="1546832"/>
            <a:ext cx="9144000" cy="1504068"/>
          </a:xfrm>
        </p:spPr>
        <p:txBody>
          <a:bodyPr>
            <a:normAutofit fontScale="90000"/>
          </a:bodyPr>
          <a:lstStyle/>
          <a:p>
            <a:r>
              <a:rPr lang="en-US" dirty="0"/>
              <a:t>Solu Cortef Rescue  Administration- school staff training</a:t>
            </a:r>
          </a:p>
        </p:txBody>
      </p:sp>
      <p:sp>
        <p:nvSpPr>
          <p:cNvPr id="3" name="Subtitle 2">
            <a:extLst>
              <a:ext uri="{FF2B5EF4-FFF2-40B4-BE49-F238E27FC236}">
                <a16:creationId xmlns:a16="http://schemas.microsoft.com/office/drawing/2014/main" id="{671DC70B-8FCC-894C-9237-3607C9A0E1C2}"/>
              </a:ext>
            </a:extLst>
          </p:cNvPr>
          <p:cNvSpPr>
            <a:spLocks noGrp="1"/>
          </p:cNvSpPr>
          <p:nvPr>
            <p:ph type="subTitle" idx="1"/>
          </p:nvPr>
        </p:nvSpPr>
        <p:spPr/>
        <p:txBody>
          <a:bodyPr>
            <a:normAutofit fontScale="92500" lnSpcReduction="20000"/>
          </a:bodyPr>
          <a:lstStyle/>
          <a:p>
            <a:r>
              <a:rPr lang="en-US" dirty="0"/>
              <a:t>For students with Adrenal Insufficiently</a:t>
            </a:r>
          </a:p>
          <a:p>
            <a:r>
              <a:rPr lang="en-US" dirty="0"/>
              <a:t>Brenda Marsman, RN(C) MN CCNE </a:t>
            </a:r>
          </a:p>
          <a:p>
            <a:r>
              <a:rPr lang="en-US" dirty="0"/>
              <a:t>July 2024</a:t>
            </a:r>
          </a:p>
        </p:txBody>
      </p:sp>
      <p:sp>
        <p:nvSpPr>
          <p:cNvPr id="5" name="Footer Placeholder 4">
            <a:extLst>
              <a:ext uri="{FF2B5EF4-FFF2-40B4-BE49-F238E27FC236}">
                <a16:creationId xmlns:a16="http://schemas.microsoft.com/office/drawing/2014/main" id="{4A3BCCA0-6A56-104E-9573-4232F28347AB}"/>
              </a:ext>
            </a:extLst>
          </p:cNvPr>
          <p:cNvSpPr>
            <a:spLocks noGrp="1"/>
          </p:cNvSpPr>
          <p:nvPr>
            <p:ph type="ftr" sz="quarter" idx="11"/>
          </p:nvPr>
        </p:nvSpPr>
        <p:spPr>
          <a:xfrm>
            <a:off x="263013" y="6356350"/>
            <a:ext cx="4114800" cy="365125"/>
          </a:xfrm>
        </p:spPr>
        <p:txBody>
          <a:bodyPr/>
          <a:lstStyle/>
          <a:p>
            <a:pPr algn="l"/>
            <a:r>
              <a:rPr lang="en-US" sz="1400" b="1"/>
              <a:t>Solu Cortef Training for School Staff</a:t>
            </a:r>
            <a:endParaRPr lang="en-US" sz="1400" b="1" dirty="0"/>
          </a:p>
        </p:txBody>
      </p:sp>
      <p:sp>
        <p:nvSpPr>
          <p:cNvPr id="4" name="TextBox 3"/>
          <p:cNvSpPr txBox="1"/>
          <p:nvPr/>
        </p:nvSpPr>
        <p:spPr>
          <a:xfrm>
            <a:off x="7993627" y="6378256"/>
            <a:ext cx="4365522" cy="307777"/>
          </a:xfrm>
          <a:prstGeom prst="rect">
            <a:avLst/>
          </a:prstGeom>
          <a:noFill/>
        </p:spPr>
        <p:txBody>
          <a:bodyPr wrap="square" rtlCol="0">
            <a:spAutoFit/>
          </a:bodyPr>
          <a:lstStyle/>
          <a:p>
            <a:pPr lvl="0">
              <a:defRPr/>
            </a:pPr>
            <a:r>
              <a:rPr lang="en-US" sz="1400" b="1" dirty="0">
                <a:solidFill>
                  <a:srgbClr val="2F4F88"/>
                </a:solidFill>
                <a:latin typeface="Verdana" panose="020B0604030504040204" pitchFamily="34" charset="0"/>
                <a:ea typeface="Verdana" panose="020B0604030504040204" pitchFamily="34" charset="0"/>
              </a:rPr>
              <a:t>Quality </a:t>
            </a:r>
            <a:r>
              <a:rPr lang="en-US" sz="1400" dirty="0">
                <a:solidFill>
                  <a:srgbClr val="2F4F88"/>
                </a:solidFill>
                <a:latin typeface="Verdana" panose="020B0604030504040204" pitchFamily="34" charset="0"/>
                <a:ea typeface="Verdana" panose="020B0604030504040204" pitchFamily="34" charset="0"/>
              </a:rPr>
              <a:t>|</a:t>
            </a:r>
            <a:r>
              <a:rPr lang="en-US" sz="1400" b="1" dirty="0">
                <a:solidFill>
                  <a:srgbClr val="2F4F88"/>
                </a:solidFill>
                <a:latin typeface="Verdana" panose="020B0604030504040204" pitchFamily="34" charset="0"/>
                <a:ea typeface="Verdana" panose="020B0604030504040204" pitchFamily="34" charset="0"/>
              </a:rPr>
              <a:t> Integrity</a:t>
            </a:r>
            <a:r>
              <a:rPr lang="en-US" sz="1400" dirty="0">
                <a:solidFill>
                  <a:srgbClr val="2F4F88"/>
                </a:solidFill>
                <a:latin typeface="Verdana" panose="020B0604030504040204" pitchFamily="34" charset="0"/>
                <a:ea typeface="Verdana" panose="020B0604030504040204" pitchFamily="34" charset="0"/>
              </a:rPr>
              <a:t>|</a:t>
            </a:r>
            <a:r>
              <a:rPr lang="en-US" sz="1400" b="1" dirty="0">
                <a:solidFill>
                  <a:srgbClr val="2F4F88"/>
                </a:solidFill>
                <a:latin typeface="Verdana" panose="020B0604030504040204" pitchFamily="34" charset="0"/>
                <a:ea typeface="Verdana" panose="020B0604030504040204" pitchFamily="34" charset="0"/>
              </a:rPr>
              <a:t> Compassion</a:t>
            </a:r>
            <a:r>
              <a:rPr lang="en-US" sz="1400" dirty="0">
                <a:solidFill>
                  <a:srgbClr val="2F4F88"/>
                </a:solidFill>
                <a:latin typeface="Verdana" panose="020B0604030504040204" pitchFamily="34" charset="0"/>
                <a:ea typeface="Verdana" panose="020B0604030504040204" pitchFamily="34" charset="0"/>
              </a:rPr>
              <a:t>|</a:t>
            </a:r>
            <a:r>
              <a:rPr lang="en-US" sz="1400" b="1" dirty="0">
                <a:solidFill>
                  <a:srgbClr val="2F4F88"/>
                </a:solidFill>
                <a:latin typeface="Verdana" panose="020B0604030504040204" pitchFamily="34" charset="0"/>
                <a:ea typeface="Verdana" panose="020B0604030504040204" pitchFamily="34" charset="0"/>
              </a:rPr>
              <a:t> Safety</a:t>
            </a:r>
          </a:p>
        </p:txBody>
      </p:sp>
    </p:spTree>
    <p:extLst>
      <p:ext uri="{BB962C8B-B14F-4D97-AF65-F5344CB8AC3E}">
        <p14:creationId xmlns:p14="http://schemas.microsoft.com/office/powerpoint/2010/main" val="1357020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8064-8886-D741-8129-9CCC4A73DC22}"/>
              </a:ext>
            </a:extLst>
          </p:cNvPr>
          <p:cNvSpPr>
            <a:spLocks noGrp="1"/>
          </p:cNvSpPr>
          <p:nvPr>
            <p:ph type="title" idx="4294967295"/>
          </p:nvPr>
        </p:nvSpPr>
        <p:spPr>
          <a:xfrm>
            <a:off x="676894" y="549943"/>
            <a:ext cx="9838706" cy="930275"/>
          </a:xfrm>
        </p:spPr>
        <p:txBody>
          <a:bodyPr>
            <a:normAutofit/>
          </a:bodyPr>
          <a:lstStyle/>
          <a:p>
            <a:r>
              <a:rPr lang="en-US" dirty="0"/>
              <a:t>Adrenal Crisis Triggers:</a:t>
            </a:r>
          </a:p>
        </p:txBody>
      </p:sp>
      <p:sp>
        <p:nvSpPr>
          <p:cNvPr id="3" name="Content Placeholder 2">
            <a:extLst>
              <a:ext uri="{FF2B5EF4-FFF2-40B4-BE49-F238E27FC236}">
                <a16:creationId xmlns:a16="http://schemas.microsoft.com/office/drawing/2014/main" id="{8336214F-40CD-3E4A-81E2-36DC04EFF9F0}"/>
              </a:ext>
            </a:extLst>
          </p:cNvPr>
          <p:cNvSpPr>
            <a:spLocks/>
          </p:cNvSpPr>
          <p:nvPr/>
        </p:nvSpPr>
        <p:spPr>
          <a:xfrm>
            <a:off x="1429715" y="2011363"/>
            <a:ext cx="9332569" cy="3677584"/>
          </a:xfrm>
          <a:prstGeom prst="rect">
            <a:avLst/>
          </a:prstGeom>
        </p:spPr>
        <p:txBody>
          <a:bodyPr/>
          <a:lstStyle/>
          <a:p>
            <a:pPr defTabSz="804672">
              <a:spcAft>
                <a:spcPts val="600"/>
              </a:spcAft>
            </a:pPr>
            <a:endParaRPr lang="en-CA" sz="1584" kern="1200" dirty="0">
              <a:solidFill>
                <a:schemeClr val="tx1"/>
              </a:solidFill>
              <a:latin typeface="+mn-lt"/>
              <a:ea typeface="+mn-ea"/>
              <a:cs typeface="+mn-cs"/>
            </a:endParaRPr>
          </a:p>
          <a:p>
            <a:pPr defTabSz="804672">
              <a:spcAft>
                <a:spcPts val="600"/>
              </a:spcAft>
            </a:pPr>
            <a:endParaRPr lang="en-CA" sz="1584" kern="1200" dirty="0">
              <a:solidFill>
                <a:schemeClr val="tx1"/>
              </a:solidFill>
              <a:latin typeface="+mn-lt"/>
              <a:ea typeface="+mn-ea"/>
              <a:cs typeface="+mn-cs"/>
            </a:endParaRPr>
          </a:p>
          <a:p>
            <a:pPr defTabSz="804672">
              <a:spcAft>
                <a:spcPts val="600"/>
              </a:spcAft>
            </a:pPr>
            <a:endParaRPr lang="en-CA" sz="1584" kern="1200" dirty="0">
              <a:solidFill>
                <a:schemeClr val="tx1"/>
              </a:solidFill>
              <a:latin typeface="+mn-lt"/>
              <a:ea typeface="+mn-ea"/>
              <a:cs typeface="+mn-cs"/>
            </a:endParaRPr>
          </a:p>
          <a:p>
            <a:pPr>
              <a:spcAft>
                <a:spcPts val="600"/>
              </a:spcAft>
            </a:pPr>
            <a:endParaRPr lang="en-US" dirty="0"/>
          </a:p>
        </p:txBody>
      </p:sp>
      <p:sp>
        <p:nvSpPr>
          <p:cNvPr id="4" name="Footer Placeholder 3">
            <a:extLst>
              <a:ext uri="{FF2B5EF4-FFF2-40B4-BE49-F238E27FC236}">
                <a16:creationId xmlns:a16="http://schemas.microsoft.com/office/drawing/2014/main" id="{DDC86D75-841D-3945-803B-4F32250DD977}"/>
              </a:ext>
            </a:extLst>
          </p:cNvPr>
          <p:cNvSpPr>
            <a:spLocks/>
          </p:cNvSpPr>
          <p:nvPr/>
        </p:nvSpPr>
        <p:spPr>
          <a:xfrm>
            <a:off x="4270062" y="5848152"/>
            <a:ext cx="3651875" cy="324048"/>
          </a:xfrm>
          <a:prstGeom prst="rect">
            <a:avLst/>
          </a:prstGeom>
        </p:spPr>
        <p:txBody>
          <a:bodyPr/>
          <a:lstStyle/>
          <a:p>
            <a:pPr defTabSz="804672">
              <a:spcAft>
                <a:spcPts val="600"/>
              </a:spcAft>
            </a:pPr>
            <a:r>
              <a:rPr lang="en-US" sz="1584" kern="1200" dirty="0">
                <a:solidFill>
                  <a:schemeClr val="tx1"/>
                </a:solidFill>
                <a:latin typeface="+mn-lt"/>
                <a:ea typeface="+mn-ea"/>
                <a:cs typeface="+mn-cs"/>
              </a:rPr>
              <a:t>Presentation Title</a:t>
            </a:r>
            <a:endParaRPr lang="en-US" dirty="0"/>
          </a:p>
        </p:txBody>
      </p:sp>
      <p:sp>
        <p:nvSpPr>
          <p:cNvPr id="5" name="Slide Number Placeholder 4">
            <a:extLst>
              <a:ext uri="{FF2B5EF4-FFF2-40B4-BE49-F238E27FC236}">
                <a16:creationId xmlns:a16="http://schemas.microsoft.com/office/drawing/2014/main" id="{9DD20434-1533-9E45-BE09-BEBB146164F2}"/>
              </a:ext>
            </a:extLst>
          </p:cNvPr>
          <p:cNvSpPr>
            <a:spLocks/>
          </p:cNvSpPr>
          <p:nvPr/>
        </p:nvSpPr>
        <p:spPr>
          <a:xfrm>
            <a:off x="8327701" y="5848152"/>
            <a:ext cx="2434583" cy="324048"/>
          </a:xfrm>
          <a:prstGeom prst="rect">
            <a:avLst/>
          </a:prstGeom>
        </p:spPr>
        <p:txBody>
          <a:bodyPr/>
          <a:lstStyle/>
          <a:p>
            <a:pPr defTabSz="804672">
              <a:spcAft>
                <a:spcPts val="600"/>
              </a:spcAft>
            </a:pPr>
            <a:fld id="{5BAE8913-8D35-1844-935C-79C68836B604}" type="slidenum">
              <a:rPr lang="en-US" sz="1584" kern="1200">
                <a:solidFill>
                  <a:schemeClr val="tx1"/>
                </a:solidFill>
                <a:latin typeface="+mn-lt"/>
                <a:ea typeface="+mn-ea"/>
                <a:cs typeface="+mn-cs"/>
              </a:rPr>
              <a:pPr defTabSz="804672">
                <a:spcAft>
                  <a:spcPts val="600"/>
                </a:spcAft>
              </a:pPr>
              <a:t>10</a:t>
            </a:fld>
            <a:endParaRPr lang="en-US" dirty="0"/>
          </a:p>
        </p:txBody>
      </p:sp>
      <p:sp>
        <p:nvSpPr>
          <p:cNvPr id="13" name="TextBox 8">
            <a:extLst>
              <a:ext uri="{FF2B5EF4-FFF2-40B4-BE49-F238E27FC236}">
                <a16:creationId xmlns:a16="http://schemas.microsoft.com/office/drawing/2014/main" id="{4BC527BD-D3D3-DCD3-3802-CB2971F9DB90}"/>
              </a:ext>
            </a:extLst>
          </p:cNvPr>
          <p:cNvSpPr txBox="1"/>
          <p:nvPr/>
        </p:nvSpPr>
        <p:spPr>
          <a:xfrm>
            <a:off x="2122099" y="1664368"/>
            <a:ext cx="7135478" cy="4029436"/>
          </a:xfrm>
          <a:prstGeom prst="rect">
            <a:avLst/>
          </a:prstGeom>
          <a:noFill/>
        </p:spPr>
        <p:txBody>
          <a:bodyPr wrap="square" rtlCol="0">
            <a:spAutoFit/>
          </a:bodyPr>
          <a:lstStyle/>
          <a:p>
            <a:pPr defTabSz="804672">
              <a:spcAft>
                <a:spcPts val="600"/>
              </a:spcAft>
            </a:pPr>
            <a:r>
              <a:rPr lang="en-US" sz="2000" b="1" kern="1200" dirty="0">
                <a:solidFill>
                  <a:srgbClr val="333333"/>
                </a:solidFill>
                <a:latin typeface="Verdana" panose="020B0604030504040204" pitchFamily="34" charset="0"/>
                <a:ea typeface="Verdana" panose="020B0604030504040204" pitchFamily="34" charset="0"/>
                <a:cs typeface="+mn-cs"/>
              </a:rPr>
              <a:t>Common triggers include:  </a:t>
            </a:r>
          </a:p>
          <a:p>
            <a:pPr marL="251460" indent="-251460" defTabSz="804672">
              <a:spcAft>
                <a:spcPts val="600"/>
              </a:spcAft>
              <a:buFont typeface="Wingdings" panose="05000000000000000000" pitchFamily="2" charset="2"/>
              <a:buChar char="Ø"/>
            </a:pPr>
            <a:r>
              <a:rPr lang="en-US" sz="2000" dirty="0">
                <a:solidFill>
                  <a:srgbClr val="333333"/>
                </a:solidFill>
                <a:latin typeface="Verdana" panose="020B0604030504040204" pitchFamily="34" charset="0"/>
                <a:ea typeface="Verdana" panose="020B0604030504040204" pitchFamily="34" charset="0"/>
              </a:rPr>
              <a:t>s</a:t>
            </a:r>
            <a:r>
              <a:rPr lang="en-US" sz="2000" kern="1200" dirty="0">
                <a:solidFill>
                  <a:srgbClr val="333333"/>
                </a:solidFill>
                <a:latin typeface="Verdana" panose="020B0604030504040204" pitchFamily="34" charset="0"/>
                <a:ea typeface="Verdana" panose="020B0604030504040204" pitchFamily="34" charset="0"/>
                <a:cs typeface="+mn-cs"/>
              </a:rPr>
              <a:t>udden onset of vomiting or diarrhea</a:t>
            </a:r>
          </a:p>
          <a:p>
            <a:pPr marL="251460" indent="-251460" defTabSz="804672">
              <a:spcAft>
                <a:spcPts val="600"/>
              </a:spcAft>
              <a:buFont typeface="Wingdings" panose="05000000000000000000" pitchFamily="2" charset="2"/>
              <a:buChar char="Ø"/>
            </a:pPr>
            <a:r>
              <a:rPr lang="en-US" sz="2000" dirty="0">
                <a:solidFill>
                  <a:srgbClr val="333333"/>
                </a:solidFill>
                <a:latin typeface="Verdana" panose="020B0604030504040204" pitchFamily="34" charset="0"/>
                <a:ea typeface="Verdana" panose="020B0604030504040204" pitchFamily="34" charset="0"/>
              </a:rPr>
              <a:t>a</a:t>
            </a:r>
            <a:r>
              <a:rPr lang="en-US" sz="2000" kern="1200" dirty="0">
                <a:solidFill>
                  <a:srgbClr val="333333"/>
                </a:solidFill>
                <a:latin typeface="Verdana" panose="020B0604030504040204" pitchFamily="34" charset="0"/>
                <a:ea typeface="Verdana" panose="020B0604030504040204" pitchFamily="34" charset="0"/>
                <a:cs typeface="+mn-cs"/>
              </a:rPr>
              <a:t> rise in body temperature above 38 C</a:t>
            </a:r>
          </a:p>
          <a:p>
            <a:pPr marL="251460" indent="-251460" defTabSz="804672">
              <a:spcAft>
                <a:spcPts val="600"/>
              </a:spcAft>
              <a:buFont typeface="Wingdings" panose="05000000000000000000" pitchFamily="2" charset="2"/>
              <a:buChar char="Ø"/>
            </a:pPr>
            <a:r>
              <a:rPr lang="en-US" sz="2000" dirty="0">
                <a:solidFill>
                  <a:srgbClr val="333333"/>
                </a:solidFill>
                <a:latin typeface="Verdana" panose="020B0604030504040204" pitchFamily="34" charset="0"/>
                <a:ea typeface="Verdana" panose="020B0604030504040204" pitchFamily="34" charset="0"/>
              </a:rPr>
              <a:t>s</a:t>
            </a:r>
            <a:r>
              <a:rPr lang="en-US" sz="2000" kern="1200" dirty="0">
                <a:solidFill>
                  <a:srgbClr val="333333"/>
                </a:solidFill>
                <a:latin typeface="Verdana" panose="020B0604030504040204" pitchFamily="34" charset="0"/>
                <a:ea typeface="Verdana" panose="020B0604030504040204" pitchFamily="34" charset="0"/>
                <a:cs typeface="+mn-cs"/>
              </a:rPr>
              <a:t>erious accident or injury such as a broken bone</a:t>
            </a:r>
          </a:p>
          <a:p>
            <a:pPr marL="251460" indent="-251460" defTabSz="804672">
              <a:spcAft>
                <a:spcPts val="600"/>
              </a:spcAft>
              <a:buFont typeface="Wingdings" panose="05000000000000000000" pitchFamily="2" charset="2"/>
              <a:buChar char="Ø"/>
            </a:pPr>
            <a:r>
              <a:rPr lang="en-US" sz="2000" kern="1200" dirty="0">
                <a:solidFill>
                  <a:srgbClr val="333333"/>
                </a:solidFill>
                <a:latin typeface="Verdana" panose="020B0604030504040204" pitchFamily="34" charset="0"/>
                <a:ea typeface="Verdana" panose="020B0604030504040204" pitchFamily="34" charset="0"/>
                <a:cs typeface="+mn-cs"/>
              </a:rPr>
              <a:t>other infections (e.g. flu) </a:t>
            </a:r>
          </a:p>
          <a:p>
            <a:pPr marL="251460" indent="-251460" defTabSz="804672">
              <a:spcAft>
                <a:spcPts val="600"/>
              </a:spcAft>
              <a:buFont typeface="Wingdings" panose="05000000000000000000" pitchFamily="2" charset="2"/>
              <a:buChar char="Ø"/>
            </a:pPr>
            <a:r>
              <a:rPr lang="en-US" sz="2000" kern="1200" dirty="0">
                <a:solidFill>
                  <a:srgbClr val="333333"/>
                </a:solidFill>
                <a:latin typeface="Verdana" panose="020B0604030504040204" pitchFamily="34" charset="0"/>
                <a:ea typeface="Verdana" panose="020B0604030504040204" pitchFamily="34" charset="0"/>
                <a:cs typeface="+mn-cs"/>
              </a:rPr>
              <a:t> extreme emotional stress </a:t>
            </a:r>
          </a:p>
          <a:p>
            <a:pPr marL="251460" indent="-251460" defTabSz="804672">
              <a:spcAft>
                <a:spcPts val="600"/>
              </a:spcAft>
              <a:buFont typeface="Wingdings" panose="05000000000000000000" pitchFamily="2" charset="2"/>
              <a:buChar char="Ø"/>
            </a:pPr>
            <a:endParaRPr lang="en-US" sz="2000" kern="1200" dirty="0">
              <a:solidFill>
                <a:srgbClr val="333333"/>
              </a:solidFill>
              <a:latin typeface="Verdana" panose="020B0604030504040204" pitchFamily="34" charset="0"/>
              <a:ea typeface="Verdana" panose="020B0604030504040204" pitchFamily="34" charset="0"/>
              <a:cs typeface="+mn-cs"/>
            </a:endParaRPr>
          </a:p>
          <a:p>
            <a:pPr marL="251460" indent="-251460" defTabSz="804672">
              <a:spcAft>
                <a:spcPts val="600"/>
              </a:spcAft>
              <a:buFont typeface="Wingdings" panose="05000000000000000000" pitchFamily="2" charset="2"/>
              <a:buChar char="Ø"/>
            </a:pPr>
            <a:endParaRPr lang="en-US" sz="1584" kern="1200" dirty="0">
              <a:solidFill>
                <a:srgbClr val="333333"/>
              </a:solidFill>
              <a:latin typeface="Verdana" panose="020B0604030504040204" pitchFamily="34" charset="0"/>
              <a:ea typeface="Verdana" panose="020B0604030504040204" pitchFamily="34" charset="0"/>
              <a:cs typeface="+mn-cs"/>
            </a:endParaRPr>
          </a:p>
          <a:p>
            <a:pPr defTabSz="804672">
              <a:spcAft>
                <a:spcPts val="600"/>
              </a:spcAft>
            </a:pPr>
            <a:r>
              <a:rPr lang="en-US" sz="2000" kern="1200" dirty="0">
                <a:solidFill>
                  <a:srgbClr val="333333"/>
                </a:solidFill>
                <a:highlight>
                  <a:srgbClr val="FFFF00"/>
                </a:highlight>
                <a:latin typeface="Verdana" panose="020B0604030504040204" pitchFamily="34" charset="0"/>
                <a:ea typeface="Verdana" panose="020B0604030504040204" pitchFamily="34" charset="0"/>
                <a:cs typeface="+mn-cs"/>
              </a:rPr>
              <a:t>An adrenal crisis is a life-threatening situation and requires immediate medical treatment with an emergency injection of hydrocortisone.</a:t>
            </a:r>
            <a:endParaRPr lang="en-CA" sz="2000" dirty="0">
              <a:highlight>
                <a:srgbClr val="FFFF00"/>
              </a:highlight>
              <a:latin typeface="Verdana" panose="020B0604030504040204" pitchFamily="34" charset="0"/>
              <a:ea typeface="Verdana" panose="020B0604030504040204" pitchFamily="34" charset="0"/>
            </a:endParaRPr>
          </a:p>
        </p:txBody>
      </p:sp>
      <p:sp>
        <p:nvSpPr>
          <p:cNvPr id="7" name="Footer Placeholder 6">
            <a:extLst>
              <a:ext uri="{FF2B5EF4-FFF2-40B4-BE49-F238E27FC236}">
                <a16:creationId xmlns:a16="http://schemas.microsoft.com/office/drawing/2014/main" id="{6FCF2372-FCA1-DD74-8BF6-3EA480D91BA9}"/>
              </a:ext>
            </a:extLst>
          </p:cNvPr>
          <p:cNvSpPr>
            <a:spLocks noGrp="1"/>
          </p:cNvSpPr>
          <p:nvPr>
            <p:ph type="ftr" sz="quarter" idx="11"/>
          </p:nvPr>
        </p:nvSpPr>
        <p:spPr/>
        <p:txBody>
          <a:bodyPr/>
          <a:lstStyle/>
          <a:p>
            <a:r>
              <a:rPr lang="en-US"/>
              <a:t>Solu Cortef Training for School Staff</a:t>
            </a:r>
            <a:endParaRPr lang="en-US" dirty="0"/>
          </a:p>
        </p:txBody>
      </p:sp>
      <p:sp>
        <p:nvSpPr>
          <p:cNvPr id="8" name="Slide Number Placeholder 7">
            <a:extLst>
              <a:ext uri="{FF2B5EF4-FFF2-40B4-BE49-F238E27FC236}">
                <a16:creationId xmlns:a16="http://schemas.microsoft.com/office/drawing/2014/main" id="{8C3E8D61-1D51-A9CB-8973-B6C25AE656B8}"/>
              </a:ext>
            </a:extLst>
          </p:cNvPr>
          <p:cNvSpPr>
            <a:spLocks noGrp="1"/>
          </p:cNvSpPr>
          <p:nvPr>
            <p:ph type="sldNum" sz="quarter" idx="12"/>
          </p:nvPr>
        </p:nvSpPr>
        <p:spPr/>
        <p:txBody>
          <a:bodyPr/>
          <a:lstStyle/>
          <a:p>
            <a:fld id="{5BAE8913-8D35-1844-935C-79C68836B604}" type="slidenum">
              <a:rPr lang="en-US" smtClean="0"/>
              <a:pPr/>
              <a:t>10</a:t>
            </a:fld>
            <a:endParaRPr lang="en-US" dirty="0"/>
          </a:p>
        </p:txBody>
      </p:sp>
    </p:spTree>
    <p:extLst>
      <p:ext uri="{BB962C8B-B14F-4D97-AF65-F5344CB8AC3E}">
        <p14:creationId xmlns:p14="http://schemas.microsoft.com/office/powerpoint/2010/main" val="24495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5647A1-41D5-7C54-A27E-7BFA5E59A8D2}"/>
              </a:ext>
            </a:extLst>
          </p:cNvPr>
          <p:cNvSpPr>
            <a:spLocks noGrp="1"/>
          </p:cNvSpPr>
          <p:nvPr>
            <p:ph type="ftr" sz="quarter" idx="11"/>
          </p:nvPr>
        </p:nvSpPr>
        <p:spPr/>
        <p:txBody>
          <a:bodyPr>
            <a:normAutofit/>
          </a:bodyPr>
          <a:lstStyle/>
          <a:p>
            <a:pPr>
              <a:spcAft>
                <a:spcPts val="600"/>
              </a:spcAft>
            </a:pPr>
            <a:r>
              <a:rPr lang="en-US"/>
              <a:t>Solu Cortef Training for School Staff</a:t>
            </a:r>
            <a:endParaRPr lang="en-US" dirty="0"/>
          </a:p>
        </p:txBody>
      </p:sp>
      <p:sp>
        <p:nvSpPr>
          <p:cNvPr id="5" name="Slide Number Placeholder 4">
            <a:extLst>
              <a:ext uri="{FF2B5EF4-FFF2-40B4-BE49-F238E27FC236}">
                <a16:creationId xmlns:a16="http://schemas.microsoft.com/office/drawing/2014/main" id="{95DF331C-570F-00FF-1C45-710078127263}"/>
              </a:ext>
            </a:extLst>
          </p:cNvPr>
          <p:cNvSpPr>
            <a:spLocks noGrp="1"/>
          </p:cNvSpPr>
          <p:nvPr>
            <p:ph type="sldNum" sz="quarter" idx="12"/>
          </p:nvPr>
        </p:nvSpPr>
        <p:spPr/>
        <p:txBody>
          <a:bodyPr>
            <a:normAutofit/>
          </a:bodyPr>
          <a:lstStyle/>
          <a:p>
            <a:pPr>
              <a:spcAft>
                <a:spcPts val="600"/>
              </a:spcAft>
            </a:pPr>
            <a:fld id="{5BAE8913-8D35-1844-935C-79C68836B604}" type="slidenum">
              <a:rPr lang="en-US" smtClean="0"/>
              <a:pPr>
                <a:spcAft>
                  <a:spcPts val="600"/>
                </a:spcAft>
              </a:pPr>
              <a:t>11</a:t>
            </a:fld>
            <a:endParaRPr lang="en-US" dirty="0"/>
          </a:p>
        </p:txBody>
      </p:sp>
      <p:sp>
        <p:nvSpPr>
          <p:cNvPr id="2" name="Title 1">
            <a:extLst>
              <a:ext uri="{FF2B5EF4-FFF2-40B4-BE49-F238E27FC236}">
                <a16:creationId xmlns:a16="http://schemas.microsoft.com/office/drawing/2014/main" id="{35E1F024-D0EE-AE0D-2911-B98182B3F054}"/>
              </a:ext>
            </a:extLst>
          </p:cNvPr>
          <p:cNvSpPr>
            <a:spLocks noGrp="1"/>
          </p:cNvSpPr>
          <p:nvPr>
            <p:ph type="title" idx="4294967295"/>
          </p:nvPr>
        </p:nvSpPr>
        <p:spPr>
          <a:xfrm>
            <a:off x="1138686" y="712788"/>
            <a:ext cx="4114800" cy="5432425"/>
          </a:xfrm>
        </p:spPr>
        <p:txBody>
          <a:bodyPr>
            <a:normAutofit/>
          </a:bodyPr>
          <a:lstStyle/>
          <a:p>
            <a:r>
              <a:rPr lang="en-US" dirty="0"/>
              <a:t>Adrenal Crisis Symptoms:</a:t>
            </a:r>
            <a:endParaRPr lang="en-CA" dirty="0"/>
          </a:p>
        </p:txBody>
      </p:sp>
      <p:sp>
        <p:nvSpPr>
          <p:cNvPr id="3" name="Content Placeholder 2">
            <a:extLst>
              <a:ext uri="{FF2B5EF4-FFF2-40B4-BE49-F238E27FC236}">
                <a16:creationId xmlns:a16="http://schemas.microsoft.com/office/drawing/2014/main" id="{CCDD25AF-E9E7-0A89-8996-8396112333CE}"/>
              </a:ext>
            </a:extLst>
          </p:cNvPr>
          <p:cNvSpPr>
            <a:spLocks noGrp="1"/>
          </p:cNvSpPr>
          <p:nvPr>
            <p:ph idx="4294967295"/>
          </p:nvPr>
        </p:nvSpPr>
        <p:spPr>
          <a:xfrm>
            <a:off x="6934200" y="712788"/>
            <a:ext cx="5257800" cy="5432425"/>
          </a:xfrm>
        </p:spPr>
        <p:txBody>
          <a:bodyPr anchor="ctr">
            <a:normAutofit/>
          </a:bodyPr>
          <a:lstStyle/>
          <a:p>
            <a:pPr>
              <a:buFont typeface="Arial" panose="020B0604020202020204" pitchFamily="34" charset="0"/>
              <a:buChar char="•"/>
            </a:pPr>
            <a:r>
              <a:rPr lang="en-US" sz="2000" b="0" i="0" dirty="0">
                <a:effectLst/>
              </a:rPr>
              <a:t>severe pain in </a:t>
            </a:r>
            <a:r>
              <a:rPr lang="en-US" sz="2000" b="0" i="0" u="none" strike="noStrike" dirty="0">
                <a:effectLst/>
                <a:hlinkClick r:id="rId3"/>
              </a:rPr>
              <a:t>back</a:t>
            </a:r>
            <a:r>
              <a:rPr lang="en-US" sz="2000" b="0" i="0" dirty="0">
                <a:effectLst/>
              </a:rPr>
              <a:t>, abdomen, or </a:t>
            </a:r>
            <a:r>
              <a:rPr lang="en-US" sz="2000" b="0" i="0" u="none" strike="noStrike" dirty="0">
                <a:effectLst/>
                <a:hlinkClick r:id="rId4"/>
              </a:rPr>
              <a:t>legs</a:t>
            </a:r>
            <a:r>
              <a:rPr lang="en-US" sz="2000" b="0" i="0" dirty="0">
                <a:effectLst/>
              </a:rPr>
              <a:t> that happens suddenly</a:t>
            </a:r>
          </a:p>
          <a:p>
            <a:pPr>
              <a:buFont typeface="Arial" panose="020B0604020202020204" pitchFamily="34" charset="0"/>
              <a:buChar char="•"/>
            </a:pPr>
            <a:r>
              <a:rPr lang="en-US" sz="2000" b="0" i="0" u="none" strike="noStrike" dirty="0">
                <a:effectLst/>
                <a:hlinkClick r:id="rId5"/>
              </a:rPr>
              <a:t>weakness</a:t>
            </a:r>
            <a:endParaRPr lang="en-US" sz="2000" b="0" i="0" dirty="0">
              <a:effectLst/>
            </a:endParaRPr>
          </a:p>
          <a:p>
            <a:pPr>
              <a:buFont typeface="Arial" panose="020B0604020202020204" pitchFamily="34" charset="0"/>
              <a:buChar char="•"/>
            </a:pPr>
            <a:r>
              <a:rPr lang="en-US" sz="2000" b="0" i="0" dirty="0">
                <a:effectLst/>
              </a:rPr>
              <a:t>vomiting</a:t>
            </a:r>
          </a:p>
          <a:p>
            <a:pPr>
              <a:buFont typeface="Arial" panose="020B0604020202020204" pitchFamily="34" charset="0"/>
              <a:buChar char="•"/>
            </a:pPr>
            <a:r>
              <a:rPr lang="en-US" sz="2000" b="0" i="0" u="none" strike="noStrike" dirty="0">
                <a:effectLst/>
                <a:hlinkClick r:id="rId6"/>
              </a:rPr>
              <a:t>dehydration</a:t>
            </a:r>
            <a:endParaRPr lang="en-US" sz="2000" b="0" i="0" dirty="0">
              <a:effectLst/>
            </a:endParaRPr>
          </a:p>
          <a:p>
            <a:pPr>
              <a:buFont typeface="Arial" panose="020B0604020202020204" pitchFamily="34" charset="0"/>
              <a:buChar char="•"/>
            </a:pPr>
            <a:r>
              <a:rPr lang="en-US" sz="2000" b="0" i="0" dirty="0">
                <a:effectLst/>
              </a:rPr>
              <a:t>diarrhea</a:t>
            </a:r>
          </a:p>
          <a:p>
            <a:pPr>
              <a:buFont typeface="Arial" panose="020B0604020202020204" pitchFamily="34" charset="0"/>
              <a:buChar char="•"/>
            </a:pPr>
            <a:r>
              <a:rPr lang="en-US" sz="2000" b="0" i="0" u="none" strike="noStrike" dirty="0">
                <a:effectLst/>
                <a:hlinkClick r:id="rId7"/>
              </a:rPr>
              <a:t>confusion</a:t>
            </a:r>
            <a:endParaRPr lang="en-US" sz="2000" b="0" i="0" dirty="0">
              <a:effectLst/>
            </a:endParaRPr>
          </a:p>
          <a:p>
            <a:pPr>
              <a:buFont typeface="Arial" panose="020B0604020202020204" pitchFamily="34" charset="0"/>
              <a:buChar char="•"/>
            </a:pPr>
            <a:r>
              <a:rPr lang="en-US" sz="2000" b="0" i="0" u="none" strike="noStrike" dirty="0">
                <a:solidFill>
                  <a:srgbClr val="0070C0"/>
                </a:solidFill>
                <a:effectLst/>
                <a:hlinkClick r:id="rId8">
                  <a:extLst>
                    <a:ext uri="{A12FA001-AC4F-418D-AE19-62706E023703}">
                      <ahyp:hlinkClr xmlns:ahyp="http://schemas.microsoft.com/office/drawing/2018/hyperlinkcolor" val="tx"/>
                    </a:ext>
                  </a:extLst>
                </a:hlinkClick>
              </a:rPr>
              <a:t>loss of consciousness</a:t>
            </a:r>
            <a:endParaRPr lang="en-US" sz="2000" b="0" i="0" dirty="0">
              <a:solidFill>
                <a:srgbClr val="0070C0"/>
              </a:solidFill>
              <a:effectLst/>
            </a:endParaRPr>
          </a:p>
          <a:p>
            <a:endParaRPr lang="en-CA" sz="2000" dirty="0"/>
          </a:p>
        </p:txBody>
      </p:sp>
    </p:spTree>
    <p:extLst>
      <p:ext uri="{BB962C8B-B14F-4D97-AF65-F5344CB8AC3E}">
        <p14:creationId xmlns:p14="http://schemas.microsoft.com/office/powerpoint/2010/main" val="262232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22B8776-7D59-E947-84C9-7C2C2425C019}"/>
              </a:ext>
            </a:extLst>
          </p:cNvPr>
          <p:cNvSpPr>
            <a:spLocks noGrp="1"/>
          </p:cNvSpPr>
          <p:nvPr>
            <p:ph type="title"/>
          </p:nvPr>
        </p:nvSpPr>
        <p:spPr>
          <a:xfrm>
            <a:off x="3315031" y="1380754"/>
            <a:ext cx="5561938" cy="2513516"/>
          </a:xfrm>
        </p:spPr>
        <p:txBody>
          <a:bodyPr vert="horz" lIns="91440" tIns="45720" rIns="91440" bIns="45720" rtlCol="0" anchor="b">
            <a:normAutofit/>
          </a:bodyPr>
          <a:lstStyle/>
          <a:p>
            <a:r>
              <a:rPr lang="en-US" sz="6000" kern="1200">
                <a:solidFill>
                  <a:schemeClr val="tx1"/>
                </a:solidFill>
                <a:latin typeface="+mj-lt"/>
                <a:ea typeface="+mj-ea"/>
                <a:cs typeface="+mj-cs"/>
              </a:rPr>
              <a:t>Administering Solu Cortef </a:t>
            </a:r>
          </a:p>
        </p:txBody>
      </p:sp>
      <p:sp>
        <p:nvSpPr>
          <p:cNvPr id="3" name="Footer Placeholder 2">
            <a:extLst>
              <a:ext uri="{FF2B5EF4-FFF2-40B4-BE49-F238E27FC236}">
                <a16:creationId xmlns:a16="http://schemas.microsoft.com/office/drawing/2014/main" id="{EC4FEF9C-ABDA-4A4F-846F-5451256ADC29}"/>
              </a:ext>
            </a:extLst>
          </p:cNvPr>
          <p:cNvSpPr>
            <a:spLocks noGrp="1"/>
          </p:cNvSpPr>
          <p:nvPr>
            <p:ph type="ftr" sz="quarter" idx="11"/>
          </p:nvPr>
        </p:nvSpPr>
        <p:spPr>
          <a:xfrm>
            <a:off x="758529" y="6356350"/>
            <a:ext cx="4114800"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Solu Cortef Training for School Staff</a:t>
            </a:r>
          </a:p>
        </p:txBody>
      </p:sp>
      <p:sp>
        <p:nvSpPr>
          <p:cNvPr id="4" name="Slide Number Placeholder 3">
            <a:extLst>
              <a:ext uri="{FF2B5EF4-FFF2-40B4-BE49-F238E27FC236}">
                <a16:creationId xmlns:a16="http://schemas.microsoft.com/office/drawing/2014/main" id="{70AD0606-47D9-524D-8B5B-0982E96A87A3}"/>
              </a:ext>
            </a:extLst>
          </p:cNvPr>
          <p:cNvSpPr>
            <a:spLocks noGrp="1"/>
          </p:cNvSpPr>
          <p:nvPr>
            <p:ph type="sldNum" sz="quarter" idx="12"/>
          </p:nvPr>
        </p:nvSpPr>
        <p:spPr>
          <a:xfrm>
            <a:off x="10467444" y="6356350"/>
            <a:ext cx="886355" cy="365125"/>
          </a:xfrm>
          <a:prstGeom prst="ellipse">
            <a:avLst/>
          </a:prstGeom>
        </p:spPr>
        <p:txBody>
          <a:bodyPr vert="horz" lIns="91440" tIns="45720" rIns="91440" bIns="45720" rtlCol="0" anchor="ctr">
            <a:normAutofit/>
          </a:bodyPr>
          <a:lstStyle/>
          <a:p>
            <a:pPr>
              <a:lnSpc>
                <a:spcPct val="90000"/>
              </a:lnSpc>
              <a:spcAft>
                <a:spcPts val="600"/>
              </a:spcAft>
            </a:pPr>
            <a:fld id="{5BAE8913-8D35-1844-935C-79C68836B604}" type="slidenum">
              <a:rPr lang="en-US">
                <a:solidFill>
                  <a:srgbClr val="FFFFFF"/>
                </a:solidFill>
                <a:latin typeface="+mn-lt"/>
                <a:ea typeface="+mn-ea"/>
                <a:cs typeface="+mn-cs"/>
              </a:rPr>
              <a:pPr>
                <a:lnSpc>
                  <a:spcPct val="90000"/>
                </a:lnSpc>
                <a:spcAft>
                  <a:spcPts val="600"/>
                </a:spcAft>
              </a:pPr>
              <a:t>12</a:t>
            </a:fld>
            <a:endParaRPr lang="en-US">
              <a:solidFill>
                <a:srgbClr val="FFFFFF"/>
              </a:solidFill>
              <a:latin typeface="+mn-lt"/>
              <a:ea typeface="+mn-ea"/>
              <a:cs typeface="+mn-cs"/>
            </a:endParaRPr>
          </a:p>
        </p:txBody>
      </p:sp>
      <p:sp>
        <p:nvSpPr>
          <p:cNvPr id="24" name="Arc 2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53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817615-FD86-CB9B-5742-D51EF8F0E49E}"/>
              </a:ext>
            </a:extLst>
          </p:cNvPr>
          <p:cNvSpPr>
            <a:spLocks noGrp="1"/>
          </p:cNvSpPr>
          <p:nvPr>
            <p:ph type="ftr" sz="quarter" idx="11"/>
          </p:nvPr>
        </p:nvSpPr>
        <p:spPr/>
        <p:txBody>
          <a:bodyPr vert="horz" lIns="91440" tIns="45720" rIns="91440" bIns="45720" rtlCol="0">
            <a:normAutofit/>
          </a:bodyPr>
          <a:lstStyle/>
          <a:p>
            <a:pPr>
              <a:spcAft>
                <a:spcPts val="600"/>
              </a:spcAft>
              <a:defRPr/>
            </a:pPr>
            <a:r>
              <a:rPr lang="en-US" kern="1200">
                <a:solidFill>
                  <a:schemeClr val="tx1">
                    <a:alpha val="60000"/>
                  </a:schemeClr>
                </a:solidFill>
                <a:latin typeface="Calibri" panose="020F0502020204030204"/>
                <a:ea typeface="+mn-ea"/>
                <a:cs typeface="+mn-cs"/>
              </a:rPr>
              <a:t>Solu Cortef Training for School Staff</a:t>
            </a:r>
            <a:endParaRPr lang="en-US" kern="1200" dirty="0">
              <a:solidFill>
                <a:schemeClr val="tx1">
                  <a:alpha val="60000"/>
                </a:scheme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85C27A3-3582-311F-E9DD-6C6EC52B1CC9}"/>
              </a:ext>
            </a:extLst>
          </p:cNvPr>
          <p:cNvSpPr>
            <a:spLocks noGrp="1"/>
          </p:cNvSpPr>
          <p:nvPr>
            <p:ph type="sldNum" sz="quarter" idx="12"/>
          </p:nvPr>
        </p:nvSpPr>
        <p:spPr/>
        <p:txBody>
          <a:bodyPr vert="horz" lIns="91440" tIns="45720" rIns="91440" bIns="45720" rtlCol="0">
            <a:normAutofit/>
          </a:bodyPr>
          <a:lstStyle/>
          <a:p>
            <a:pPr>
              <a:spcAft>
                <a:spcPts val="600"/>
              </a:spcAft>
              <a:defRPr/>
            </a:pPr>
            <a:fld id="{5BAE8913-8D35-1844-935C-79C68836B604}" type="slidenum">
              <a:rPr lang="en-US">
                <a:solidFill>
                  <a:schemeClr val="tx1">
                    <a:alpha val="60000"/>
                  </a:schemeClr>
                </a:solidFill>
                <a:latin typeface="Calibri" panose="020F0502020204030204"/>
                <a:ea typeface="+mn-ea"/>
                <a:cs typeface="+mn-cs"/>
              </a:rPr>
              <a:pPr>
                <a:spcAft>
                  <a:spcPts val="600"/>
                </a:spcAft>
                <a:defRPr/>
              </a:pPr>
              <a:t>13</a:t>
            </a:fld>
            <a:endParaRPr lang="en-US" dirty="0">
              <a:solidFill>
                <a:schemeClr val="tx1">
                  <a:alpha val="60000"/>
                </a:schemeClr>
              </a:solidFill>
              <a:latin typeface="Calibri" panose="020F0502020204030204"/>
              <a:ea typeface="+mn-ea"/>
              <a:cs typeface="+mn-cs"/>
            </a:endParaRPr>
          </a:p>
        </p:txBody>
      </p:sp>
      <p:sp>
        <p:nvSpPr>
          <p:cNvPr id="2" name="Title 1">
            <a:extLst>
              <a:ext uri="{FF2B5EF4-FFF2-40B4-BE49-F238E27FC236}">
                <a16:creationId xmlns:a16="http://schemas.microsoft.com/office/drawing/2014/main" id="{297778FA-B364-5DDE-213E-CDC183783997}"/>
              </a:ext>
            </a:extLst>
          </p:cNvPr>
          <p:cNvSpPr>
            <a:spLocks noGrp="1"/>
          </p:cNvSpPr>
          <p:nvPr>
            <p:ph type="title" idx="4294967295"/>
          </p:nvPr>
        </p:nvSpPr>
        <p:spPr>
          <a:xfrm>
            <a:off x="760021" y="501345"/>
            <a:ext cx="6191250" cy="1182688"/>
          </a:xfrm>
        </p:spPr>
        <p:txBody>
          <a:bodyPr vert="horz" lIns="91440" tIns="45720" rIns="91440" bIns="45720" rtlCol="0" anchor="b">
            <a:normAutofit/>
          </a:bodyPr>
          <a:lstStyle/>
          <a:p>
            <a:r>
              <a:rPr lang="en-US" dirty="0">
                <a:cs typeface="+mj-cs"/>
              </a:rPr>
              <a:t>Training</a:t>
            </a:r>
            <a:r>
              <a:rPr lang="en-US" sz="5200" dirty="0">
                <a:cs typeface="+mj-cs"/>
              </a:rPr>
              <a:t> Supplies</a:t>
            </a:r>
          </a:p>
        </p:txBody>
      </p:sp>
      <p:sp>
        <p:nvSpPr>
          <p:cNvPr id="10" name="Content Placeholder 9">
            <a:extLst>
              <a:ext uri="{FF2B5EF4-FFF2-40B4-BE49-F238E27FC236}">
                <a16:creationId xmlns:a16="http://schemas.microsoft.com/office/drawing/2014/main" id="{9A6020CE-DE3A-93E7-4571-BDF9A01E6CE4}"/>
              </a:ext>
            </a:extLst>
          </p:cNvPr>
          <p:cNvSpPr>
            <a:spLocks noGrp="1"/>
          </p:cNvSpPr>
          <p:nvPr>
            <p:ph idx="4294967295"/>
          </p:nvPr>
        </p:nvSpPr>
        <p:spPr>
          <a:xfrm>
            <a:off x="760021" y="2799894"/>
            <a:ext cx="6191250" cy="3344863"/>
          </a:xfrm>
        </p:spPr>
        <p:txBody>
          <a:bodyPr vert="horz" lIns="91440" tIns="45720" rIns="91440" bIns="45720" rtlCol="0" anchor="t">
            <a:normAutofit/>
          </a:bodyPr>
          <a:lstStyle/>
          <a:p>
            <a:r>
              <a:rPr lang="en-US" sz="2000" dirty="0">
                <a:solidFill>
                  <a:schemeClr val="tx1">
                    <a:alpha val="80000"/>
                  </a:schemeClr>
                </a:solidFill>
                <a:cs typeface="+mn-cs"/>
              </a:rPr>
              <a:t>Solu Cortef Act-O-Vial (trainer has white lid)</a:t>
            </a:r>
          </a:p>
          <a:p>
            <a:r>
              <a:rPr lang="en-US" sz="2000" dirty="0">
                <a:solidFill>
                  <a:schemeClr val="tx1">
                    <a:alpha val="80000"/>
                  </a:schemeClr>
                </a:solidFill>
                <a:cs typeface="+mn-cs"/>
              </a:rPr>
              <a:t>Alcohol wipes</a:t>
            </a:r>
          </a:p>
          <a:p>
            <a:r>
              <a:rPr lang="en-US" sz="2000" dirty="0">
                <a:solidFill>
                  <a:schemeClr val="tx1">
                    <a:alpha val="80000"/>
                  </a:schemeClr>
                </a:solidFill>
                <a:cs typeface="+mn-cs"/>
              </a:rPr>
              <a:t>Syringe and needles (23 G 1”, 1-3ml)</a:t>
            </a:r>
          </a:p>
          <a:p>
            <a:r>
              <a:rPr lang="en-US" sz="2000" dirty="0">
                <a:solidFill>
                  <a:schemeClr val="tx1">
                    <a:alpha val="80000"/>
                  </a:schemeClr>
                </a:solidFill>
                <a:cs typeface="+mn-cs"/>
              </a:rPr>
              <a:t>Cotton ball</a:t>
            </a:r>
          </a:p>
          <a:p>
            <a:r>
              <a:rPr lang="en-US" sz="2000" dirty="0">
                <a:solidFill>
                  <a:schemeClr val="tx1">
                    <a:alpha val="80000"/>
                  </a:schemeClr>
                </a:solidFill>
                <a:cs typeface="+mn-cs"/>
              </a:rPr>
              <a:t>Band-Aid (optional)</a:t>
            </a:r>
          </a:p>
          <a:p>
            <a:r>
              <a:rPr lang="en-US" sz="2000" dirty="0">
                <a:solidFill>
                  <a:schemeClr val="tx1">
                    <a:alpha val="80000"/>
                  </a:schemeClr>
                </a:solidFill>
                <a:cs typeface="+mn-cs"/>
              </a:rPr>
              <a:t>Sharps container (regular or empty hard-sided jug)</a:t>
            </a:r>
          </a:p>
          <a:p>
            <a:r>
              <a:rPr lang="en-US" sz="2000" dirty="0">
                <a:solidFill>
                  <a:schemeClr val="tx1">
                    <a:alpha val="80000"/>
                  </a:schemeClr>
                </a:solidFill>
                <a:cs typeface="+mn-cs"/>
              </a:rPr>
              <a:t>Hydrocortisone Injection Instructions (</a:t>
            </a:r>
            <a:r>
              <a:rPr lang="en-US" sz="2000" dirty="0">
                <a:solidFill>
                  <a:schemeClr val="tx1">
                    <a:alpha val="80000"/>
                  </a:schemeClr>
                </a:solidFill>
                <a:cs typeface="+mn-cs"/>
                <a:hlinkClick r:id="rId3"/>
              </a:rPr>
              <a:t>BCCH</a:t>
            </a:r>
            <a:r>
              <a:rPr lang="en-US" sz="2000" dirty="0">
                <a:solidFill>
                  <a:schemeClr val="tx1">
                    <a:alpha val="80000"/>
                  </a:schemeClr>
                </a:solidFill>
                <a:cs typeface="+mn-cs"/>
              </a:rPr>
              <a:t>)</a:t>
            </a:r>
          </a:p>
          <a:p>
            <a:endParaRPr lang="en-US" sz="2000" dirty="0">
              <a:solidFill>
                <a:schemeClr val="tx1">
                  <a:alpha val="80000"/>
                </a:schemeClr>
              </a:solidFill>
              <a:latin typeface="+mn-lt"/>
              <a:ea typeface="+mn-ea"/>
              <a:cs typeface="+mn-cs"/>
            </a:endParaRPr>
          </a:p>
          <a:p>
            <a:endParaRPr lang="en-US" sz="2000" dirty="0">
              <a:solidFill>
                <a:schemeClr val="tx1">
                  <a:alpha val="80000"/>
                </a:schemeClr>
              </a:solidFill>
              <a:latin typeface="+mn-lt"/>
              <a:ea typeface="+mn-ea"/>
              <a:cs typeface="+mn-cs"/>
            </a:endParaRPr>
          </a:p>
        </p:txBody>
      </p:sp>
      <p:pic>
        <p:nvPicPr>
          <p:cNvPr id="7" name="Content Placeholder 5">
            <a:extLst>
              <a:ext uri="{FF2B5EF4-FFF2-40B4-BE49-F238E27FC236}">
                <a16:creationId xmlns:a16="http://schemas.microsoft.com/office/drawing/2014/main" id="{4277A74B-DEA8-87C5-4BA9-63F827180CDD}"/>
              </a:ext>
            </a:extLst>
          </p:cNvPr>
          <p:cNvPicPr>
            <a:picLocks noChangeAspect="1"/>
          </p:cNvPicPr>
          <p:nvPr/>
        </p:nvPicPr>
        <p:blipFill rotWithShape="1">
          <a:blip r:embed="rId4"/>
          <a:srcRect t="1582" r="1" b="1908"/>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Tree>
    <p:extLst>
      <p:ext uri="{BB962C8B-B14F-4D97-AF65-F5344CB8AC3E}">
        <p14:creationId xmlns:p14="http://schemas.microsoft.com/office/powerpoint/2010/main" val="4104585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4875-5BDB-CF1E-EF5D-EADA5C95F734}"/>
              </a:ext>
            </a:extLst>
          </p:cNvPr>
          <p:cNvSpPr>
            <a:spLocks noGrp="1"/>
          </p:cNvSpPr>
          <p:nvPr>
            <p:ph type="title" idx="4294967295"/>
          </p:nvPr>
        </p:nvSpPr>
        <p:spPr>
          <a:xfrm>
            <a:off x="724396" y="276225"/>
            <a:ext cx="9753104" cy="1868212"/>
          </a:xfrm>
        </p:spPr>
        <p:txBody>
          <a:bodyPr>
            <a:normAutofit/>
          </a:bodyPr>
          <a:lstStyle/>
          <a:p>
            <a:r>
              <a:rPr lang="en-US" dirty="0"/>
              <a:t>Solu Cortef</a:t>
            </a:r>
            <a:br>
              <a:rPr lang="en-US" sz="3700" dirty="0"/>
            </a:br>
            <a:endParaRPr lang="en-CA" sz="3700" dirty="0"/>
          </a:p>
        </p:txBody>
      </p:sp>
      <p:sp>
        <p:nvSpPr>
          <p:cNvPr id="4" name="Footer Placeholder 3">
            <a:extLst>
              <a:ext uri="{FF2B5EF4-FFF2-40B4-BE49-F238E27FC236}">
                <a16:creationId xmlns:a16="http://schemas.microsoft.com/office/drawing/2014/main" id="{9DDBF847-EC93-0701-7F62-140410743E9A}"/>
              </a:ext>
            </a:extLst>
          </p:cNvPr>
          <p:cNvSpPr>
            <a:spLocks/>
          </p:cNvSpPr>
          <p:nvPr/>
        </p:nvSpPr>
        <p:spPr>
          <a:xfrm>
            <a:off x="6667500" y="5068362"/>
            <a:ext cx="5013355" cy="400109"/>
          </a:xfrm>
          <a:prstGeom prst="rect">
            <a:avLst/>
          </a:prstGeom>
        </p:spPr>
        <p:txBody>
          <a:bodyPr/>
          <a:lstStyle/>
          <a:p>
            <a:pPr marL="0" marR="0" lvl="0" indent="0" algn="l" defTabSz="786384"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Actual</a:t>
            </a:r>
            <a:r>
              <a:rPr kumimoji="0" lang="en-US" sz="1548"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vial </a:t>
            </a:r>
          </a:p>
        </p:txBody>
      </p:sp>
      <p:pic>
        <p:nvPicPr>
          <p:cNvPr id="6" name="Content Placeholder 5">
            <a:extLst>
              <a:ext uri="{FF2B5EF4-FFF2-40B4-BE49-F238E27FC236}">
                <a16:creationId xmlns:a16="http://schemas.microsoft.com/office/drawing/2014/main" id="{2E6C8DC9-A143-9BC6-02D1-93387C144EDD}"/>
              </a:ext>
            </a:extLst>
          </p:cNvPr>
          <p:cNvPicPr>
            <a:picLocks noChangeAspect="1"/>
          </p:cNvPicPr>
          <p:nvPr/>
        </p:nvPicPr>
        <p:blipFill>
          <a:blip r:embed="rId3"/>
          <a:stretch>
            <a:fillRect/>
          </a:stretch>
        </p:blipFill>
        <p:spPr>
          <a:xfrm>
            <a:off x="2201474" y="2273868"/>
            <a:ext cx="2572095" cy="2665063"/>
          </a:xfrm>
          <a:prstGeom prst="rect">
            <a:avLst/>
          </a:prstGeom>
        </p:spPr>
      </p:pic>
      <p:pic>
        <p:nvPicPr>
          <p:cNvPr id="7" name="Picture 6">
            <a:extLst>
              <a:ext uri="{FF2B5EF4-FFF2-40B4-BE49-F238E27FC236}">
                <a16:creationId xmlns:a16="http://schemas.microsoft.com/office/drawing/2014/main" id="{D551307C-AECE-BA6B-A6C1-72D022614864}"/>
              </a:ext>
            </a:extLst>
          </p:cNvPr>
          <p:cNvPicPr>
            <a:picLocks noChangeAspect="1"/>
          </p:cNvPicPr>
          <p:nvPr/>
        </p:nvPicPr>
        <p:blipFill>
          <a:blip r:embed="rId4"/>
          <a:stretch>
            <a:fillRect/>
          </a:stretch>
        </p:blipFill>
        <p:spPr>
          <a:xfrm>
            <a:off x="6652390" y="2197982"/>
            <a:ext cx="2478153" cy="2816833"/>
          </a:xfrm>
          <a:prstGeom prst="rect">
            <a:avLst/>
          </a:prstGeom>
        </p:spPr>
      </p:pic>
      <p:sp>
        <p:nvSpPr>
          <p:cNvPr id="8" name="TextBox 7">
            <a:extLst>
              <a:ext uri="{FF2B5EF4-FFF2-40B4-BE49-F238E27FC236}">
                <a16:creationId xmlns:a16="http://schemas.microsoft.com/office/drawing/2014/main" id="{30677129-7EE2-0F76-C39F-02CE97A51D07}"/>
              </a:ext>
            </a:extLst>
          </p:cNvPr>
          <p:cNvSpPr txBox="1"/>
          <p:nvPr/>
        </p:nvSpPr>
        <p:spPr>
          <a:xfrm>
            <a:off x="2068289" y="4938931"/>
            <a:ext cx="1490310" cy="400110"/>
          </a:xfrm>
          <a:prstGeom prst="rect">
            <a:avLst/>
          </a:prstGeom>
          <a:noFill/>
        </p:spPr>
        <p:txBody>
          <a:bodyPr wrap="square" rtlCol="0">
            <a:spAutoFit/>
          </a:bodyPr>
          <a:lstStyle/>
          <a:p>
            <a:pPr marL="0" marR="0" lvl="0" indent="0" algn="l" defTabSz="786384"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Trainer</a:t>
            </a:r>
            <a:endParaRPr kumimoji="0" lang="en-CA"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 name="Footer Placeholder 4">
            <a:extLst>
              <a:ext uri="{FF2B5EF4-FFF2-40B4-BE49-F238E27FC236}">
                <a16:creationId xmlns:a16="http://schemas.microsoft.com/office/drawing/2014/main" id="{ED5B8513-E9A2-85B9-46C0-6405EC2B7AC1}"/>
              </a:ext>
            </a:extLst>
          </p:cNvPr>
          <p:cNvSpPr>
            <a:spLocks noGrp="1"/>
          </p:cNvSpPr>
          <p:nvPr>
            <p:ph type="ftr" sz="quarter" idx="11"/>
          </p:nvPr>
        </p:nvSpPr>
        <p:spPr/>
        <p:txBody>
          <a:bodyPr/>
          <a:lstStyle/>
          <a:p>
            <a:r>
              <a:rPr lang="en-US"/>
              <a:t>Solu Cortef Training for School Staff</a:t>
            </a:r>
            <a:endParaRPr lang="en-US" dirty="0"/>
          </a:p>
        </p:txBody>
      </p:sp>
      <p:sp>
        <p:nvSpPr>
          <p:cNvPr id="9" name="Slide Number Placeholder 8">
            <a:extLst>
              <a:ext uri="{FF2B5EF4-FFF2-40B4-BE49-F238E27FC236}">
                <a16:creationId xmlns:a16="http://schemas.microsoft.com/office/drawing/2014/main" id="{8EA8E97E-5635-AEB6-D52B-17CFD207718A}"/>
              </a:ext>
            </a:extLst>
          </p:cNvPr>
          <p:cNvSpPr>
            <a:spLocks noGrp="1"/>
          </p:cNvSpPr>
          <p:nvPr>
            <p:ph type="sldNum" sz="quarter" idx="12"/>
          </p:nvPr>
        </p:nvSpPr>
        <p:spPr/>
        <p:txBody>
          <a:bodyPr/>
          <a:lstStyle/>
          <a:p>
            <a:fld id="{5BAE8913-8D35-1844-935C-79C68836B604}" type="slidenum">
              <a:rPr lang="en-US" smtClean="0"/>
              <a:pPr/>
              <a:t>14</a:t>
            </a:fld>
            <a:endParaRPr lang="en-US" dirty="0"/>
          </a:p>
        </p:txBody>
      </p:sp>
      <p:sp>
        <p:nvSpPr>
          <p:cNvPr id="3" name="TextBox 2">
            <a:extLst>
              <a:ext uri="{FF2B5EF4-FFF2-40B4-BE49-F238E27FC236}">
                <a16:creationId xmlns:a16="http://schemas.microsoft.com/office/drawing/2014/main" id="{9D2E5C53-B7E9-094A-04D8-4889E36E2CD2}"/>
              </a:ext>
            </a:extLst>
          </p:cNvPr>
          <p:cNvSpPr txBox="1"/>
          <p:nvPr/>
        </p:nvSpPr>
        <p:spPr>
          <a:xfrm>
            <a:off x="6667500" y="5522018"/>
            <a:ext cx="3314700" cy="215444"/>
          </a:xfrm>
          <a:prstGeom prst="rect">
            <a:avLst/>
          </a:prstGeom>
          <a:noFill/>
        </p:spPr>
        <p:txBody>
          <a:bodyPr wrap="square" rtlCol="0">
            <a:spAutoFit/>
          </a:bodyPr>
          <a:lstStyle/>
          <a:p>
            <a:r>
              <a:rPr lang="en-CA" sz="800" dirty="0">
                <a:hlinkClick r:id="rId5"/>
              </a:rPr>
              <a:t>Image credit: Product Details | Pfizer Hospital</a:t>
            </a:r>
            <a:r>
              <a:rPr lang="en-CA" sz="800" dirty="0"/>
              <a:t>  </a:t>
            </a:r>
          </a:p>
        </p:txBody>
      </p:sp>
      <p:sp>
        <p:nvSpPr>
          <p:cNvPr id="10" name="TextBox 9">
            <a:extLst>
              <a:ext uri="{FF2B5EF4-FFF2-40B4-BE49-F238E27FC236}">
                <a16:creationId xmlns:a16="http://schemas.microsoft.com/office/drawing/2014/main" id="{E002653A-CC0B-4CF0-EBFC-993F42D6495A}"/>
              </a:ext>
            </a:extLst>
          </p:cNvPr>
          <p:cNvSpPr txBox="1"/>
          <p:nvPr/>
        </p:nvSpPr>
        <p:spPr>
          <a:xfrm>
            <a:off x="2148863" y="5446722"/>
            <a:ext cx="2370526" cy="215444"/>
          </a:xfrm>
          <a:prstGeom prst="rect">
            <a:avLst/>
          </a:prstGeom>
          <a:noFill/>
        </p:spPr>
        <p:txBody>
          <a:bodyPr wrap="square" rtlCol="0">
            <a:spAutoFit/>
          </a:bodyPr>
          <a:lstStyle/>
          <a:p>
            <a:r>
              <a:rPr lang="en-US" sz="800" dirty="0"/>
              <a:t>Image credit: B Marsman</a:t>
            </a:r>
            <a:endParaRPr lang="en-CA" sz="800" dirty="0"/>
          </a:p>
        </p:txBody>
      </p:sp>
    </p:spTree>
    <p:extLst>
      <p:ext uri="{BB962C8B-B14F-4D97-AF65-F5344CB8AC3E}">
        <p14:creationId xmlns:p14="http://schemas.microsoft.com/office/powerpoint/2010/main" val="4250601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34675D-6ADC-77AD-1AD9-423D9D03B731}"/>
              </a:ext>
            </a:extLst>
          </p:cNvPr>
          <p:cNvSpPr>
            <a:spLocks noGrp="1"/>
          </p:cNvSpPr>
          <p:nvPr>
            <p:ph type="ftr" sz="quarter" idx="11"/>
          </p:nvPr>
        </p:nvSpPr>
        <p:spPr/>
        <p:txBody>
          <a:bodyPr/>
          <a:lstStyle/>
          <a:p>
            <a:r>
              <a:rPr lang="en-US"/>
              <a:t>Solu Cortef Training for School Staff</a:t>
            </a:r>
            <a:endParaRPr lang="en-US" dirty="0"/>
          </a:p>
        </p:txBody>
      </p:sp>
      <p:sp>
        <p:nvSpPr>
          <p:cNvPr id="5" name="Slide Number Placeholder 4">
            <a:extLst>
              <a:ext uri="{FF2B5EF4-FFF2-40B4-BE49-F238E27FC236}">
                <a16:creationId xmlns:a16="http://schemas.microsoft.com/office/drawing/2014/main" id="{71D406B5-946C-D7AD-F52B-5C62D694C73A}"/>
              </a:ext>
            </a:extLst>
          </p:cNvPr>
          <p:cNvSpPr>
            <a:spLocks noGrp="1"/>
          </p:cNvSpPr>
          <p:nvPr>
            <p:ph type="sldNum" sz="quarter" idx="12"/>
          </p:nvPr>
        </p:nvSpPr>
        <p:spPr/>
        <p:txBody>
          <a:bodyPr/>
          <a:lstStyle/>
          <a:p>
            <a:fld id="{5BAE8913-8D35-1844-935C-79C68836B604}" type="slidenum">
              <a:rPr lang="en-US" smtClean="0"/>
              <a:pPr/>
              <a:t>15</a:t>
            </a:fld>
            <a:endParaRPr lang="en-US" dirty="0"/>
          </a:p>
        </p:txBody>
      </p:sp>
      <p:sp>
        <p:nvSpPr>
          <p:cNvPr id="2" name="Title 1">
            <a:extLst>
              <a:ext uri="{FF2B5EF4-FFF2-40B4-BE49-F238E27FC236}">
                <a16:creationId xmlns:a16="http://schemas.microsoft.com/office/drawing/2014/main" id="{1D143003-81C0-5B99-7EA0-6DBB92F93BE9}"/>
              </a:ext>
            </a:extLst>
          </p:cNvPr>
          <p:cNvSpPr>
            <a:spLocks noGrp="1"/>
          </p:cNvSpPr>
          <p:nvPr>
            <p:ph type="title" idx="4294967295"/>
          </p:nvPr>
        </p:nvSpPr>
        <p:spPr>
          <a:xfrm>
            <a:off x="641268" y="365125"/>
            <a:ext cx="9874332" cy="1489075"/>
          </a:xfrm>
        </p:spPr>
        <p:txBody>
          <a:bodyPr/>
          <a:lstStyle/>
          <a:p>
            <a:r>
              <a:rPr lang="en-US" dirty="0"/>
              <a:t>Treatment</a:t>
            </a:r>
            <a:endParaRPr lang="en-CA" dirty="0"/>
          </a:p>
        </p:txBody>
      </p:sp>
      <p:pic>
        <p:nvPicPr>
          <p:cNvPr id="12" name="Picture 11">
            <a:extLst>
              <a:ext uri="{FF2B5EF4-FFF2-40B4-BE49-F238E27FC236}">
                <a16:creationId xmlns:a16="http://schemas.microsoft.com/office/drawing/2014/main" id="{65BDF73A-14A2-7997-70DC-B1C43A260D2B}"/>
              </a:ext>
            </a:extLst>
          </p:cNvPr>
          <p:cNvPicPr>
            <a:picLocks noChangeAspect="1"/>
          </p:cNvPicPr>
          <p:nvPr/>
        </p:nvPicPr>
        <p:blipFill>
          <a:blip r:embed="rId3"/>
          <a:stretch>
            <a:fillRect/>
          </a:stretch>
        </p:blipFill>
        <p:spPr>
          <a:xfrm>
            <a:off x="1842652" y="2308583"/>
            <a:ext cx="2916549" cy="2874884"/>
          </a:xfrm>
          <a:prstGeom prst="rect">
            <a:avLst/>
          </a:prstGeom>
        </p:spPr>
      </p:pic>
      <p:sp>
        <p:nvSpPr>
          <p:cNvPr id="3" name="TextBox 2">
            <a:extLst>
              <a:ext uri="{FF2B5EF4-FFF2-40B4-BE49-F238E27FC236}">
                <a16:creationId xmlns:a16="http://schemas.microsoft.com/office/drawing/2014/main" id="{B83096C1-0A65-EFF7-57FB-7D6A4D1367D3}"/>
              </a:ext>
            </a:extLst>
          </p:cNvPr>
          <p:cNvSpPr txBox="1"/>
          <p:nvPr/>
        </p:nvSpPr>
        <p:spPr>
          <a:xfrm>
            <a:off x="1040130" y="5468573"/>
            <a:ext cx="4285737" cy="353943"/>
          </a:xfrm>
          <a:prstGeom prst="rect">
            <a:avLst/>
          </a:prstGeom>
          <a:noFill/>
        </p:spPr>
        <p:txBody>
          <a:bodyPr wrap="square" rtlCol="0">
            <a:spAutoFit/>
          </a:bodyPr>
          <a:lstStyle/>
          <a:p>
            <a:r>
              <a:rPr lang="en-US" sz="800" dirty="0"/>
              <a:t>,Image credit: https://www.nadf.</a:t>
            </a:r>
            <a:r>
              <a:rPr lang="en-US" sz="900" dirty="0"/>
              <a:t>us</a:t>
            </a:r>
            <a:r>
              <a:rPr lang="en-US" sz="800" dirty="0"/>
              <a:t>/uploads/1/3/0/1/130191972/nadf_solucortef_im_admin_training.pdf</a:t>
            </a:r>
            <a:endParaRPr lang="en-CA" sz="800" dirty="0"/>
          </a:p>
        </p:txBody>
      </p:sp>
      <p:pic>
        <p:nvPicPr>
          <p:cNvPr id="8" name="Picture 7">
            <a:extLst>
              <a:ext uri="{FF2B5EF4-FFF2-40B4-BE49-F238E27FC236}">
                <a16:creationId xmlns:a16="http://schemas.microsoft.com/office/drawing/2014/main" id="{4F5EF04C-2650-6638-F2CA-B788831EA07E}"/>
              </a:ext>
            </a:extLst>
          </p:cNvPr>
          <p:cNvPicPr>
            <a:picLocks noChangeAspect="1"/>
          </p:cNvPicPr>
          <p:nvPr/>
        </p:nvPicPr>
        <p:blipFill>
          <a:blip r:embed="rId4"/>
          <a:stretch>
            <a:fillRect/>
          </a:stretch>
        </p:blipFill>
        <p:spPr>
          <a:xfrm>
            <a:off x="5325867" y="1650233"/>
            <a:ext cx="5655065" cy="2956057"/>
          </a:xfrm>
          <a:prstGeom prst="rect">
            <a:avLst/>
          </a:prstGeom>
        </p:spPr>
      </p:pic>
      <p:sp>
        <p:nvSpPr>
          <p:cNvPr id="10" name="TextBox 9">
            <a:extLst>
              <a:ext uri="{FF2B5EF4-FFF2-40B4-BE49-F238E27FC236}">
                <a16:creationId xmlns:a16="http://schemas.microsoft.com/office/drawing/2014/main" id="{562365A7-EF37-32BC-9ED9-3E1DF96C473F}"/>
              </a:ext>
            </a:extLst>
          </p:cNvPr>
          <p:cNvSpPr txBox="1"/>
          <p:nvPr/>
        </p:nvSpPr>
        <p:spPr>
          <a:xfrm>
            <a:off x="5932170" y="4949190"/>
            <a:ext cx="4583430" cy="230832"/>
          </a:xfrm>
          <a:prstGeom prst="rect">
            <a:avLst/>
          </a:prstGeom>
          <a:noFill/>
        </p:spPr>
        <p:txBody>
          <a:bodyPr wrap="square" rtlCol="0">
            <a:spAutoFit/>
          </a:bodyPr>
          <a:lstStyle/>
          <a:p>
            <a:r>
              <a:rPr lang="en-CA" sz="900" dirty="0">
                <a:hlinkClick r:id="rId5"/>
              </a:rPr>
              <a:t>Image credit: FS-Solu-Cortef.pdf (pituitary.asn.au)</a:t>
            </a:r>
            <a:endParaRPr lang="en-CA" sz="900" dirty="0"/>
          </a:p>
        </p:txBody>
      </p:sp>
    </p:spTree>
    <p:extLst>
      <p:ext uri="{BB962C8B-B14F-4D97-AF65-F5344CB8AC3E}">
        <p14:creationId xmlns:p14="http://schemas.microsoft.com/office/powerpoint/2010/main" val="1522680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098194-93D9-9BD1-59FE-604F167B265D}"/>
              </a:ext>
            </a:extLst>
          </p:cNvPr>
          <p:cNvSpPr>
            <a:spLocks noGrp="1"/>
          </p:cNvSpPr>
          <p:nvPr>
            <p:ph type="ftr" sz="quarter" idx="11"/>
          </p:nvPr>
        </p:nvSpPr>
        <p:spPr/>
        <p:txBody>
          <a:bodyPr/>
          <a:lstStyle/>
          <a:p>
            <a:r>
              <a:rPr lang="en-US"/>
              <a:t>Solu Cortef Training for School Staff</a:t>
            </a:r>
            <a:endParaRPr lang="en-US" dirty="0"/>
          </a:p>
        </p:txBody>
      </p:sp>
      <p:sp>
        <p:nvSpPr>
          <p:cNvPr id="5" name="Slide Number Placeholder 4">
            <a:extLst>
              <a:ext uri="{FF2B5EF4-FFF2-40B4-BE49-F238E27FC236}">
                <a16:creationId xmlns:a16="http://schemas.microsoft.com/office/drawing/2014/main" id="{3F524CAD-2529-8717-8546-9B26EECA222D}"/>
              </a:ext>
            </a:extLst>
          </p:cNvPr>
          <p:cNvSpPr>
            <a:spLocks noGrp="1"/>
          </p:cNvSpPr>
          <p:nvPr>
            <p:ph type="sldNum" sz="quarter" idx="12"/>
          </p:nvPr>
        </p:nvSpPr>
        <p:spPr/>
        <p:txBody>
          <a:bodyPr/>
          <a:lstStyle/>
          <a:p>
            <a:fld id="{5BAE8913-8D35-1844-935C-79C68836B604}" type="slidenum">
              <a:rPr lang="en-US" smtClean="0"/>
              <a:pPr/>
              <a:t>16</a:t>
            </a:fld>
            <a:endParaRPr lang="en-US" dirty="0"/>
          </a:p>
        </p:txBody>
      </p:sp>
      <p:sp>
        <p:nvSpPr>
          <p:cNvPr id="2" name="Title 1">
            <a:extLst>
              <a:ext uri="{FF2B5EF4-FFF2-40B4-BE49-F238E27FC236}">
                <a16:creationId xmlns:a16="http://schemas.microsoft.com/office/drawing/2014/main" id="{59087756-F610-3537-1107-9A0B46E2EA21}"/>
              </a:ext>
            </a:extLst>
          </p:cNvPr>
          <p:cNvSpPr>
            <a:spLocks noGrp="1"/>
          </p:cNvSpPr>
          <p:nvPr>
            <p:ph type="title" idx="4294967295"/>
          </p:nvPr>
        </p:nvSpPr>
        <p:spPr>
          <a:xfrm>
            <a:off x="653142" y="365125"/>
            <a:ext cx="9862457" cy="1489075"/>
          </a:xfrm>
        </p:spPr>
        <p:txBody>
          <a:bodyPr/>
          <a:lstStyle/>
          <a:p>
            <a:r>
              <a:rPr lang="en-US" dirty="0"/>
              <a:t>Steps in Administration</a:t>
            </a:r>
            <a:endParaRPr lang="en-CA" dirty="0"/>
          </a:p>
        </p:txBody>
      </p:sp>
      <p:pic>
        <p:nvPicPr>
          <p:cNvPr id="16" name="Picture 15">
            <a:extLst>
              <a:ext uri="{FF2B5EF4-FFF2-40B4-BE49-F238E27FC236}">
                <a16:creationId xmlns:a16="http://schemas.microsoft.com/office/drawing/2014/main" id="{994DB4B7-94DB-CEDA-FB91-7F2257E2B7CC}"/>
              </a:ext>
            </a:extLst>
          </p:cNvPr>
          <p:cNvPicPr>
            <a:picLocks noChangeAspect="1"/>
          </p:cNvPicPr>
          <p:nvPr/>
        </p:nvPicPr>
        <p:blipFill>
          <a:blip r:embed="rId3"/>
          <a:stretch>
            <a:fillRect/>
          </a:stretch>
        </p:blipFill>
        <p:spPr>
          <a:xfrm>
            <a:off x="1385750" y="2040554"/>
            <a:ext cx="5639890" cy="3423489"/>
          </a:xfrm>
          <a:prstGeom prst="rect">
            <a:avLst/>
          </a:prstGeom>
        </p:spPr>
      </p:pic>
      <p:pic>
        <p:nvPicPr>
          <p:cNvPr id="18" name="Picture 17">
            <a:extLst>
              <a:ext uri="{FF2B5EF4-FFF2-40B4-BE49-F238E27FC236}">
                <a16:creationId xmlns:a16="http://schemas.microsoft.com/office/drawing/2014/main" id="{7E3DBB84-BE46-834D-E703-5B6BE7608075}"/>
              </a:ext>
            </a:extLst>
          </p:cNvPr>
          <p:cNvPicPr>
            <a:picLocks noChangeAspect="1"/>
          </p:cNvPicPr>
          <p:nvPr/>
        </p:nvPicPr>
        <p:blipFill>
          <a:blip r:embed="rId4"/>
          <a:stretch>
            <a:fillRect/>
          </a:stretch>
        </p:blipFill>
        <p:spPr>
          <a:xfrm>
            <a:off x="7863840" y="2477347"/>
            <a:ext cx="3375183" cy="2658534"/>
          </a:xfrm>
          <a:prstGeom prst="rect">
            <a:avLst/>
          </a:prstGeom>
        </p:spPr>
      </p:pic>
      <p:sp>
        <p:nvSpPr>
          <p:cNvPr id="3" name="TextBox 2">
            <a:extLst>
              <a:ext uri="{FF2B5EF4-FFF2-40B4-BE49-F238E27FC236}">
                <a16:creationId xmlns:a16="http://schemas.microsoft.com/office/drawing/2014/main" id="{1B5A3A66-B982-2E6F-EC57-D2FA738C61C0}"/>
              </a:ext>
            </a:extLst>
          </p:cNvPr>
          <p:cNvSpPr txBox="1"/>
          <p:nvPr/>
        </p:nvSpPr>
        <p:spPr>
          <a:xfrm>
            <a:off x="7863840" y="5600700"/>
            <a:ext cx="3375183" cy="507831"/>
          </a:xfrm>
          <a:prstGeom prst="rect">
            <a:avLst/>
          </a:prstGeom>
          <a:noFill/>
        </p:spPr>
        <p:txBody>
          <a:bodyPr wrap="square" rtlCol="0">
            <a:spAutoFit/>
          </a:bodyPr>
          <a:lstStyle/>
          <a:p>
            <a:r>
              <a:rPr lang="en-US" sz="900" dirty="0"/>
              <a:t>Image credit: https://www.nadf.us/uploads/1/3/0/1/130191972/nadf_solucortef_im_admin_training.pdf</a:t>
            </a:r>
            <a:endParaRPr lang="en-CA" sz="900" dirty="0"/>
          </a:p>
        </p:txBody>
      </p:sp>
      <p:sp>
        <p:nvSpPr>
          <p:cNvPr id="6" name="TextBox 5">
            <a:extLst>
              <a:ext uri="{FF2B5EF4-FFF2-40B4-BE49-F238E27FC236}">
                <a16:creationId xmlns:a16="http://schemas.microsoft.com/office/drawing/2014/main" id="{B6AC0301-4288-3A44-637A-D8559F360361}"/>
              </a:ext>
            </a:extLst>
          </p:cNvPr>
          <p:cNvSpPr txBox="1"/>
          <p:nvPr/>
        </p:nvSpPr>
        <p:spPr>
          <a:xfrm>
            <a:off x="1061357" y="5600700"/>
            <a:ext cx="5034643" cy="369332"/>
          </a:xfrm>
          <a:prstGeom prst="rect">
            <a:avLst/>
          </a:prstGeom>
          <a:noFill/>
        </p:spPr>
        <p:txBody>
          <a:bodyPr wrap="square" rtlCol="0">
            <a:spAutoFit/>
          </a:bodyPr>
          <a:lstStyle/>
          <a:p>
            <a:r>
              <a:rPr lang="en-US" sz="900" dirty="0"/>
              <a:t>Image credit: https://www.mskcc.org/cancer-care/patient-education/give-emergency-injection-using-solu-cortef-act-o-vial</a:t>
            </a:r>
            <a:endParaRPr lang="en-CA" sz="900" dirty="0"/>
          </a:p>
        </p:txBody>
      </p:sp>
    </p:spTree>
    <p:extLst>
      <p:ext uri="{BB962C8B-B14F-4D97-AF65-F5344CB8AC3E}">
        <p14:creationId xmlns:p14="http://schemas.microsoft.com/office/powerpoint/2010/main" val="1318366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E26072-9FFD-5D32-C778-75CE702D2C0C}"/>
              </a:ext>
            </a:extLst>
          </p:cNvPr>
          <p:cNvSpPr>
            <a:spLocks noGrp="1"/>
          </p:cNvSpPr>
          <p:nvPr>
            <p:ph type="ftr" sz="quarter" idx="11"/>
          </p:nvPr>
        </p:nvSpPr>
        <p:spPr/>
        <p:txBody>
          <a:bodyPr/>
          <a:lstStyle/>
          <a:p>
            <a:r>
              <a:rPr lang="en-US"/>
              <a:t>Solu Cortef Training for School Staff</a:t>
            </a:r>
            <a:endParaRPr lang="en-US" dirty="0"/>
          </a:p>
        </p:txBody>
      </p:sp>
      <p:sp>
        <p:nvSpPr>
          <p:cNvPr id="5" name="Slide Number Placeholder 4">
            <a:extLst>
              <a:ext uri="{FF2B5EF4-FFF2-40B4-BE49-F238E27FC236}">
                <a16:creationId xmlns:a16="http://schemas.microsoft.com/office/drawing/2014/main" id="{2F2C4B66-CEB0-AE86-A55C-5DCFBD3B2E80}"/>
              </a:ext>
            </a:extLst>
          </p:cNvPr>
          <p:cNvSpPr>
            <a:spLocks noGrp="1"/>
          </p:cNvSpPr>
          <p:nvPr>
            <p:ph type="sldNum" sz="quarter" idx="12"/>
          </p:nvPr>
        </p:nvSpPr>
        <p:spPr/>
        <p:txBody>
          <a:bodyPr/>
          <a:lstStyle/>
          <a:p>
            <a:fld id="{5BAE8913-8D35-1844-935C-79C68836B604}" type="slidenum">
              <a:rPr lang="en-US" smtClean="0"/>
              <a:pPr/>
              <a:t>17</a:t>
            </a:fld>
            <a:endParaRPr lang="en-US" dirty="0"/>
          </a:p>
        </p:txBody>
      </p:sp>
      <p:sp>
        <p:nvSpPr>
          <p:cNvPr id="2" name="Title 1">
            <a:extLst>
              <a:ext uri="{FF2B5EF4-FFF2-40B4-BE49-F238E27FC236}">
                <a16:creationId xmlns:a16="http://schemas.microsoft.com/office/drawing/2014/main" id="{CCA97DB6-21AB-24BF-A76B-67F3A76266E1}"/>
              </a:ext>
            </a:extLst>
          </p:cNvPr>
          <p:cNvSpPr>
            <a:spLocks noGrp="1"/>
          </p:cNvSpPr>
          <p:nvPr>
            <p:ph type="title" idx="4294967295"/>
          </p:nvPr>
        </p:nvSpPr>
        <p:spPr>
          <a:xfrm>
            <a:off x="700644" y="365125"/>
            <a:ext cx="9814956" cy="1489075"/>
          </a:xfrm>
        </p:spPr>
        <p:txBody>
          <a:bodyPr/>
          <a:lstStyle/>
          <a:p>
            <a:r>
              <a:rPr lang="en-US" dirty="0"/>
              <a:t>Check</a:t>
            </a:r>
            <a:endParaRPr lang="en-CA" dirty="0"/>
          </a:p>
        </p:txBody>
      </p:sp>
      <p:pic>
        <p:nvPicPr>
          <p:cNvPr id="9" name="Picture 8">
            <a:extLst>
              <a:ext uri="{FF2B5EF4-FFF2-40B4-BE49-F238E27FC236}">
                <a16:creationId xmlns:a16="http://schemas.microsoft.com/office/drawing/2014/main" id="{919896B6-7724-595D-2D85-170ADFD128D4}"/>
              </a:ext>
            </a:extLst>
          </p:cNvPr>
          <p:cNvPicPr>
            <a:picLocks noChangeAspect="1"/>
          </p:cNvPicPr>
          <p:nvPr/>
        </p:nvPicPr>
        <p:blipFill>
          <a:blip r:embed="rId3"/>
          <a:stretch>
            <a:fillRect/>
          </a:stretch>
        </p:blipFill>
        <p:spPr>
          <a:xfrm>
            <a:off x="7437830" y="1804987"/>
            <a:ext cx="2952749" cy="3248024"/>
          </a:xfrm>
          <a:prstGeom prst="rect">
            <a:avLst/>
          </a:prstGeom>
        </p:spPr>
      </p:pic>
      <p:pic>
        <p:nvPicPr>
          <p:cNvPr id="6" name="Picture 5">
            <a:extLst>
              <a:ext uri="{FF2B5EF4-FFF2-40B4-BE49-F238E27FC236}">
                <a16:creationId xmlns:a16="http://schemas.microsoft.com/office/drawing/2014/main" id="{94E8AA3A-C423-F0A5-F1F2-2862F3F6244F}"/>
              </a:ext>
            </a:extLst>
          </p:cNvPr>
          <p:cNvPicPr>
            <a:picLocks noChangeAspect="1"/>
          </p:cNvPicPr>
          <p:nvPr/>
        </p:nvPicPr>
        <p:blipFill>
          <a:blip r:embed="rId4"/>
          <a:stretch>
            <a:fillRect/>
          </a:stretch>
        </p:blipFill>
        <p:spPr>
          <a:xfrm>
            <a:off x="2194278" y="1792048"/>
            <a:ext cx="2987321" cy="2909221"/>
          </a:xfrm>
          <a:prstGeom prst="rect">
            <a:avLst/>
          </a:prstGeom>
        </p:spPr>
      </p:pic>
      <p:sp>
        <p:nvSpPr>
          <p:cNvPr id="8" name="TextBox 7">
            <a:extLst>
              <a:ext uri="{FF2B5EF4-FFF2-40B4-BE49-F238E27FC236}">
                <a16:creationId xmlns:a16="http://schemas.microsoft.com/office/drawing/2014/main" id="{AC78DE60-CB13-67D1-FEBC-DCB52756E032}"/>
              </a:ext>
            </a:extLst>
          </p:cNvPr>
          <p:cNvSpPr txBox="1"/>
          <p:nvPr/>
        </p:nvSpPr>
        <p:spPr>
          <a:xfrm>
            <a:off x="2008909" y="5209309"/>
            <a:ext cx="3172691" cy="230832"/>
          </a:xfrm>
          <a:prstGeom prst="rect">
            <a:avLst/>
          </a:prstGeom>
          <a:noFill/>
        </p:spPr>
        <p:txBody>
          <a:bodyPr wrap="square" rtlCol="0">
            <a:spAutoFit/>
          </a:bodyPr>
          <a:lstStyle/>
          <a:p>
            <a:r>
              <a:rPr lang="en-US" sz="900" dirty="0"/>
              <a:t>Image credit: </a:t>
            </a:r>
            <a:r>
              <a:rPr lang="en-US" sz="900" dirty="0">
                <a:hlinkClick r:id="rId5"/>
              </a:rPr>
              <a:t>NADF </a:t>
            </a:r>
            <a:r>
              <a:rPr lang="en-US" sz="900" dirty="0" err="1">
                <a:hlinkClick r:id="rId5"/>
              </a:rPr>
              <a:t>SoluCortef</a:t>
            </a:r>
            <a:r>
              <a:rPr lang="en-US" sz="900" dirty="0">
                <a:hlinkClick r:id="rId5"/>
              </a:rPr>
              <a:t> IM Admin Training</a:t>
            </a:r>
            <a:r>
              <a:rPr lang="en-US" sz="900" dirty="0"/>
              <a:t> </a:t>
            </a:r>
            <a:endParaRPr lang="en-CA" sz="900" dirty="0"/>
          </a:p>
        </p:txBody>
      </p:sp>
      <p:sp>
        <p:nvSpPr>
          <p:cNvPr id="12" name="TextBox 11">
            <a:extLst>
              <a:ext uri="{FF2B5EF4-FFF2-40B4-BE49-F238E27FC236}">
                <a16:creationId xmlns:a16="http://schemas.microsoft.com/office/drawing/2014/main" id="{A0D3CDFC-C88A-7E77-AAE2-4541272733AF}"/>
              </a:ext>
            </a:extLst>
          </p:cNvPr>
          <p:cNvSpPr txBox="1"/>
          <p:nvPr/>
        </p:nvSpPr>
        <p:spPr>
          <a:xfrm>
            <a:off x="7532370" y="5440141"/>
            <a:ext cx="2983230" cy="230832"/>
          </a:xfrm>
          <a:prstGeom prst="rect">
            <a:avLst/>
          </a:prstGeom>
          <a:noFill/>
        </p:spPr>
        <p:txBody>
          <a:bodyPr wrap="square" rtlCol="0">
            <a:spAutoFit/>
          </a:bodyPr>
          <a:lstStyle/>
          <a:p>
            <a:r>
              <a:rPr lang="en-US" sz="900" dirty="0"/>
              <a:t>Image credit: unknown, unable to find</a:t>
            </a:r>
            <a:endParaRPr lang="en-CA" sz="900" dirty="0"/>
          </a:p>
        </p:txBody>
      </p:sp>
    </p:spTree>
    <p:extLst>
      <p:ext uri="{BB962C8B-B14F-4D97-AF65-F5344CB8AC3E}">
        <p14:creationId xmlns:p14="http://schemas.microsoft.com/office/powerpoint/2010/main" val="224808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C71ECD6-44BF-DB99-E686-376E9D0C9EF6}"/>
              </a:ext>
            </a:extLst>
          </p:cNvPr>
          <p:cNvSpPr>
            <a:spLocks noGrp="1"/>
          </p:cNvSpPr>
          <p:nvPr>
            <p:ph type="ftr" sz="quarter" idx="11"/>
          </p:nvPr>
        </p:nvSpPr>
        <p:spPr/>
        <p:txBody>
          <a:bodyPr/>
          <a:lstStyle/>
          <a:p>
            <a:r>
              <a:rPr lang="en-US"/>
              <a:t>Solu Cortef Training for School Staff</a:t>
            </a:r>
            <a:endParaRPr lang="en-US" dirty="0"/>
          </a:p>
        </p:txBody>
      </p:sp>
      <p:sp>
        <p:nvSpPr>
          <p:cNvPr id="5" name="Slide Number Placeholder 4">
            <a:extLst>
              <a:ext uri="{FF2B5EF4-FFF2-40B4-BE49-F238E27FC236}">
                <a16:creationId xmlns:a16="http://schemas.microsoft.com/office/drawing/2014/main" id="{6DA186A1-D7B8-674A-343A-BE9BA95E7F8C}"/>
              </a:ext>
            </a:extLst>
          </p:cNvPr>
          <p:cNvSpPr>
            <a:spLocks noGrp="1"/>
          </p:cNvSpPr>
          <p:nvPr>
            <p:ph type="sldNum" sz="quarter" idx="12"/>
          </p:nvPr>
        </p:nvSpPr>
        <p:spPr/>
        <p:txBody>
          <a:bodyPr/>
          <a:lstStyle/>
          <a:p>
            <a:fld id="{5BAE8913-8D35-1844-935C-79C68836B604}" type="slidenum">
              <a:rPr lang="en-US" smtClean="0"/>
              <a:pPr/>
              <a:t>18</a:t>
            </a:fld>
            <a:endParaRPr lang="en-US" dirty="0"/>
          </a:p>
        </p:txBody>
      </p:sp>
      <p:pic>
        <p:nvPicPr>
          <p:cNvPr id="11" name="Picture Placeholder 10">
            <a:extLst>
              <a:ext uri="{FF2B5EF4-FFF2-40B4-BE49-F238E27FC236}">
                <a16:creationId xmlns:a16="http://schemas.microsoft.com/office/drawing/2014/main" id="{9B1FB6FD-C227-BF11-4C64-B1A122380514}"/>
              </a:ext>
            </a:extLst>
          </p:cNvPr>
          <p:cNvPicPr>
            <a:picLocks noGrp="1" noChangeAspect="1"/>
          </p:cNvPicPr>
          <p:nvPr>
            <p:ph type="pic" idx="1"/>
          </p:nvPr>
        </p:nvPicPr>
        <p:blipFill rotWithShape="1">
          <a:blip r:embed="rId3"/>
          <a:srcRect t="13379" b="13379"/>
          <a:stretch/>
        </p:blipFill>
        <p:spPr>
          <a:xfrm>
            <a:off x="7421880" y="2884300"/>
            <a:ext cx="3547771" cy="2343020"/>
          </a:xfrm>
        </p:spPr>
      </p:pic>
      <p:pic>
        <p:nvPicPr>
          <p:cNvPr id="9" name="Picture 8">
            <a:extLst>
              <a:ext uri="{FF2B5EF4-FFF2-40B4-BE49-F238E27FC236}">
                <a16:creationId xmlns:a16="http://schemas.microsoft.com/office/drawing/2014/main" id="{555BB7AD-DD9D-4A3C-928B-D6F803A5DE73}"/>
              </a:ext>
            </a:extLst>
          </p:cNvPr>
          <p:cNvPicPr>
            <a:picLocks noChangeAspect="1"/>
          </p:cNvPicPr>
          <p:nvPr/>
        </p:nvPicPr>
        <p:blipFill>
          <a:blip r:embed="rId4"/>
          <a:stretch>
            <a:fillRect/>
          </a:stretch>
        </p:blipFill>
        <p:spPr>
          <a:xfrm>
            <a:off x="1439092" y="1905000"/>
            <a:ext cx="5958839" cy="3535680"/>
          </a:xfrm>
          <a:prstGeom prst="rect">
            <a:avLst/>
          </a:prstGeom>
        </p:spPr>
      </p:pic>
      <p:sp>
        <p:nvSpPr>
          <p:cNvPr id="2" name="TextBox 1">
            <a:extLst>
              <a:ext uri="{FF2B5EF4-FFF2-40B4-BE49-F238E27FC236}">
                <a16:creationId xmlns:a16="http://schemas.microsoft.com/office/drawing/2014/main" id="{9D44DBE1-0321-9A75-BF99-1DEA859FA2FD}"/>
              </a:ext>
            </a:extLst>
          </p:cNvPr>
          <p:cNvSpPr txBox="1"/>
          <p:nvPr/>
        </p:nvSpPr>
        <p:spPr>
          <a:xfrm>
            <a:off x="7592786" y="5617029"/>
            <a:ext cx="3761014" cy="507831"/>
          </a:xfrm>
          <a:prstGeom prst="rect">
            <a:avLst/>
          </a:prstGeom>
          <a:noFill/>
        </p:spPr>
        <p:txBody>
          <a:bodyPr wrap="square" rtlCol="0">
            <a:spAutoFit/>
          </a:bodyPr>
          <a:lstStyle/>
          <a:p>
            <a:r>
              <a:rPr lang="en-US" sz="900" dirty="0"/>
              <a:t>Image credit: https://www.nadf.us/uploads/1/3/0/1/130191972/nadf_solucortef_im_admin_training.pdf</a:t>
            </a:r>
            <a:endParaRPr lang="en-CA" sz="900" dirty="0"/>
          </a:p>
        </p:txBody>
      </p:sp>
      <p:sp>
        <p:nvSpPr>
          <p:cNvPr id="3" name="TextBox 2">
            <a:extLst>
              <a:ext uri="{FF2B5EF4-FFF2-40B4-BE49-F238E27FC236}">
                <a16:creationId xmlns:a16="http://schemas.microsoft.com/office/drawing/2014/main" id="{4D536D39-00A3-55AF-E844-BE434DBB3D5B}"/>
              </a:ext>
            </a:extLst>
          </p:cNvPr>
          <p:cNvSpPr txBox="1"/>
          <p:nvPr/>
        </p:nvSpPr>
        <p:spPr>
          <a:xfrm>
            <a:off x="1143000" y="5617029"/>
            <a:ext cx="5355771" cy="369332"/>
          </a:xfrm>
          <a:prstGeom prst="rect">
            <a:avLst/>
          </a:prstGeom>
          <a:noFill/>
        </p:spPr>
        <p:txBody>
          <a:bodyPr wrap="square" rtlCol="0">
            <a:spAutoFit/>
          </a:bodyPr>
          <a:lstStyle/>
          <a:p>
            <a:r>
              <a:rPr lang="en-US" sz="900" dirty="0"/>
              <a:t>Image credit: https://www.mskcc.org/cancer-care/patient-education/give-emergency-injection-using-solu-cortef-act-o-vial</a:t>
            </a:r>
            <a:endParaRPr lang="en-CA" sz="900" dirty="0"/>
          </a:p>
        </p:txBody>
      </p:sp>
    </p:spTree>
    <p:extLst>
      <p:ext uri="{BB962C8B-B14F-4D97-AF65-F5344CB8AC3E}">
        <p14:creationId xmlns:p14="http://schemas.microsoft.com/office/powerpoint/2010/main" val="261027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D2A0A5-72EB-929E-A128-BAF707927626}"/>
              </a:ext>
            </a:extLst>
          </p:cNvPr>
          <p:cNvPicPr>
            <a:picLocks noChangeAspect="1"/>
          </p:cNvPicPr>
          <p:nvPr/>
        </p:nvPicPr>
        <p:blipFill>
          <a:blip r:embed="rId3"/>
          <a:stretch>
            <a:fillRect/>
          </a:stretch>
        </p:blipFill>
        <p:spPr>
          <a:xfrm>
            <a:off x="6933283" y="1222325"/>
            <a:ext cx="3955628" cy="4216439"/>
          </a:xfrm>
          <a:prstGeom prst="rect">
            <a:avLst/>
          </a:prstGeom>
        </p:spPr>
      </p:pic>
      <p:pic>
        <p:nvPicPr>
          <p:cNvPr id="11" name="Picture 10">
            <a:extLst>
              <a:ext uri="{FF2B5EF4-FFF2-40B4-BE49-F238E27FC236}">
                <a16:creationId xmlns:a16="http://schemas.microsoft.com/office/drawing/2014/main" id="{ECFB4077-37F2-A64A-BE74-42BFFFBD8BB3}"/>
              </a:ext>
            </a:extLst>
          </p:cNvPr>
          <p:cNvPicPr>
            <a:picLocks noChangeAspect="1"/>
          </p:cNvPicPr>
          <p:nvPr/>
        </p:nvPicPr>
        <p:blipFill>
          <a:blip r:embed="rId4"/>
          <a:stretch>
            <a:fillRect/>
          </a:stretch>
        </p:blipFill>
        <p:spPr>
          <a:xfrm>
            <a:off x="1185062" y="1739239"/>
            <a:ext cx="4315017" cy="3658932"/>
          </a:xfrm>
          <a:prstGeom prst="rect">
            <a:avLst/>
          </a:prstGeom>
        </p:spPr>
      </p:pic>
      <p:sp>
        <p:nvSpPr>
          <p:cNvPr id="4" name="Footer Placeholder 3">
            <a:extLst>
              <a:ext uri="{FF2B5EF4-FFF2-40B4-BE49-F238E27FC236}">
                <a16:creationId xmlns:a16="http://schemas.microsoft.com/office/drawing/2014/main" id="{4963F1E0-A41F-B356-0E94-F4DD3FE6CEDB}"/>
              </a:ext>
            </a:extLst>
          </p:cNvPr>
          <p:cNvSpPr>
            <a:spLocks noGrp="1"/>
          </p:cNvSpPr>
          <p:nvPr>
            <p:ph type="ftr" sz="quarter" idx="11"/>
          </p:nvPr>
        </p:nvSpPr>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Solu Cortef Training for School Staff</a:t>
            </a:r>
          </a:p>
        </p:txBody>
      </p:sp>
      <p:sp>
        <p:nvSpPr>
          <p:cNvPr id="5" name="Slide Number Placeholder 4">
            <a:extLst>
              <a:ext uri="{FF2B5EF4-FFF2-40B4-BE49-F238E27FC236}">
                <a16:creationId xmlns:a16="http://schemas.microsoft.com/office/drawing/2014/main" id="{12241B0A-86BB-67A5-AAA6-271B3885285D}"/>
              </a:ext>
            </a:extLst>
          </p:cNvPr>
          <p:cNvSpPr>
            <a:spLocks noGrp="1"/>
          </p:cNvSpPr>
          <p:nvPr>
            <p:ph type="sldNum" sz="quarter" idx="12"/>
          </p:nvPr>
        </p:nvSpPr>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19</a:t>
            </a:fld>
            <a:endParaRPr lang="en-US">
              <a:solidFill>
                <a:schemeClr val="tx1">
                  <a:tint val="75000"/>
                </a:schemeClr>
              </a:solidFill>
              <a:latin typeface="+mn-lt"/>
              <a:ea typeface="+mn-ea"/>
              <a:cs typeface="+mn-cs"/>
            </a:endParaRPr>
          </a:p>
        </p:txBody>
      </p:sp>
      <p:sp>
        <p:nvSpPr>
          <p:cNvPr id="2" name="TextBox 1">
            <a:extLst>
              <a:ext uri="{FF2B5EF4-FFF2-40B4-BE49-F238E27FC236}">
                <a16:creationId xmlns:a16="http://schemas.microsoft.com/office/drawing/2014/main" id="{D661FDF8-7127-14E6-AEDC-7F00571CB736}"/>
              </a:ext>
            </a:extLst>
          </p:cNvPr>
          <p:cNvSpPr txBox="1"/>
          <p:nvPr/>
        </p:nvSpPr>
        <p:spPr>
          <a:xfrm>
            <a:off x="1185062" y="5635675"/>
            <a:ext cx="4578924" cy="369332"/>
          </a:xfrm>
          <a:prstGeom prst="rect">
            <a:avLst/>
          </a:prstGeom>
          <a:noFill/>
        </p:spPr>
        <p:txBody>
          <a:bodyPr wrap="square" rtlCol="0">
            <a:spAutoFit/>
          </a:bodyPr>
          <a:lstStyle/>
          <a:p>
            <a:r>
              <a:rPr lang="en-US" sz="900" dirty="0"/>
              <a:t>Image credit: https://www.nadf.us/uploads/1/3/0/1/130191972/nadf_solucortef_im_admin_training.pdf</a:t>
            </a:r>
            <a:endParaRPr lang="en-CA" sz="900" dirty="0"/>
          </a:p>
        </p:txBody>
      </p:sp>
      <p:sp>
        <p:nvSpPr>
          <p:cNvPr id="6" name="TextBox 5">
            <a:extLst>
              <a:ext uri="{FF2B5EF4-FFF2-40B4-BE49-F238E27FC236}">
                <a16:creationId xmlns:a16="http://schemas.microsoft.com/office/drawing/2014/main" id="{EBFB63E6-D75C-634B-0AD8-5E4836021243}"/>
              </a:ext>
            </a:extLst>
          </p:cNvPr>
          <p:cNvSpPr txBox="1"/>
          <p:nvPr/>
        </p:nvSpPr>
        <p:spPr>
          <a:xfrm>
            <a:off x="6933283" y="5763986"/>
            <a:ext cx="3955628" cy="369332"/>
          </a:xfrm>
          <a:prstGeom prst="rect">
            <a:avLst/>
          </a:prstGeom>
          <a:noFill/>
        </p:spPr>
        <p:txBody>
          <a:bodyPr wrap="square" rtlCol="0">
            <a:spAutoFit/>
          </a:bodyPr>
          <a:lstStyle/>
          <a:p>
            <a:r>
              <a:rPr lang="en-US" sz="900" dirty="0"/>
              <a:t>Image credit: https://www.mskcc.org/cancer-care/patient-education/give-emergency-injection-using-solu-cortef-act-o-vial</a:t>
            </a:r>
            <a:endParaRPr lang="en-CA" sz="900" dirty="0"/>
          </a:p>
        </p:txBody>
      </p:sp>
    </p:spTree>
    <p:extLst>
      <p:ext uri="{BB962C8B-B14F-4D97-AF65-F5344CB8AC3E}">
        <p14:creationId xmlns:p14="http://schemas.microsoft.com/office/powerpoint/2010/main" val="402501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E46D-690C-CE40-9D42-57ED874720FB}"/>
              </a:ext>
            </a:extLst>
          </p:cNvPr>
          <p:cNvSpPr>
            <a:spLocks noGrp="1"/>
          </p:cNvSpPr>
          <p:nvPr>
            <p:ph type="title"/>
          </p:nvPr>
        </p:nvSpPr>
        <p:spPr/>
        <p:txBody>
          <a:bodyPr/>
          <a:lstStyle/>
          <a:p>
            <a:r>
              <a:rPr lang="en-US" dirty="0"/>
              <a:t>Land acknowledgement</a:t>
            </a:r>
          </a:p>
        </p:txBody>
      </p:sp>
      <p:sp>
        <p:nvSpPr>
          <p:cNvPr id="4" name="Slide Number Placeholder 3">
            <a:extLst>
              <a:ext uri="{FF2B5EF4-FFF2-40B4-BE49-F238E27FC236}">
                <a16:creationId xmlns:a16="http://schemas.microsoft.com/office/drawing/2014/main" id="{5E4CB6C6-D6FC-8D4D-B7F3-98458D5C93E8}"/>
              </a:ext>
            </a:extLst>
          </p:cNvPr>
          <p:cNvSpPr>
            <a:spLocks noGrp="1"/>
          </p:cNvSpPr>
          <p:nvPr>
            <p:ph type="sldNum" sz="quarter" idx="12"/>
          </p:nvPr>
        </p:nvSpPr>
        <p:spPr/>
        <p:txBody>
          <a:bodyPr/>
          <a:lstStyle/>
          <a:p>
            <a:fld id="{5BAE8913-8D35-1844-935C-79C68836B604}" type="slidenum">
              <a:rPr lang="en-US" smtClean="0"/>
              <a:pPr/>
              <a:t>2</a:t>
            </a:fld>
            <a:endParaRPr lang="en-US" dirty="0"/>
          </a:p>
        </p:txBody>
      </p:sp>
      <p:sp>
        <p:nvSpPr>
          <p:cNvPr id="5" name="Content Placeholder 4">
            <a:extLst>
              <a:ext uri="{FF2B5EF4-FFF2-40B4-BE49-F238E27FC236}">
                <a16:creationId xmlns:a16="http://schemas.microsoft.com/office/drawing/2014/main" id="{2466A9EF-EE04-2546-9B92-7396DE1D8367}"/>
              </a:ext>
            </a:extLst>
          </p:cNvPr>
          <p:cNvSpPr>
            <a:spLocks noGrp="1"/>
          </p:cNvSpPr>
          <p:nvPr>
            <p:ph idx="1"/>
          </p:nvPr>
        </p:nvSpPr>
        <p:spPr/>
        <p:txBody>
          <a:bodyPr>
            <a:normAutofit/>
          </a:bodyPr>
          <a:lstStyle/>
          <a:p>
            <a:r>
              <a:rPr lang="en-US" dirty="0"/>
              <a:t>Interior Health would like to recognize and acknowledge the traditional, ancestral, and unceded territories of the Dãkelh Dené, Ktunaxa, Nlaka’pamux, Secwépemc, St’át’imc, Syilx, and Tŝilhqot’in Nations where we live, learn, collaborate and </a:t>
            </a:r>
            <a:br>
              <a:rPr lang="en-US" dirty="0"/>
            </a:br>
            <a:r>
              <a:rPr lang="en-US" dirty="0"/>
              <a:t>work together.</a:t>
            </a:r>
          </a:p>
        </p:txBody>
      </p:sp>
      <p:sp>
        <p:nvSpPr>
          <p:cNvPr id="6" name="Footer Placeholder 5">
            <a:extLst>
              <a:ext uri="{FF2B5EF4-FFF2-40B4-BE49-F238E27FC236}">
                <a16:creationId xmlns:a16="http://schemas.microsoft.com/office/drawing/2014/main" id="{4EC27E91-E96E-96AA-6609-F9F87A6ABFA2}"/>
              </a:ext>
            </a:extLst>
          </p:cNvPr>
          <p:cNvSpPr>
            <a:spLocks noGrp="1"/>
          </p:cNvSpPr>
          <p:nvPr>
            <p:ph type="ftr" sz="quarter" idx="11"/>
          </p:nvPr>
        </p:nvSpPr>
        <p:spPr/>
        <p:txBody>
          <a:bodyPr/>
          <a:lstStyle/>
          <a:p>
            <a:r>
              <a:rPr lang="en-US"/>
              <a:t>Solu Cortef Training for School Staff</a:t>
            </a:r>
            <a:endParaRPr lang="en-US" dirty="0"/>
          </a:p>
        </p:txBody>
      </p:sp>
    </p:spTree>
    <p:extLst>
      <p:ext uri="{BB962C8B-B14F-4D97-AF65-F5344CB8AC3E}">
        <p14:creationId xmlns:p14="http://schemas.microsoft.com/office/powerpoint/2010/main" val="61186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syringe&#10;&#10;Description automatically generated">
            <a:extLst>
              <a:ext uri="{FF2B5EF4-FFF2-40B4-BE49-F238E27FC236}">
                <a16:creationId xmlns:a16="http://schemas.microsoft.com/office/drawing/2014/main" id="{999454D1-928F-2152-2B97-20AD278A223C}"/>
              </a:ext>
            </a:extLst>
          </p:cNvPr>
          <p:cNvPicPr>
            <a:picLocks noChangeAspect="1"/>
          </p:cNvPicPr>
          <p:nvPr/>
        </p:nvPicPr>
        <p:blipFill>
          <a:blip r:embed="rId3"/>
          <a:stretch>
            <a:fillRect/>
          </a:stretch>
        </p:blipFill>
        <p:spPr>
          <a:xfrm>
            <a:off x="643467" y="1641394"/>
            <a:ext cx="5294716" cy="3575210"/>
          </a:xfrm>
          <a:prstGeom prst="rect">
            <a:avLst/>
          </a:prstGeom>
        </p:spPr>
      </p:pic>
      <p:cxnSp>
        <p:nvCxnSpPr>
          <p:cNvPr id="21" name="Straight Connector 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4E4A3B9-45BF-0B25-CADF-129C0D9D5BB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Solu Cortef Training for School Staff</a:t>
            </a:r>
          </a:p>
        </p:txBody>
      </p:sp>
      <p:sp>
        <p:nvSpPr>
          <p:cNvPr id="5" name="Slide Number Placeholder 4">
            <a:extLst>
              <a:ext uri="{FF2B5EF4-FFF2-40B4-BE49-F238E27FC236}">
                <a16:creationId xmlns:a16="http://schemas.microsoft.com/office/drawing/2014/main" id="{9BF5BB94-BE5B-8F76-F87B-649B0F57E8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20</a:t>
            </a:fld>
            <a:endParaRPr lang="en-US">
              <a:solidFill>
                <a:schemeClr val="tx1">
                  <a:tint val="75000"/>
                </a:schemeClr>
              </a:solidFill>
              <a:latin typeface="+mn-lt"/>
              <a:ea typeface="+mn-ea"/>
              <a:cs typeface="+mn-cs"/>
            </a:endParaRPr>
          </a:p>
        </p:txBody>
      </p:sp>
      <p:pic>
        <p:nvPicPr>
          <p:cNvPr id="15" name="Picture 14">
            <a:extLst>
              <a:ext uri="{FF2B5EF4-FFF2-40B4-BE49-F238E27FC236}">
                <a16:creationId xmlns:a16="http://schemas.microsoft.com/office/drawing/2014/main" id="{3F9905BD-6447-DEEB-802A-64259E4859B9}"/>
              </a:ext>
            </a:extLst>
          </p:cNvPr>
          <p:cNvPicPr>
            <a:picLocks noChangeAspect="1"/>
          </p:cNvPicPr>
          <p:nvPr/>
        </p:nvPicPr>
        <p:blipFill>
          <a:blip r:embed="rId4"/>
          <a:stretch>
            <a:fillRect/>
          </a:stretch>
        </p:blipFill>
        <p:spPr>
          <a:xfrm>
            <a:off x="6553200" y="2691431"/>
            <a:ext cx="4114800" cy="1393682"/>
          </a:xfrm>
          <a:prstGeom prst="rect">
            <a:avLst/>
          </a:prstGeom>
        </p:spPr>
      </p:pic>
      <p:sp>
        <p:nvSpPr>
          <p:cNvPr id="2" name="TextBox 1">
            <a:extLst>
              <a:ext uri="{FF2B5EF4-FFF2-40B4-BE49-F238E27FC236}">
                <a16:creationId xmlns:a16="http://schemas.microsoft.com/office/drawing/2014/main" id="{BE6BA6E6-23C9-902B-153D-45EF5BD1D7F9}"/>
              </a:ext>
            </a:extLst>
          </p:cNvPr>
          <p:cNvSpPr txBox="1"/>
          <p:nvPr/>
        </p:nvSpPr>
        <p:spPr>
          <a:xfrm>
            <a:off x="816429" y="5486400"/>
            <a:ext cx="4474027" cy="369332"/>
          </a:xfrm>
          <a:prstGeom prst="rect">
            <a:avLst/>
          </a:prstGeom>
          <a:noFill/>
        </p:spPr>
        <p:txBody>
          <a:bodyPr wrap="square" rtlCol="0">
            <a:spAutoFit/>
          </a:bodyPr>
          <a:lstStyle/>
          <a:p>
            <a:r>
              <a:rPr lang="en-US" sz="900" dirty="0"/>
              <a:t>Image credit: https://www.mskcc.org/cancer-care/patient-education/give-emergency-injection-using-solu-cortef-act-o-vial</a:t>
            </a:r>
            <a:endParaRPr lang="en-CA" sz="900" dirty="0"/>
          </a:p>
        </p:txBody>
      </p:sp>
    </p:spTree>
    <p:extLst>
      <p:ext uri="{BB962C8B-B14F-4D97-AF65-F5344CB8AC3E}">
        <p14:creationId xmlns:p14="http://schemas.microsoft.com/office/powerpoint/2010/main" val="273420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8FAD1-313A-BC43-E834-3DB24454FF19}"/>
              </a:ext>
            </a:extLst>
          </p:cNvPr>
          <p:cNvPicPr>
            <a:picLocks noChangeAspect="1"/>
          </p:cNvPicPr>
          <p:nvPr/>
        </p:nvPicPr>
        <p:blipFill>
          <a:blip r:embed="rId3"/>
          <a:stretch>
            <a:fillRect/>
          </a:stretch>
        </p:blipFill>
        <p:spPr>
          <a:xfrm>
            <a:off x="1406926" y="643467"/>
            <a:ext cx="3034445" cy="4490366"/>
          </a:xfrm>
          <a:prstGeom prst="rect">
            <a:avLst/>
          </a:prstGeom>
        </p:spPr>
      </p:pic>
      <p:pic>
        <p:nvPicPr>
          <p:cNvPr id="11" name="Picture 10">
            <a:extLst>
              <a:ext uri="{FF2B5EF4-FFF2-40B4-BE49-F238E27FC236}">
                <a16:creationId xmlns:a16="http://schemas.microsoft.com/office/drawing/2014/main" id="{B7C97985-33CA-E290-BCFF-D5F2FE541866}"/>
              </a:ext>
            </a:extLst>
          </p:cNvPr>
          <p:cNvPicPr>
            <a:picLocks noChangeAspect="1"/>
          </p:cNvPicPr>
          <p:nvPr/>
        </p:nvPicPr>
        <p:blipFill>
          <a:blip r:embed="rId4"/>
          <a:stretch>
            <a:fillRect/>
          </a:stretch>
        </p:blipFill>
        <p:spPr>
          <a:xfrm>
            <a:off x="6035040" y="1455398"/>
            <a:ext cx="5291667" cy="3947204"/>
          </a:xfrm>
          <a:prstGeom prst="rect">
            <a:avLst/>
          </a:prstGeom>
        </p:spPr>
      </p:pic>
      <p:sp>
        <p:nvSpPr>
          <p:cNvPr id="4" name="Footer Placeholder 3">
            <a:extLst>
              <a:ext uri="{FF2B5EF4-FFF2-40B4-BE49-F238E27FC236}">
                <a16:creationId xmlns:a16="http://schemas.microsoft.com/office/drawing/2014/main" id="{47293B1B-37EB-55F6-3B1E-11B5DF961A9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Solu Cortef Training for School Staff</a:t>
            </a:r>
          </a:p>
        </p:txBody>
      </p:sp>
      <p:sp>
        <p:nvSpPr>
          <p:cNvPr id="5" name="Slide Number Placeholder 4">
            <a:extLst>
              <a:ext uri="{FF2B5EF4-FFF2-40B4-BE49-F238E27FC236}">
                <a16:creationId xmlns:a16="http://schemas.microsoft.com/office/drawing/2014/main" id="{A69D682C-843E-A104-C73E-5D08FC8684E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21</a:t>
            </a:fld>
            <a:endParaRPr lang="en-US">
              <a:solidFill>
                <a:schemeClr val="tx1">
                  <a:tint val="75000"/>
                </a:schemeClr>
              </a:solidFill>
              <a:latin typeface="+mn-lt"/>
              <a:ea typeface="+mn-ea"/>
              <a:cs typeface="+mn-cs"/>
            </a:endParaRPr>
          </a:p>
        </p:txBody>
      </p:sp>
      <p:sp>
        <p:nvSpPr>
          <p:cNvPr id="2" name="TextBox 1">
            <a:extLst>
              <a:ext uri="{FF2B5EF4-FFF2-40B4-BE49-F238E27FC236}">
                <a16:creationId xmlns:a16="http://schemas.microsoft.com/office/drawing/2014/main" id="{6D4D2F08-34C5-35DD-43F5-45FC6386225A}"/>
              </a:ext>
            </a:extLst>
          </p:cNvPr>
          <p:cNvSpPr txBox="1"/>
          <p:nvPr/>
        </p:nvSpPr>
        <p:spPr>
          <a:xfrm>
            <a:off x="6096000" y="5731329"/>
            <a:ext cx="5291667" cy="230832"/>
          </a:xfrm>
          <a:prstGeom prst="rect">
            <a:avLst/>
          </a:prstGeom>
          <a:noFill/>
        </p:spPr>
        <p:txBody>
          <a:bodyPr wrap="square" rtlCol="0">
            <a:spAutoFit/>
          </a:bodyPr>
          <a:lstStyle/>
          <a:p>
            <a:r>
              <a:rPr lang="en-US" sz="900" dirty="0"/>
              <a:t>https://www.nadf.us/uploads/1/3/0/1/130191972/nadf_solucortef_im_admin_training.pdf</a:t>
            </a:r>
            <a:endParaRPr lang="en-CA" sz="900" dirty="0"/>
          </a:p>
        </p:txBody>
      </p:sp>
      <p:sp>
        <p:nvSpPr>
          <p:cNvPr id="3" name="TextBox 2">
            <a:extLst>
              <a:ext uri="{FF2B5EF4-FFF2-40B4-BE49-F238E27FC236}">
                <a16:creationId xmlns:a16="http://schemas.microsoft.com/office/drawing/2014/main" id="{B052FB2F-B3C8-5991-76A8-DD285F5A5782}"/>
              </a:ext>
            </a:extLst>
          </p:cNvPr>
          <p:cNvSpPr txBox="1"/>
          <p:nvPr/>
        </p:nvSpPr>
        <p:spPr>
          <a:xfrm>
            <a:off x="1012371" y="5551714"/>
            <a:ext cx="4114800" cy="369332"/>
          </a:xfrm>
          <a:prstGeom prst="rect">
            <a:avLst/>
          </a:prstGeom>
          <a:noFill/>
        </p:spPr>
        <p:txBody>
          <a:bodyPr wrap="square" rtlCol="0">
            <a:spAutoFit/>
          </a:bodyPr>
          <a:lstStyle/>
          <a:p>
            <a:r>
              <a:rPr lang="en-US" sz="900" dirty="0"/>
              <a:t>Image credit: https://www.mskcc.org/cancer-care/patient-education/give-emergency-injection-using-solu-cortef-act-o-vial</a:t>
            </a:r>
            <a:endParaRPr lang="en-CA" sz="900" dirty="0"/>
          </a:p>
        </p:txBody>
      </p:sp>
    </p:spTree>
    <p:extLst>
      <p:ext uri="{BB962C8B-B14F-4D97-AF65-F5344CB8AC3E}">
        <p14:creationId xmlns:p14="http://schemas.microsoft.com/office/powerpoint/2010/main" val="354784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A48D6C3-22DD-FD7F-364E-66DB9E7BB59B}"/>
              </a:ext>
            </a:extLst>
          </p:cNvPr>
          <p:cNvPicPr>
            <a:picLocks noGrp="1" noChangeAspect="1"/>
          </p:cNvPicPr>
          <p:nvPr>
            <p:ph type="pic" idx="1"/>
          </p:nvPr>
        </p:nvPicPr>
        <p:blipFill rotWithShape="1">
          <a:blip r:embed="rId3"/>
          <a:srcRect t="22931" b="22931"/>
          <a:stretch/>
        </p:blipFill>
        <p:spPr>
          <a:xfrm>
            <a:off x="965199" y="2180380"/>
            <a:ext cx="5291666" cy="2497240"/>
          </a:xfrm>
          <a:prstGeom prst="rect">
            <a:avLst/>
          </a:prstGeom>
        </p:spPr>
      </p:pic>
      <p:pic>
        <p:nvPicPr>
          <p:cNvPr id="1026" name="Picture 2" descr="Figure 9. Pushing the plunger to inject the medication">
            <a:extLst>
              <a:ext uri="{FF2B5EF4-FFF2-40B4-BE49-F238E27FC236}">
                <a16:creationId xmlns:a16="http://schemas.microsoft.com/office/drawing/2014/main" id="{9A363806-416E-AE13-3034-269CBB974A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5" y="1330580"/>
            <a:ext cx="5291667" cy="419683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39CE02C-C6DC-168A-7AE6-BE75B76A40C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Solu Cortef Training for School Staff</a:t>
            </a:r>
          </a:p>
        </p:txBody>
      </p:sp>
      <p:sp>
        <p:nvSpPr>
          <p:cNvPr id="5" name="Slide Number Placeholder 4">
            <a:extLst>
              <a:ext uri="{FF2B5EF4-FFF2-40B4-BE49-F238E27FC236}">
                <a16:creationId xmlns:a16="http://schemas.microsoft.com/office/drawing/2014/main" id="{FE9DE70A-71CE-9C8A-D918-39C916B46A1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22</a:t>
            </a:fld>
            <a:endParaRPr lang="en-US">
              <a:solidFill>
                <a:schemeClr val="tx1">
                  <a:tint val="75000"/>
                </a:schemeClr>
              </a:solidFill>
              <a:latin typeface="+mn-lt"/>
              <a:ea typeface="+mn-ea"/>
              <a:cs typeface="+mn-cs"/>
            </a:endParaRPr>
          </a:p>
        </p:txBody>
      </p:sp>
      <p:sp>
        <p:nvSpPr>
          <p:cNvPr id="2" name="TextBox 1">
            <a:extLst>
              <a:ext uri="{FF2B5EF4-FFF2-40B4-BE49-F238E27FC236}">
                <a16:creationId xmlns:a16="http://schemas.microsoft.com/office/drawing/2014/main" id="{CBC4049E-9DBD-E41D-03D2-215EBEFA5F03}"/>
              </a:ext>
            </a:extLst>
          </p:cNvPr>
          <p:cNvSpPr txBox="1"/>
          <p:nvPr/>
        </p:nvSpPr>
        <p:spPr>
          <a:xfrm>
            <a:off x="1110343" y="5388429"/>
            <a:ext cx="4985657" cy="369332"/>
          </a:xfrm>
          <a:prstGeom prst="rect">
            <a:avLst/>
          </a:prstGeom>
          <a:noFill/>
        </p:spPr>
        <p:txBody>
          <a:bodyPr wrap="square" rtlCol="0">
            <a:spAutoFit/>
          </a:bodyPr>
          <a:lstStyle/>
          <a:p>
            <a:r>
              <a:rPr lang="en-US" sz="900" dirty="0"/>
              <a:t>Image credit: https://www.mskcc.org/cancer-care/patient-education/give-emergency-injection-using-solu-cortef-act-o-vial</a:t>
            </a:r>
            <a:endParaRPr lang="en-CA" sz="900" dirty="0"/>
          </a:p>
        </p:txBody>
      </p:sp>
    </p:spTree>
    <p:extLst>
      <p:ext uri="{BB962C8B-B14F-4D97-AF65-F5344CB8AC3E}">
        <p14:creationId xmlns:p14="http://schemas.microsoft.com/office/powerpoint/2010/main" val="360447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medical instructions&#10;&#10;Description automatically generated">
            <a:extLst>
              <a:ext uri="{FF2B5EF4-FFF2-40B4-BE49-F238E27FC236}">
                <a16:creationId xmlns:a16="http://schemas.microsoft.com/office/drawing/2014/main" id="{58F52207-A2BC-FFA5-4AEF-12F53CD1E3F4}"/>
              </a:ext>
            </a:extLst>
          </p:cNvPr>
          <p:cNvPicPr>
            <a:picLocks noGrp="1" noChangeAspect="1"/>
          </p:cNvPicPr>
          <p:nvPr>
            <p:ph type="pic" idx="1"/>
          </p:nvPr>
        </p:nvPicPr>
        <p:blipFill rotWithShape="1">
          <a:blip r:embed="rId3"/>
          <a:srcRect t="10223" b="10223"/>
          <a:stretch/>
        </p:blipFill>
        <p:spPr>
          <a:prstGeom prst="rect">
            <a:avLst/>
          </a:prstGeom>
        </p:spPr>
      </p:pic>
      <p:sp>
        <p:nvSpPr>
          <p:cNvPr id="4" name="Footer Placeholder 3">
            <a:extLst>
              <a:ext uri="{FF2B5EF4-FFF2-40B4-BE49-F238E27FC236}">
                <a16:creationId xmlns:a16="http://schemas.microsoft.com/office/drawing/2014/main" id="{0E14EB6E-3FBA-0382-9F17-C97D9145DF0A}"/>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Solu Cortef Training for School Staff</a:t>
            </a:r>
            <a:endParaRPr lang="en-US" kern="1200" dirty="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29910E91-0018-FC5D-EB62-79BF7529BBBD}"/>
              </a:ext>
            </a:extLst>
          </p:cNvPr>
          <p:cNvSpPr>
            <a:spLocks noGrp="1"/>
          </p:cNvSpPr>
          <p:nvPr>
            <p:ph type="sldNum" sz="quarter" idx="12"/>
          </p:nvPr>
        </p:nvSpPr>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23</a:t>
            </a:fld>
            <a:endParaRPr lang="en-US"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139121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530B08B-8B71-B7C9-6BBF-BDEA29EB57F2}"/>
              </a:ext>
            </a:extLst>
          </p:cNvPr>
          <p:cNvPicPr>
            <a:picLocks noGrp="1" noChangeAspect="1"/>
          </p:cNvPicPr>
          <p:nvPr>
            <p:ph type="pic" idx="1"/>
          </p:nvPr>
        </p:nvPicPr>
        <p:blipFill rotWithShape="1">
          <a:blip r:embed="rId3"/>
          <a:srcRect t="17667" b="17667"/>
          <a:stretch/>
        </p:blipFill>
        <p:spPr>
          <a:prstGeom prst="rect">
            <a:avLst/>
          </a:prstGeom>
        </p:spPr>
      </p:pic>
      <p:sp>
        <p:nvSpPr>
          <p:cNvPr id="4" name="Footer Placeholder 3">
            <a:extLst>
              <a:ext uri="{FF2B5EF4-FFF2-40B4-BE49-F238E27FC236}">
                <a16:creationId xmlns:a16="http://schemas.microsoft.com/office/drawing/2014/main" id="{5198BA70-7F95-F0D2-44EF-A6FB07478327}"/>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Solu Cortef Training for School Staff</a:t>
            </a:r>
            <a:endParaRPr lang="en-US" kern="1200" dirty="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FF30C065-7C12-E60A-7040-DB44E39AA421}"/>
              </a:ext>
            </a:extLst>
          </p:cNvPr>
          <p:cNvSpPr>
            <a:spLocks noGrp="1"/>
          </p:cNvSpPr>
          <p:nvPr>
            <p:ph type="sldNum" sz="quarter" idx="12"/>
          </p:nvPr>
        </p:nvSpPr>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24</a:t>
            </a:fld>
            <a:endParaRPr lang="en-US"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99422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Child lying in bed">
            <a:extLst>
              <a:ext uri="{FF2B5EF4-FFF2-40B4-BE49-F238E27FC236}">
                <a16:creationId xmlns:a16="http://schemas.microsoft.com/office/drawing/2014/main" id="{EAA49CC2-0F05-D93E-4B44-D7C6EAB80407}"/>
              </a:ext>
            </a:extLst>
          </p:cNvPr>
          <p:cNvPicPr>
            <a:picLocks noGrp="1" noChangeAspect="1"/>
          </p:cNvPicPr>
          <p:nvPr>
            <p:ph type="pic" idx="1"/>
          </p:nvPr>
        </p:nvPicPr>
        <p:blipFill rotWithShape="1">
          <a:blip r:embed="rId3"/>
          <a:srcRect t="14603" b="14603"/>
          <a:stretch/>
        </p:blipFill>
        <p:spPr>
          <a:xfrm>
            <a:off x="1669250" y="1489081"/>
            <a:ext cx="8853500" cy="4178072"/>
          </a:xfrm>
          <a:prstGeom prst="rect">
            <a:avLst/>
          </a:prstGeom>
        </p:spPr>
      </p:pic>
      <p:sp>
        <p:nvSpPr>
          <p:cNvPr id="3" name="Footer Placeholder 2">
            <a:extLst>
              <a:ext uri="{FF2B5EF4-FFF2-40B4-BE49-F238E27FC236}">
                <a16:creationId xmlns:a16="http://schemas.microsoft.com/office/drawing/2014/main" id="{9B58E3D4-B9D1-21F1-33AD-67D4EBDFB6B9}"/>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Solu Cortef Training for School Staff</a:t>
            </a:r>
            <a:endParaRPr lang="en-US" kern="1200" dirty="0">
              <a:solidFill>
                <a:schemeClr val="tx1">
                  <a:tint val="75000"/>
                </a:schemeClr>
              </a:solidFill>
              <a:latin typeface="+mn-lt"/>
              <a:ea typeface="+mn-ea"/>
              <a:cs typeface="+mn-cs"/>
            </a:endParaRPr>
          </a:p>
        </p:txBody>
      </p:sp>
      <p:sp>
        <p:nvSpPr>
          <p:cNvPr id="4" name="Slide Number Placeholder 3">
            <a:extLst>
              <a:ext uri="{FF2B5EF4-FFF2-40B4-BE49-F238E27FC236}">
                <a16:creationId xmlns:a16="http://schemas.microsoft.com/office/drawing/2014/main" id="{F54263C3-7FC7-6075-0948-DB1605CD53B5}"/>
              </a:ext>
            </a:extLst>
          </p:cNvPr>
          <p:cNvSpPr>
            <a:spLocks noGrp="1"/>
          </p:cNvSpPr>
          <p:nvPr>
            <p:ph type="sldNum" sz="quarter" idx="12"/>
          </p:nvPr>
        </p:nvSpPr>
        <p:spPr/>
        <p:txBody>
          <a:bodyPr vert="horz" lIns="91440" tIns="45720" rIns="91440" bIns="45720" rtlCol="0" anchor="ctr">
            <a:normAutofit/>
          </a:bodyPr>
          <a:lstStyle/>
          <a:p>
            <a:pPr>
              <a:spcAft>
                <a:spcPts val="600"/>
              </a:spcAft>
            </a:pPr>
            <a:fld id="{5BAE8913-8D35-1844-935C-79C68836B604}" type="slidenum">
              <a:rPr lang="en-US" smtClean="0">
                <a:solidFill>
                  <a:schemeClr val="tx1">
                    <a:tint val="75000"/>
                  </a:schemeClr>
                </a:solidFill>
                <a:latin typeface="+mn-lt"/>
                <a:ea typeface="+mn-ea"/>
                <a:cs typeface="+mn-cs"/>
              </a:rPr>
              <a:pPr>
                <a:spcAft>
                  <a:spcPts val="600"/>
                </a:spcAft>
              </a:pPr>
              <a:t>25</a:t>
            </a:fld>
            <a:endParaRPr lang="en-US" dirty="0">
              <a:solidFill>
                <a:schemeClr val="tx1">
                  <a:tint val="75000"/>
                </a:schemeClr>
              </a:solidFill>
              <a:latin typeface="+mn-lt"/>
              <a:ea typeface="+mn-ea"/>
              <a:cs typeface="+mn-cs"/>
            </a:endParaRPr>
          </a:p>
        </p:txBody>
      </p:sp>
      <p:sp>
        <p:nvSpPr>
          <p:cNvPr id="7" name="TextBox 6">
            <a:extLst>
              <a:ext uri="{FF2B5EF4-FFF2-40B4-BE49-F238E27FC236}">
                <a16:creationId xmlns:a16="http://schemas.microsoft.com/office/drawing/2014/main" id="{7D1C989C-E2D4-5809-ACE0-D8C7670B8877}"/>
              </a:ext>
            </a:extLst>
          </p:cNvPr>
          <p:cNvSpPr txBox="1"/>
          <p:nvPr/>
        </p:nvSpPr>
        <p:spPr>
          <a:xfrm>
            <a:off x="723900" y="695831"/>
            <a:ext cx="6629400" cy="769441"/>
          </a:xfrm>
          <a:prstGeom prst="rect">
            <a:avLst/>
          </a:prstGeom>
          <a:noFill/>
        </p:spPr>
        <p:txBody>
          <a:bodyPr wrap="square" rtlCol="0">
            <a:spAutoFit/>
          </a:bodyPr>
          <a:lstStyle/>
          <a:p>
            <a:r>
              <a:rPr lang="en-US" sz="4400" dirty="0">
                <a:solidFill>
                  <a:srgbClr val="005AA2"/>
                </a:solidFill>
                <a:latin typeface="Verdana" panose="020B0604030504040204" pitchFamily="34" charset="0"/>
                <a:ea typeface="Verdana" panose="020B0604030504040204" pitchFamily="34" charset="0"/>
              </a:rPr>
              <a:t>Practice</a:t>
            </a:r>
            <a:endParaRPr lang="en-CA" sz="4400" dirty="0">
              <a:solidFill>
                <a:srgbClr val="005AA2"/>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CCF18081-03E5-E49F-05BE-9116191EB433}"/>
              </a:ext>
            </a:extLst>
          </p:cNvPr>
          <p:cNvSpPr txBox="1"/>
          <p:nvPr/>
        </p:nvSpPr>
        <p:spPr>
          <a:xfrm>
            <a:off x="1650670" y="5769213"/>
            <a:ext cx="6670370" cy="230832"/>
          </a:xfrm>
          <a:prstGeom prst="rect">
            <a:avLst/>
          </a:prstGeom>
          <a:noFill/>
        </p:spPr>
        <p:txBody>
          <a:bodyPr wrap="square" rtlCol="0">
            <a:spAutoFit/>
          </a:bodyPr>
          <a:lstStyle/>
          <a:p>
            <a:r>
              <a:rPr lang="en-US" sz="900" dirty="0"/>
              <a:t>Image credit: </a:t>
            </a:r>
            <a:r>
              <a:rPr lang="en-US" sz="900" dirty="0" err="1"/>
              <a:t>istock</a:t>
            </a:r>
            <a:endParaRPr lang="en-CA" sz="900" dirty="0"/>
          </a:p>
        </p:txBody>
      </p:sp>
    </p:spTree>
    <p:extLst>
      <p:ext uri="{BB962C8B-B14F-4D97-AF65-F5344CB8AC3E}">
        <p14:creationId xmlns:p14="http://schemas.microsoft.com/office/powerpoint/2010/main" val="3842513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702A3F2-046B-4645-A454-F16B825DD21F}"/>
              </a:ext>
            </a:extLst>
          </p:cNvPr>
          <p:cNvSpPr>
            <a:spLocks noGrp="1"/>
          </p:cNvSpPr>
          <p:nvPr>
            <p:ph type="title"/>
          </p:nvPr>
        </p:nvSpPr>
        <p:spPr>
          <a:xfrm>
            <a:off x="3315031" y="1380754"/>
            <a:ext cx="5561938" cy="2513516"/>
          </a:xfrm>
        </p:spPr>
        <p:txBody>
          <a:bodyPr vert="horz" lIns="91440" tIns="45720" rIns="91440" bIns="45720" rtlCol="0" anchor="b">
            <a:normAutofit/>
          </a:bodyPr>
          <a:lstStyle/>
          <a:p>
            <a:r>
              <a:rPr lang="en-US" sz="6000" kern="1200" dirty="0">
                <a:solidFill>
                  <a:schemeClr val="tx1"/>
                </a:solidFill>
                <a:latin typeface="+mj-lt"/>
                <a:ea typeface="+mj-ea"/>
                <a:cs typeface="+mj-cs"/>
              </a:rPr>
              <a:t>Resources</a:t>
            </a:r>
          </a:p>
        </p:txBody>
      </p:sp>
      <p:sp>
        <p:nvSpPr>
          <p:cNvPr id="3" name="Footer Placeholder 2">
            <a:extLst>
              <a:ext uri="{FF2B5EF4-FFF2-40B4-BE49-F238E27FC236}">
                <a16:creationId xmlns:a16="http://schemas.microsoft.com/office/drawing/2014/main" id="{FB6F8403-FE15-9DEF-750D-ADD35A4AA6E6}"/>
              </a:ext>
            </a:extLst>
          </p:cNvPr>
          <p:cNvSpPr>
            <a:spLocks noGrp="1"/>
          </p:cNvSpPr>
          <p:nvPr>
            <p:ph type="ftr" sz="quarter" idx="11"/>
          </p:nvPr>
        </p:nvSpPr>
        <p:spPr>
          <a:xfrm>
            <a:off x="758529" y="6356350"/>
            <a:ext cx="4114800"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Solu Cortef Training for School Staff</a:t>
            </a:r>
          </a:p>
        </p:txBody>
      </p:sp>
      <p:sp>
        <p:nvSpPr>
          <p:cNvPr id="4" name="Slide Number Placeholder 3">
            <a:extLst>
              <a:ext uri="{FF2B5EF4-FFF2-40B4-BE49-F238E27FC236}">
                <a16:creationId xmlns:a16="http://schemas.microsoft.com/office/drawing/2014/main" id="{35B112B7-16E0-0FF3-5DE6-E809D50791BE}"/>
              </a:ext>
            </a:extLst>
          </p:cNvPr>
          <p:cNvSpPr>
            <a:spLocks noGrp="1"/>
          </p:cNvSpPr>
          <p:nvPr>
            <p:ph type="sldNum" sz="quarter" idx="12"/>
          </p:nvPr>
        </p:nvSpPr>
        <p:spPr>
          <a:xfrm>
            <a:off x="10467444" y="6356350"/>
            <a:ext cx="886355" cy="365125"/>
          </a:xfrm>
          <a:prstGeom prst="ellipse">
            <a:avLst/>
          </a:prstGeom>
        </p:spPr>
        <p:txBody>
          <a:bodyPr vert="horz" lIns="91440" tIns="45720" rIns="91440" bIns="45720" rtlCol="0" anchor="ctr">
            <a:normAutofit/>
          </a:bodyPr>
          <a:lstStyle/>
          <a:p>
            <a:pPr>
              <a:lnSpc>
                <a:spcPct val="90000"/>
              </a:lnSpc>
              <a:spcAft>
                <a:spcPts val="600"/>
              </a:spcAft>
            </a:pPr>
            <a:fld id="{5BAE8913-8D35-1844-935C-79C68836B604}" type="slidenum">
              <a:rPr lang="en-US">
                <a:solidFill>
                  <a:srgbClr val="FFFFFF"/>
                </a:solidFill>
                <a:latin typeface="+mn-lt"/>
                <a:ea typeface="+mn-ea"/>
                <a:cs typeface="+mn-cs"/>
              </a:rPr>
              <a:pPr>
                <a:lnSpc>
                  <a:spcPct val="90000"/>
                </a:lnSpc>
                <a:spcAft>
                  <a:spcPts val="600"/>
                </a:spcAft>
              </a:pPr>
              <a:t>26</a:t>
            </a:fld>
            <a:endParaRPr lang="en-US">
              <a:solidFill>
                <a:srgbClr val="FFFFFF"/>
              </a:solidFill>
              <a:latin typeface="+mn-lt"/>
              <a:ea typeface="+mn-ea"/>
              <a:cs typeface="+mn-cs"/>
            </a:endParaRPr>
          </a:p>
        </p:txBody>
      </p:sp>
      <p:sp>
        <p:nvSpPr>
          <p:cNvPr id="24" name="Arc 2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1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A1FAF-4109-7579-8A3E-CCD5CAF130BF}"/>
              </a:ext>
            </a:extLst>
          </p:cNvPr>
          <p:cNvSpPr>
            <a:spLocks noGrp="1"/>
          </p:cNvSpPr>
          <p:nvPr>
            <p:ph type="title"/>
          </p:nvPr>
        </p:nvSpPr>
        <p:spPr>
          <a:xfrm>
            <a:off x="1009650" y="538956"/>
            <a:ext cx="9994900" cy="1118394"/>
          </a:xfrm>
        </p:spPr>
        <p:txBody>
          <a:bodyPr anchor="t">
            <a:normAutofit/>
          </a:bodyPr>
          <a:lstStyle/>
          <a:p>
            <a:r>
              <a:rPr lang="en-US" dirty="0"/>
              <a:t>Resources</a:t>
            </a:r>
            <a:endParaRPr lang="en-CA" dirty="0"/>
          </a:p>
        </p:txBody>
      </p:sp>
      <p:pic>
        <p:nvPicPr>
          <p:cNvPr id="6" name="Picture 5">
            <a:extLst>
              <a:ext uri="{FF2B5EF4-FFF2-40B4-BE49-F238E27FC236}">
                <a16:creationId xmlns:a16="http://schemas.microsoft.com/office/drawing/2014/main" id="{8E18FAEF-9F06-C7E4-DA78-9CB858B7C465}"/>
              </a:ext>
            </a:extLst>
          </p:cNvPr>
          <p:cNvPicPr>
            <a:picLocks noChangeAspect="1"/>
          </p:cNvPicPr>
          <p:nvPr/>
        </p:nvPicPr>
        <p:blipFill>
          <a:blip r:embed="rId3"/>
          <a:stretch>
            <a:fillRect/>
          </a:stretch>
        </p:blipFill>
        <p:spPr>
          <a:xfrm>
            <a:off x="9534867" y="628650"/>
            <a:ext cx="637833" cy="749300"/>
          </a:xfrm>
          <a:prstGeom prst="rect">
            <a:avLst/>
          </a:prstGeom>
        </p:spPr>
      </p:pic>
      <p:sp>
        <p:nvSpPr>
          <p:cNvPr id="4" name="Footer Placeholder 3">
            <a:extLst>
              <a:ext uri="{FF2B5EF4-FFF2-40B4-BE49-F238E27FC236}">
                <a16:creationId xmlns:a16="http://schemas.microsoft.com/office/drawing/2014/main" id="{DB743690-A940-2724-4A2B-2CBDFB526B5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Solu Cortef Training for School Staff</a:t>
            </a:r>
            <a:endParaRPr lang="en-US" dirty="0"/>
          </a:p>
        </p:txBody>
      </p:sp>
      <p:sp>
        <p:nvSpPr>
          <p:cNvPr id="5" name="Slide Number Placeholder 4">
            <a:extLst>
              <a:ext uri="{FF2B5EF4-FFF2-40B4-BE49-F238E27FC236}">
                <a16:creationId xmlns:a16="http://schemas.microsoft.com/office/drawing/2014/main" id="{A74705EB-268E-F528-99E6-B88A00558557}"/>
              </a:ext>
            </a:extLst>
          </p:cNvPr>
          <p:cNvSpPr>
            <a:spLocks noGrp="1"/>
          </p:cNvSpPr>
          <p:nvPr>
            <p:ph type="sldNum" sz="quarter" idx="12"/>
          </p:nvPr>
        </p:nvSpPr>
        <p:spPr>
          <a:xfrm>
            <a:off x="8610600" y="6356350"/>
            <a:ext cx="2743200" cy="365125"/>
          </a:xfrm>
        </p:spPr>
        <p:txBody>
          <a:bodyPr>
            <a:normAutofit/>
          </a:bodyPr>
          <a:lstStyle/>
          <a:p>
            <a:pPr>
              <a:spcAft>
                <a:spcPts val="600"/>
              </a:spcAft>
            </a:pPr>
            <a:fld id="{5BAE8913-8D35-1844-935C-79C68836B604}" type="slidenum">
              <a:rPr lang="en-US" smtClean="0"/>
              <a:pPr>
                <a:spcAft>
                  <a:spcPts val="600"/>
                </a:spcAft>
              </a:pPr>
              <a:t>27</a:t>
            </a:fld>
            <a:endParaRPr lang="en-US" dirty="0"/>
          </a:p>
        </p:txBody>
      </p:sp>
      <p:graphicFrame>
        <p:nvGraphicFramePr>
          <p:cNvPr id="15" name="Content Placeholder 2">
            <a:extLst>
              <a:ext uri="{FF2B5EF4-FFF2-40B4-BE49-F238E27FC236}">
                <a16:creationId xmlns:a16="http://schemas.microsoft.com/office/drawing/2014/main" id="{44FF4FB4-E262-B928-5E5B-87BEB1439506}"/>
              </a:ext>
            </a:extLst>
          </p:cNvPr>
          <p:cNvGraphicFramePr>
            <a:graphicFrameLocks noGrp="1"/>
          </p:cNvGraphicFramePr>
          <p:nvPr>
            <p:ph idx="1"/>
            <p:extLst>
              <p:ext uri="{D42A27DB-BD31-4B8C-83A1-F6EECF244321}">
                <p14:modId xmlns:p14="http://schemas.microsoft.com/office/powerpoint/2010/main" val="3464819957"/>
              </p:ext>
            </p:extLst>
          </p:nvPr>
        </p:nvGraphicFramePr>
        <p:xfrm>
          <a:off x="1009650" y="1847849"/>
          <a:ext cx="9994900" cy="4873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182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2E6B-8A22-9540-B234-6653EFF94FF5}"/>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1E547246-5D24-E244-A3A4-4D8FA6C7C3F5}"/>
              </a:ext>
            </a:extLst>
          </p:cNvPr>
          <p:cNvSpPr>
            <a:spLocks noGrp="1"/>
          </p:cNvSpPr>
          <p:nvPr>
            <p:ph idx="1"/>
          </p:nvPr>
        </p:nvSpPr>
        <p:spPr/>
        <p:txBody>
          <a:bodyPr>
            <a:normAutofit/>
          </a:bodyPr>
          <a:lstStyle/>
          <a:p>
            <a:pPr marL="0" indent="0">
              <a:buNone/>
            </a:pPr>
            <a:r>
              <a:rPr lang="en-CA" dirty="0"/>
              <a:t>To understand how to recognize the need for the administration of Solu S</a:t>
            </a:r>
            <a:r>
              <a:rPr lang="en-CA"/>
              <a:t>ortef</a:t>
            </a:r>
            <a:r>
              <a:rPr lang="en-CA" dirty="0"/>
              <a:t> rescue medication.</a:t>
            </a:r>
          </a:p>
          <a:p>
            <a:pPr marL="0" indent="0">
              <a:buNone/>
            </a:pPr>
            <a:r>
              <a:rPr lang="en-CA" dirty="0"/>
              <a:t>To learn how to prepare and administer Solu Cortef.</a:t>
            </a:r>
          </a:p>
        </p:txBody>
      </p:sp>
      <p:sp>
        <p:nvSpPr>
          <p:cNvPr id="4" name="Footer Placeholder 3">
            <a:extLst>
              <a:ext uri="{FF2B5EF4-FFF2-40B4-BE49-F238E27FC236}">
                <a16:creationId xmlns:a16="http://schemas.microsoft.com/office/drawing/2014/main" id="{BF52B30C-145F-354B-80CB-2802D5DF2520}"/>
              </a:ext>
            </a:extLst>
          </p:cNvPr>
          <p:cNvSpPr>
            <a:spLocks noGrp="1"/>
          </p:cNvSpPr>
          <p:nvPr>
            <p:ph type="ftr" sz="quarter" idx="11"/>
          </p:nvPr>
        </p:nvSpPr>
        <p:spPr/>
        <p:txBody>
          <a:bodyPr/>
          <a:lstStyle/>
          <a:p>
            <a:r>
              <a:rPr lang="en-US"/>
              <a:t>Solu Cortef Training for School Staff</a:t>
            </a:r>
            <a:endParaRPr lang="en-US" dirty="0"/>
          </a:p>
        </p:txBody>
      </p:sp>
      <p:sp>
        <p:nvSpPr>
          <p:cNvPr id="5" name="Slide Number Placeholder 4">
            <a:extLst>
              <a:ext uri="{FF2B5EF4-FFF2-40B4-BE49-F238E27FC236}">
                <a16:creationId xmlns:a16="http://schemas.microsoft.com/office/drawing/2014/main" id="{9F0A963E-082C-2646-A355-D6EFF0363881}"/>
              </a:ext>
            </a:extLst>
          </p:cNvPr>
          <p:cNvSpPr>
            <a:spLocks noGrp="1"/>
          </p:cNvSpPr>
          <p:nvPr>
            <p:ph type="sldNum" sz="quarter" idx="12"/>
          </p:nvPr>
        </p:nvSpPr>
        <p:spPr/>
        <p:txBody>
          <a:bodyPr/>
          <a:lstStyle/>
          <a:p>
            <a:fld id="{5BAE8913-8D35-1844-935C-79C68836B604}" type="slidenum">
              <a:rPr lang="en-US" smtClean="0"/>
              <a:pPr/>
              <a:t>3</a:t>
            </a:fld>
            <a:endParaRPr lang="en-US" dirty="0"/>
          </a:p>
        </p:txBody>
      </p:sp>
    </p:spTree>
    <p:extLst>
      <p:ext uri="{BB962C8B-B14F-4D97-AF65-F5344CB8AC3E}">
        <p14:creationId xmlns:p14="http://schemas.microsoft.com/office/powerpoint/2010/main" val="73101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358064-8886-D741-8129-9CCC4A73DC22}"/>
              </a:ext>
            </a:extLst>
          </p:cNvPr>
          <p:cNvSpPr>
            <a:spLocks noGrp="1"/>
          </p:cNvSpPr>
          <p:nvPr>
            <p:ph type="title"/>
          </p:nvPr>
        </p:nvSpPr>
        <p:spPr>
          <a:xfrm>
            <a:off x="838200" y="556995"/>
            <a:ext cx="10515600" cy="1133693"/>
          </a:xfrm>
        </p:spPr>
        <p:txBody>
          <a:bodyPr>
            <a:normAutofit/>
          </a:bodyPr>
          <a:lstStyle/>
          <a:p>
            <a:r>
              <a:rPr lang="en-US" sz="5200"/>
              <a:t>Learning Objectives</a:t>
            </a:r>
          </a:p>
        </p:txBody>
      </p:sp>
      <p:sp>
        <p:nvSpPr>
          <p:cNvPr id="4" name="Footer Placeholder 3">
            <a:extLst>
              <a:ext uri="{FF2B5EF4-FFF2-40B4-BE49-F238E27FC236}">
                <a16:creationId xmlns:a16="http://schemas.microsoft.com/office/drawing/2014/main" id="{DDC86D75-841D-3945-803B-4F32250DD977}"/>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Solu Cortef Training for School Staff</a:t>
            </a:r>
          </a:p>
        </p:txBody>
      </p:sp>
      <p:sp>
        <p:nvSpPr>
          <p:cNvPr id="5" name="Slide Number Placeholder 4">
            <a:extLst>
              <a:ext uri="{FF2B5EF4-FFF2-40B4-BE49-F238E27FC236}">
                <a16:creationId xmlns:a16="http://schemas.microsoft.com/office/drawing/2014/main" id="{9DD20434-1533-9E45-BE09-BEBB146164F2}"/>
              </a:ext>
            </a:extLst>
          </p:cNvPr>
          <p:cNvSpPr>
            <a:spLocks noGrp="1"/>
          </p:cNvSpPr>
          <p:nvPr>
            <p:ph type="sldNum" sz="quarter" idx="12"/>
          </p:nvPr>
        </p:nvSpPr>
        <p:spPr>
          <a:xfrm>
            <a:off x="8610600" y="6356350"/>
            <a:ext cx="2743200" cy="365125"/>
          </a:xfrm>
        </p:spPr>
        <p:txBody>
          <a:bodyPr>
            <a:normAutofit/>
          </a:bodyPr>
          <a:lstStyle/>
          <a:p>
            <a:pPr>
              <a:spcAft>
                <a:spcPts val="600"/>
              </a:spcAft>
            </a:pPr>
            <a:fld id="{5BAE8913-8D35-1844-935C-79C68836B604}" type="slidenum">
              <a:rPr lang="en-US" smtClean="0"/>
              <a:pPr>
                <a:spcAft>
                  <a:spcPts val="600"/>
                </a:spcAft>
              </a:pPr>
              <a:t>4</a:t>
            </a:fld>
            <a:endParaRPr lang="en-US"/>
          </a:p>
        </p:txBody>
      </p:sp>
      <p:graphicFrame>
        <p:nvGraphicFramePr>
          <p:cNvPr id="23" name="Content Placeholder 2">
            <a:extLst>
              <a:ext uri="{FF2B5EF4-FFF2-40B4-BE49-F238E27FC236}">
                <a16:creationId xmlns:a16="http://schemas.microsoft.com/office/drawing/2014/main" id="{33BC119F-663A-27EC-F151-3675EA88EA4F}"/>
              </a:ext>
            </a:extLst>
          </p:cNvPr>
          <p:cNvGraphicFramePr>
            <a:graphicFrameLocks noGrp="1"/>
          </p:cNvGraphicFramePr>
          <p:nvPr>
            <p:ph idx="1"/>
            <p:extLst>
              <p:ext uri="{D42A27DB-BD31-4B8C-83A1-F6EECF244321}">
                <p14:modId xmlns:p14="http://schemas.microsoft.com/office/powerpoint/2010/main" val="8543140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901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22B8776-7D59-E947-84C9-7C2C2425C019}"/>
              </a:ext>
            </a:extLst>
          </p:cNvPr>
          <p:cNvSpPr>
            <a:spLocks noGrp="1"/>
          </p:cNvSpPr>
          <p:nvPr>
            <p:ph type="title"/>
          </p:nvPr>
        </p:nvSpPr>
        <p:spPr>
          <a:xfrm>
            <a:off x="3315031" y="1380754"/>
            <a:ext cx="5561938" cy="2513516"/>
          </a:xfrm>
        </p:spPr>
        <p:txBody>
          <a:bodyPr vert="horz" lIns="91440" tIns="45720" rIns="91440" bIns="45720" rtlCol="0" anchor="b">
            <a:normAutofit/>
          </a:bodyPr>
          <a:lstStyle/>
          <a:p>
            <a:r>
              <a:rPr lang="en-US" sz="6000" kern="1200" dirty="0">
                <a:solidFill>
                  <a:schemeClr val="tx1"/>
                </a:solidFill>
                <a:latin typeface="+mj-lt"/>
                <a:ea typeface="+mj-ea"/>
                <a:cs typeface="+mj-cs"/>
              </a:rPr>
              <a:t>Adrenal Insufficiency </a:t>
            </a:r>
          </a:p>
        </p:txBody>
      </p:sp>
      <p:sp>
        <p:nvSpPr>
          <p:cNvPr id="3" name="Footer Placeholder 2">
            <a:extLst>
              <a:ext uri="{FF2B5EF4-FFF2-40B4-BE49-F238E27FC236}">
                <a16:creationId xmlns:a16="http://schemas.microsoft.com/office/drawing/2014/main" id="{EC4FEF9C-ABDA-4A4F-846F-5451256ADC29}"/>
              </a:ext>
            </a:extLst>
          </p:cNvPr>
          <p:cNvSpPr>
            <a:spLocks noGrp="1"/>
          </p:cNvSpPr>
          <p:nvPr>
            <p:ph type="ftr" sz="quarter" idx="11"/>
          </p:nvPr>
        </p:nvSpPr>
        <p:spPr>
          <a:xfrm>
            <a:off x="758529" y="6356350"/>
            <a:ext cx="4114800"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Solu Cortef Training for School Staff</a:t>
            </a:r>
          </a:p>
        </p:txBody>
      </p:sp>
      <p:sp>
        <p:nvSpPr>
          <p:cNvPr id="4" name="Slide Number Placeholder 3">
            <a:extLst>
              <a:ext uri="{FF2B5EF4-FFF2-40B4-BE49-F238E27FC236}">
                <a16:creationId xmlns:a16="http://schemas.microsoft.com/office/drawing/2014/main" id="{70AD0606-47D9-524D-8B5B-0982E96A87A3}"/>
              </a:ext>
            </a:extLst>
          </p:cNvPr>
          <p:cNvSpPr>
            <a:spLocks noGrp="1"/>
          </p:cNvSpPr>
          <p:nvPr>
            <p:ph type="sldNum" sz="quarter" idx="12"/>
          </p:nvPr>
        </p:nvSpPr>
        <p:spPr>
          <a:xfrm>
            <a:off x="10467444" y="6356350"/>
            <a:ext cx="886355" cy="365125"/>
          </a:xfrm>
          <a:prstGeom prst="ellipse">
            <a:avLst/>
          </a:prstGeom>
        </p:spPr>
        <p:txBody>
          <a:bodyPr vert="horz" lIns="91440" tIns="45720" rIns="91440" bIns="45720" rtlCol="0" anchor="ctr">
            <a:normAutofit/>
          </a:bodyPr>
          <a:lstStyle/>
          <a:p>
            <a:pPr>
              <a:lnSpc>
                <a:spcPct val="90000"/>
              </a:lnSpc>
              <a:spcAft>
                <a:spcPts val="600"/>
              </a:spcAft>
            </a:pPr>
            <a:fld id="{5BAE8913-8D35-1844-935C-79C68836B604}" type="slidenum">
              <a:rPr lang="en-US">
                <a:solidFill>
                  <a:srgbClr val="FFFFFF"/>
                </a:solidFill>
                <a:latin typeface="+mn-lt"/>
                <a:ea typeface="+mn-ea"/>
                <a:cs typeface="+mn-cs"/>
              </a:rPr>
              <a:pPr>
                <a:lnSpc>
                  <a:spcPct val="90000"/>
                </a:lnSpc>
                <a:spcAft>
                  <a:spcPts val="600"/>
                </a:spcAft>
              </a:pPr>
              <a:t>5</a:t>
            </a:fld>
            <a:endParaRPr lang="en-US">
              <a:solidFill>
                <a:srgbClr val="FFFFFF"/>
              </a:solidFill>
              <a:latin typeface="+mn-lt"/>
              <a:ea typeface="+mn-ea"/>
              <a:cs typeface="+mn-cs"/>
            </a:endParaRPr>
          </a:p>
        </p:txBody>
      </p:sp>
      <p:sp>
        <p:nvSpPr>
          <p:cNvPr id="24" name="Arc 2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0587EF9E-E855-981C-72AE-246FEAD7CFD4}"/>
              </a:ext>
            </a:extLst>
          </p:cNvPr>
          <p:cNvGraphicFramePr>
            <a:graphicFrameLocks noGrp="1"/>
          </p:cNvGraphicFramePr>
          <p:nvPr>
            <p:ph type="pic" idx="1"/>
            <p:extLst>
              <p:ext uri="{D42A27DB-BD31-4B8C-83A1-F6EECF244321}">
                <p14:modId xmlns:p14="http://schemas.microsoft.com/office/powerpoint/2010/main" val="224091635"/>
              </p:ext>
            </p:extLst>
          </p:nvPr>
        </p:nvGraphicFramePr>
        <p:xfrm>
          <a:off x="1374775" y="1212850"/>
          <a:ext cx="9439275" cy="4454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E2E00C71-D231-5C81-BB02-64943ED99D0D}"/>
              </a:ext>
            </a:extLst>
          </p:cNvPr>
          <p:cNvSpPr>
            <a:spLocks noGrp="1"/>
          </p:cNvSpPr>
          <p:nvPr>
            <p:ph type="ftr" sz="quarter" idx="11"/>
          </p:nvPr>
        </p:nvSpPr>
        <p:spPr/>
        <p:txBody>
          <a:bodyPr>
            <a:normAutofit/>
          </a:bodyPr>
          <a:lstStyle/>
          <a:p>
            <a:pPr>
              <a:spcAft>
                <a:spcPts val="600"/>
              </a:spcAft>
            </a:pPr>
            <a:r>
              <a:rPr lang="en-US"/>
              <a:t>Solu Cortef Training for School Staff</a:t>
            </a:r>
          </a:p>
        </p:txBody>
      </p:sp>
      <p:sp>
        <p:nvSpPr>
          <p:cNvPr id="5" name="Slide Number Placeholder 4">
            <a:extLst>
              <a:ext uri="{FF2B5EF4-FFF2-40B4-BE49-F238E27FC236}">
                <a16:creationId xmlns:a16="http://schemas.microsoft.com/office/drawing/2014/main" id="{47048673-8F27-6683-D73C-333CF87B72E6}"/>
              </a:ext>
            </a:extLst>
          </p:cNvPr>
          <p:cNvSpPr>
            <a:spLocks noGrp="1"/>
          </p:cNvSpPr>
          <p:nvPr>
            <p:ph type="sldNum" sz="quarter" idx="12"/>
          </p:nvPr>
        </p:nvSpPr>
        <p:spPr/>
        <p:txBody>
          <a:bodyPr>
            <a:normAutofit/>
          </a:bodyPr>
          <a:lstStyle/>
          <a:p>
            <a:pPr>
              <a:spcAft>
                <a:spcPts val="600"/>
              </a:spcAft>
            </a:pPr>
            <a:fld id="{5BAE8913-8D35-1844-935C-79C68836B604}" type="slidenum">
              <a:rPr lang="en-US" smtClean="0"/>
              <a:pPr>
                <a:spcAft>
                  <a:spcPts val="600"/>
                </a:spcAft>
              </a:pPr>
              <a:t>6</a:t>
            </a:fld>
            <a:endParaRPr lang="en-US"/>
          </a:p>
        </p:txBody>
      </p:sp>
      <p:sp>
        <p:nvSpPr>
          <p:cNvPr id="2" name="Title 1">
            <a:extLst>
              <a:ext uri="{FF2B5EF4-FFF2-40B4-BE49-F238E27FC236}">
                <a16:creationId xmlns:a16="http://schemas.microsoft.com/office/drawing/2014/main" id="{671918DB-DC63-5733-5716-20D84266CCB6}"/>
              </a:ext>
            </a:extLst>
          </p:cNvPr>
          <p:cNvSpPr>
            <a:spLocks noGrp="1"/>
          </p:cNvSpPr>
          <p:nvPr>
            <p:ph type="title" idx="4294967295"/>
          </p:nvPr>
        </p:nvSpPr>
        <p:spPr>
          <a:xfrm>
            <a:off x="688768" y="557213"/>
            <a:ext cx="9826831" cy="1133475"/>
          </a:xfrm>
        </p:spPr>
        <p:txBody>
          <a:bodyPr>
            <a:normAutofit/>
          </a:bodyPr>
          <a:lstStyle/>
          <a:p>
            <a:r>
              <a:rPr lang="en-US" sz="4800" dirty="0"/>
              <a:t>Adrenal Insufficiency</a:t>
            </a:r>
            <a:endParaRPr lang="en-CA" sz="4800" dirty="0"/>
          </a:p>
        </p:txBody>
      </p:sp>
    </p:spTree>
    <p:extLst>
      <p:ext uri="{BB962C8B-B14F-4D97-AF65-F5344CB8AC3E}">
        <p14:creationId xmlns:p14="http://schemas.microsoft.com/office/powerpoint/2010/main" val="286662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F6C47F6-E3CE-0748-AA09-FC0D81732F84}"/>
              </a:ext>
            </a:extLst>
          </p:cNvPr>
          <p:cNvSpPr>
            <a:spLocks noGrp="1"/>
          </p:cNvSpPr>
          <p:nvPr>
            <p:ph type="ftr" sz="quarter" idx="11"/>
          </p:nvPr>
        </p:nvSpPr>
        <p:spPr/>
        <p:txBody>
          <a:bodyPr/>
          <a:lstStyle/>
          <a:p>
            <a:r>
              <a:rPr lang="en-US">
                <a:hlinkClick r:id="rId3"/>
              </a:rPr>
              <a:t>Solu Cortef Training for School Staff</a:t>
            </a:r>
            <a:endParaRPr lang="en-US" dirty="0"/>
          </a:p>
        </p:txBody>
      </p:sp>
      <p:sp>
        <p:nvSpPr>
          <p:cNvPr id="5" name="Slide Number Placeholder 4">
            <a:extLst>
              <a:ext uri="{FF2B5EF4-FFF2-40B4-BE49-F238E27FC236}">
                <a16:creationId xmlns:a16="http://schemas.microsoft.com/office/drawing/2014/main" id="{5AF4BA9C-FA2A-8E8B-6BF4-4C469D50B374}"/>
              </a:ext>
            </a:extLst>
          </p:cNvPr>
          <p:cNvSpPr>
            <a:spLocks noGrp="1"/>
          </p:cNvSpPr>
          <p:nvPr>
            <p:ph type="sldNum" sz="quarter" idx="12"/>
          </p:nvPr>
        </p:nvSpPr>
        <p:spPr/>
        <p:txBody>
          <a:bodyPr/>
          <a:lstStyle/>
          <a:p>
            <a:fld id="{5BAE8913-8D35-1844-935C-79C68836B604}" type="slidenum">
              <a:rPr lang="en-US" smtClean="0"/>
              <a:pPr/>
              <a:t>7</a:t>
            </a:fld>
            <a:endParaRPr lang="en-US" dirty="0"/>
          </a:p>
        </p:txBody>
      </p:sp>
      <p:sp>
        <p:nvSpPr>
          <p:cNvPr id="2" name="Title 1">
            <a:extLst>
              <a:ext uri="{FF2B5EF4-FFF2-40B4-BE49-F238E27FC236}">
                <a16:creationId xmlns:a16="http://schemas.microsoft.com/office/drawing/2014/main" id="{60ECF286-CE2B-B0BA-9D69-D735F9BF6ECF}"/>
              </a:ext>
            </a:extLst>
          </p:cNvPr>
          <p:cNvSpPr>
            <a:spLocks noGrp="1"/>
          </p:cNvSpPr>
          <p:nvPr>
            <p:ph type="title" idx="4294967295"/>
          </p:nvPr>
        </p:nvSpPr>
        <p:spPr>
          <a:xfrm>
            <a:off x="700644" y="365125"/>
            <a:ext cx="9814956" cy="1489075"/>
          </a:xfrm>
        </p:spPr>
        <p:txBody>
          <a:bodyPr/>
          <a:lstStyle/>
          <a:p>
            <a:r>
              <a:rPr lang="en-US" dirty="0"/>
              <a:t>Adrenal Insufficiency Causes</a:t>
            </a:r>
            <a:endParaRPr lang="en-CA" dirty="0"/>
          </a:p>
        </p:txBody>
      </p:sp>
      <p:pic>
        <p:nvPicPr>
          <p:cNvPr id="9" name="Picture Placeholder 8">
            <a:extLst>
              <a:ext uri="{FF2B5EF4-FFF2-40B4-BE49-F238E27FC236}">
                <a16:creationId xmlns:a16="http://schemas.microsoft.com/office/drawing/2014/main" id="{74B30E97-2B67-0F89-C261-D69BE962FC49}"/>
              </a:ext>
            </a:extLst>
          </p:cNvPr>
          <p:cNvPicPr>
            <a:picLocks noGrp="1" noChangeAspect="1"/>
          </p:cNvPicPr>
          <p:nvPr>
            <p:ph type="pic" idx="1"/>
          </p:nvPr>
        </p:nvPicPr>
        <p:blipFill rotWithShape="1">
          <a:blip r:embed="rId4"/>
          <a:srcRect l="5364" r="5364"/>
          <a:stretch/>
        </p:blipFill>
        <p:spPr>
          <a:xfrm>
            <a:off x="1988288" y="1627773"/>
            <a:ext cx="8527312" cy="4024140"/>
          </a:xfrm>
        </p:spPr>
      </p:pic>
      <p:sp>
        <p:nvSpPr>
          <p:cNvPr id="3" name="TextBox 2">
            <a:extLst>
              <a:ext uri="{FF2B5EF4-FFF2-40B4-BE49-F238E27FC236}">
                <a16:creationId xmlns:a16="http://schemas.microsoft.com/office/drawing/2014/main" id="{A2945F6E-DB95-E89A-4D6D-AE1404EE5C83}"/>
              </a:ext>
            </a:extLst>
          </p:cNvPr>
          <p:cNvSpPr txBox="1"/>
          <p:nvPr/>
        </p:nvSpPr>
        <p:spPr>
          <a:xfrm>
            <a:off x="4465320" y="5702454"/>
            <a:ext cx="5738392" cy="230832"/>
          </a:xfrm>
          <a:prstGeom prst="rect">
            <a:avLst/>
          </a:prstGeom>
          <a:noFill/>
        </p:spPr>
        <p:txBody>
          <a:bodyPr wrap="square" rtlCol="0">
            <a:spAutoFit/>
          </a:bodyPr>
          <a:lstStyle/>
          <a:p>
            <a:r>
              <a:rPr lang="en-CA" sz="900" dirty="0">
                <a:hlinkClick r:id="rId3"/>
              </a:rPr>
              <a:t>Image credit: Congenital Adrenal Hyperplasia | Texas DSHS</a:t>
            </a:r>
            <a:endParaRPr lang="en-CA" sz="900" dirty="0"/>
          </a:p>
        </p:txBody>
      </p:sp>
    </p:spTree>
    <p:extLst>
      <p:ext uri="{BB962C8B-B14F-4D97-AF65-F5344CB8AC3E}">
        <p14:creationId xmlns:p14="http://schemas.microsoft.com/office/powerpoint/2010/main" val="345773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ECC0516-F333-8779-C614-D3F2612FF212}"/>
              </a:ext>
            </a:extLst>
          </p:cNvPr>
          <p:cNvSpPr>
            <a:spLocks noGrp="1"/>
          </p:cNvSpPr>
          <p:nvPr>
            <p:ph type="ftr" sz="quarter" idx="11"/>
          </p:nvPr>
        </p:nvSpPr>
        <p:spPr/>
        <p:txBody>
          <a:bodyPr/>
          <a:lstStyle/>
          <a:p>
            <a:r>
              <a:rPr lang="en-US"/>
              <a:t>Solu Cortef Training for School Staff</a:t>
            </a:r>
            <a:endParaRPr lang="en-US" dirty="0"/>
          </a:p>
        </p:txBody>
      </p:sp>
      <p:sp>
        <p:nvSpPr>
          <p:cNvPr id="5" name="Slide Number Placeholder 4">
            <a:extLst>
              <a:ext uri="{FF2B5EF4-FFF2-40B4-BE49-F238E27FC236}">
                <a16:creationId xmlns:a16="http://schemas.microsoft.com/office/drawing/2014/main" id="{6993D0FB-906B-E8C6-DED2-7133006D1C26}"/>
              </a:ext>
            </a:extLst>
          </p:cNvPr>
          <p:cNvSpPr>
            <a:spLocks noGrp="1"/>
          </p:cNvSpPr>
          <p:nvPr>
            <p:ph type="sldNum" sz="quarter" idx="12"/>
          </p:nvPr>
        </p:nvSpPr>
        <p:spPr/>
        <p:txBody>
          <a:bodyPr/>
          <a:lstStyle/>
          <a:p>
            <a:fld id="{5BAE8913-8D35-1844-935C-79C68836B604}" type="slidenum">
              <a:rPr lang="en-US" smtClean="0"/>
              <a:pPr/>
              <a:t>8</a:t>
            </a:fld>
            <a:endParaRPr lang="en-US" dirty="0"/>
          </a:p>
        </p:txBody>
      </p:sp>
      <p:sp>
        <p:nvSpPr>
          <p:cNvPr id="2" name="Title 1">
            <a:extLst>
              <a:ext uri="{FF2B5EF4-FFF2-40B4-BE49-F238E27FC236}">
                <a16:creationId xmlns:a16="http://schemas.microsoft.com/office/drawing/2014/main" id="{502BCAB5-9746-A9E4-FC1E-58D3C8D5FF41}"/>
              </a:ext>
            </a:extLst>
          </p:cNvPr>
          <p:cNvSpPr>
            <a:spLocks noGrp="1"/>
          </p:cNvSpPr>
          <p:nvPr>
            <p:ph type="title" idx="4294967295"/>
          </p:nvPr>
        </p:nvSpPr>
        <p:spPr>
          <a:xfrm>
            <a:off x="655320" y="365125"/>
            <a:ext cx="9860280" cy="1489075"/>
          </a:xfrm>
        </p:spPr>
        <p:txBody>
          <a:bodyPr/>
          <a:lstStyle/>
          <a:p>
            <a:r>
              <a:rPr lang="en-US" dirty="0"/>
              <a:t>Role of Cortisol: it can help </a:t>
            </a:r>
            <a:endParaRPr lang="en-CA" dirty="0"/>
          </a:p>
        </p:txBody>
      </p:sp>
      <p:sp>
        <p:nvSpPr>
          <p:cNvPr id="3" name="Content Placeholder 2">
            <a:extLst>
              <a:ext uri="{FF2B5EF4-FFF2-40B4-BE49-F238E27FC236}">
                <a16:creationId xmlns:a16="http://schemas.microsoft.com/office/drawing/2014/main" id="{5F735AEA-ED5A-8A48-D0C1-DA267679305E}"/>
              </a:ext>
            </a:extLst>
          </p:cNvPr>
          <p:cNvSpPr>
            <a:spLocks noGrp="1"/>
          </p:cNvSpPr>
          <p:nvPr>
            <p:ph idx="4294967295"/>
          </p:nvPr>
        </p:nvSpPr>
        <p:spPr>
          <a:xfrm>
            <a:off x="883920" y="2033588"/>
            <a:ext cx="9631680" cy="4143375"/>
          </a:xfrm>
        </p:spPr>
        <p:txBody>
          <a:bodyPr>
            <a:normAutofit/>
          </a:bodyPr>
          <a:lstStyle/>
          <a:p>
            <a:pPr algn="l">
              <a:buFont typeface="Arial" panose="020B0604020202020204" pitchFamily="34" charset="0"/>
              <a:buChar char="•"/>
            </a:pPr>
            <a:r>
              <a:rPr lang="en-US" b="0" i="0" dirty="0">
                <a:solidFill>
                  <a:srgbClr val="333333"/>
                </a:solidFill>
                <a:effectLst/>
              </a:rPr>
              <a:t>The body respond to stress or danger</a:t>
            </a:r>
          </a:p>
          <a:p>
            <a:pPr algn="l">
              <a:buFont typeface="Arial" panose="020B0604020202020204" pitchFamily="34" charset="0"/>
              <a:buChar char="•"/>
            </a:pPr>
            <a:r>
              <a:rPr lang="en-US" b="0" i="0" dirty="0">
                <a:solidFill>
                  <a:srgbClr val="333333"/>
                </a:solidFill>
                <a:effectLst/>
              </a:rPr>
              <a:t>increase body’s </a:t>
            </a:r>
            <a:r>
              <a:rPr lang="en-US" b="0" i="0" u="sng" dirty="0">
                <a:solidFill>
                  <a:srgbClr val="1E4759"/>
                </a:solidFill>
                <a:effectLst/>
                <a:hlinkClick r:id="rId3"/>
              </a:rPr>
              <a:t>metabolism</a:t>
            </a:r>
            <a:r>
              <a:rPr lang="en-US" b="0" i="0" dirty="0">
                <a:solidFill>
                  <a:srgbClr val="333333"/>
                </a:solidFill>
                <a:effectLst/>
              </a:rPr>
              <a:t> of glucose</a:t>
            </a:r>
          </a:p>
          <a:p>
            <a:pPr algn="l">
              <a:buFont typeface="Arial" panose="020B0604020202020204" pitchFamily="34" charset="0"/>
              <a:buChar char="•"/>
            </a:pPr>
            <a:r>
              <a:rPr lang="en-US" b="0" i="0" dirty="0">
                <a:solidFill>
                  <a:srgbClr val="333333"/>
                </a:solidFill>
                <a:effectLst/>
              </a:rPr>
              <a:t>control </a:t>
            </a:r>
            <a:r>
              <a:rPr lang="en-US" b="0" i="0" u="sng" dirty="0">
                <a:solidFill>
                  <a:srgbClr val="1E4759"/>
                </a:solidFill>
                <a:effectLst/>
                <a:hlinkClick r:id="rId4"/>
              </a:rPr>
              <a:t>blood pressure</a:t>
            </a:r>
            <a:endParaRPr lang="en-US" b="0" i="0" dirty="0">
              <a:solidFill>
                <a:srgbClr val="333333"/>
              </a:solidFill>
              <a:effectLst/>
            </a:endParaRPr>
          </a:p>
          <a:p>
            <a:pPr algn="l">
              <a:buFont typeface="Arial" panose="020B0604020202020204" pitchFamily="34" charset="0"/>
              <a:buChar char="•"/>
            </a:pPr>
            <a:r>
              <a:rPr lang="en-US" b="0" i="0" dirty="0">
                <a:solidFill>
                  <a:srgbClr val="333333"/>
                </a:solidFill>
                <a:effectLst/>
              </a:rPr>
              <a:t>reduce inflammation</a:t>
            </a:r>
          </a:p>
          <a:p>
            <a:pPr algn="l"/>
            <a:r>
              <a:rPr lang="en-US" b="0" i="0" dirty="0">
                <a:solidFill>
                  <a:srgbClr val="333333"/>
                </a:solidFill>
                <a:effectLst/>
              </a:rPr>
              <a:t>Cortisol is also needed for the ‘fight or flight’ response, which is your healthy, natural response to perceived threats. </a:t>
            </a:r>
            <a:endParaRPr lang="en-US" b="0" i="0" dirty="0">
              <a:solidFill>
                <a:srgbClr val="272524"/>
              </a:solidFill>
              <a:effectLst/>
              <a:latin typeface="MSK Sans Web"/>
            </a:endParaRPr>
          </a:p>
          <a:p>
            <a:endParaRPr lang="en-CA" dirty="0"/>
          </a:p>
        </p:txBody>
      </p:sp>
    </p:spTree>
    <p:extLst>
      <p:ext uri="{BB962C8B-B14F-4D97-AF65-F5344CB8AC3E}">
        <p14:creationId xmlns:p14="http://schemas.microsoft.com/office/powerpoint/2010/main" val="148973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22B8776-7D59-E947-84C9-7C2C2425C019}"/>
              </a:ext>
            </a:extLst>
          </p:cNvPr>
          <p:cNvSpPr>
            <a:spLocks noGrp="1"/>
          </p:cNvSpPr>
          <p:nvPr>
            <p:ph type="title"/>
          </p:nvPr>
        </p:nvSpPr>
        <p:spPr>
          <a:xfrm>
            <a:off x="3315031" y="1380754"/>
            <a:ext cx="5561938" cy="2513516"/>
          </a:xfrm>
        </p:spPr>
        <p:txBody>
          <a:bodyPr vert="horz" lIns="91440" tIns="45720" rIns="91440" bIns="45720" rtlCol="0" anchor="b">
            <a:normAutofit/>
          </a:bodyPr>
          <a:lstStyle/>
          <a:p>
            <a:r>
              <a:rPr lang="en-US" sz="5100" kern="1200" dirty="0">
                <a:solidFill>
                  <a:schemeClr val="tx1"/>
                </a:solidFill>
                <a:latin typeface="+mj-lt"/>
                <a:ea typeface="+mj-ea"/>
                <a:cs typeface="+mj-cs"/>
              </a:rPr>
              <a:t>When Is Emergency Treatment Needed? </a:t>
            </a:r>
          </a:p>
        </p:txBody>
      </p:sp>
      <p:sp>
        <p:nvSpPr>
          <p:cNvPr id="3" name="Footer Placeholder 2">
            <a:extLst>
              <a:ext uri="{FF2B5EF4-FFF2-40B4-BE49-F238E27FC236}">
                <a16:creationId xmlns:a16="http://schemas.microsoft.com/office/drawing/2014/main" id="{EC4FEF9C-ABDA-4A4F-846F-5451256ADC29}"/>
              </a:ext>
            </a:extLst>
          </p:cNvPr>
          <p:cNvSpPr>
            <a:spLocks noGrp="1"/>
          </p:cNvSpPr>
          <p:nvPr>
            <p:ph type="ftr" sz="quarter" idx="11"/>
          </p:nvPr>
        </p:nvSpPr>
        <p:spPr>
          <a:xfrm>
            <a:off x="758529" y="6356350"/>
            <a:ext cx="4114800"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Solu Cortef Training for School Staff</a:t>
            </a:r>
          </a:p>
        </p:txBody>
      </p:sp>
      <p:sp>
        <p:nvSpPr>
          <p:cNvPr id="4" name="Slide Number Placeholder 3">
            <a:extLst>
              <a:ext uri="{FF2B5EF4-FFF2-40B4-BE49-F238E27FC236}">
                <a16:creationId xmlns:a16="http://schemas.microsoft.com/office/drawing/2014/main" id="{70AD0606-47D9-524D-8B5B-0982E96A87A3}"/>
              </a:ext>
            </a:extLst>
          </p:cNvPr>
          <p:cNvSpPr>
            <a:spLocks noGrp="1"/>
          </p:cNvSpPr>
          <p:nvPr>
            <p:ph type="sldNum" sz="quarter" idx="12"/>
          </p:nvPr>
        </p:nvSpPr>
        <p:spPr>
          <a:xfrm>
            <a:off x="10467444" y="6356350"/>
            <a:ext cx="886355" cy="365125"/>
          </a:xfrm>
          <a:prstGeom prst="ellipse">
            <a:avLst/>
          </a:prstGeom>
        </p:spPr>
        <p:txBody>
          <a:bodyPr vert="horz" lIns="91440" tIns="45720" rIns="91440" bIns="45720" rtlCol="0" anchor="ctr">
            <a:normAutofit/>
          </a:bodyPr>
          <a:lstStyle/>
          <a:p>
            <a:pPr>
              <a:lnSpc>
                <a:spcPct val="90000"/>
              </a:lnSpc>
              <a:spcAft>
                <a:spcPts val="600"/>
              </a:spcAft>
            </a:pPr>
            <a:fld id="{5BAE8913-8D35-1844-935C-79C68836B604}" type="slidenum">
              <a:rPr lang="en-US">
                <a:solidFill>
                  <a:srgbClr val="FFFFFF"/>
                </a:solidFill>
                <a:latin typeface="+mn-lt"/>
                <a:ea typeface="+mn-ea"/>
                <a:cs typeface="+mn-cs"/>
              </a:rPr>
              <a:pPr>
                <a:lnSpc>
                  <a:spcPct val="90000"/>
                </a:lnSpc>
                <a:spcAft>
                  <a:spcPts val="600"/>
                </a:spcAft>
              </a:pPr>
              <a:t>9</a:t>
            </a:fld>
            <a:endParaRPr lang="en-US">
              <a:solidFill>
                <a:srgbClr val="FFFFFF"/>
              </a:solidFill>
              <a:latin typeface="+mn-lt"/>
              <a:ea typeface="+mn-ea"/>
              <a:cs typeface="+mn-cs"/>
            </a:endParaRPr>
          </a:p>
        </p:txBody>
      </p:sp>
      <p:sp>
        <p:nvSpPr>
          <p:cNvPr id="24" name="Arc 2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2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2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736750AA72694C976DF2C6EF588545" ma:contentTypeVersion="0" ma:contentTypeDescription="Create a new document." ma:contentTypeScope="" ma:versionID="328fec9d4b743e18e42d9c4b95df07b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3C8CA1-9AB6-4944-877C-D66D6EBD1A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84BECDC-BFB5-4B7B-8D89-9B6FBA246482}">
  <ds:schemaRefs>
    <ds:schemaRef ds:uri="http://schemas.microsoft.com/sharepoint/v3/contenttype/forms"/>
  </ds:schemaRefs>
</ds:datastoreItem>
</file>

<file path=customXml/itemProps3.xml><?xml version="1.0" encoding="utf-8"?>
<ds:datastoreItem xmlns:ds="http://schemas.openxmlformats.org/officeDocument/2006/customXml" ds:itemID="{D0DFE96B-F545-4287-8BBF-6EFE11549D82}">
  <ds:schemaRefs>
    <ds:schemaRef ds:uri="http://purl.org/dc/elements/1.1/"/>
    <ds:schemaRef ds:uri="http://purl.org/dc/term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32970</TotalTime>
  <Words>2886</Words>
  <Application>Microsoft Office PowerPoint</Application>
  <PresentationFormat>Widescreen</PresentationFormat>
  <Paragraphs>350</Paragraphs>
  <Slides>27</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Calibri</vt:lpstr>
      <vt:lpstr>Calibri Light</vt:lpstr>
      <vt:lpstr>Google Sans</vt:lpstr>
      <vt:lpstr>Montserrat Light</vt:lpstr>
      <vt:lpstr>MSK Sans Web</vt:lpstr>
      <vt:lpstr>Open Sans</vt:lpstr>
      <vt:lpstr>Poppins</vt:lpstr>
      <vt:lpstr>pt-sans-pro</vt:lpstr>
      <vt:lpstr>Quicksand</vt:lpstr>
      <vt:lpstr>Source Sans Pro</vt:lpstr>
      <vt:lpstr>Verdana</vt:lpstr>
      <vt:lpstr>Wingdings</vt:lpstr>
      <vt:lpstr>Office Theme</vt:lpstr>
      <vt:lpstr>Solu Cortef Rescue  Administration- school staff training</vt:lpstr>
      <vt:lpstr>Land acknowledgement</vt:lpstr>
      <vt:lpstr>Purpose</vt:lpstr>
      <vt:lpstr>Learning Objectives</vt:lpstr>
      <vt:lpstr>Adrenal Insufficiency </vt:lpstr>
      <vt:lpstr>Adrenal Insufficiency</vt:lpstr>
      <vt:lpstr>Adrenal Insufficiency Causes</vt:lpstr>
      <vt:lpstr>Role of Cortisol: it can help </vt:lpstr>
      <vt:lpstr>When Is Emergency Treatment Needed? </vt:lpstr>
      <vt:lpstr>Adrenal Crisis Triggers:</vt:lpstr>
      <vt:lpstr>Adrenal Crisis Symptoms:</vt:lpstr>
      <vt:lpstr>Administering Solu Cortef </vt:lpstr>
      <vt:lpstr>Training Supplies</vt:lpstr>
      <vt:lpstr>Solu Cortef </vt:lpstr>
      <vt:lpstr>Treatment</vt:lpstr>
      <vt:lpstr>Steps in Administration</vt:lpstr>
      <vt:lpstr>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 PowerPoint Template- Option for Board Presentations</dc:title>
  <dc:creator>Brenda Marsman</dc:creator>
  <cp:lastModifiedBy>Pitman, Valerie [IH]</cp:lastModifiedBy>
  <cp:revision>100</cp:revision>
  <dcterms:created xsi:type="dcterms:W3CDTF">2021-02-03T18:35:46Z</dcterms:created>
  <dcterms:modified xsi:type="dcterms:W3CDTF">2024-08-22T17:43:04Z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0x01010006736750AA72694C976DF2C6EF588545</vt:lpwstr>
  </property>
  <property fmtid="{D5CDD505-2E9C-101B-9397-08002B2CF9AE}" pid="3" name="FormsLibrary">
    <vt:bool>false</vt:bool>
  </property>
  <property fmtid="{D5CDD505-2E9C-101B-9397-08002B2CF9AE}" pid="4" name="FoD">
    <vt:bool>false</vt:bool>
  </property>
  <property fmtid="{D5CDD505-2E9C-101B-9397-08002B2CF9AE}" pid="5" name="1:1">
    <vt:bool>false</vt:bool>
  </property>
  <property fmtid="{D5CDD505-2E9C-101B-9397-08002B2CF9AE}" pid="6" name="ReviewDate">
    <vt:lpwstr>2023-03-28T01:27:52Z</vt:lpwstr>
  </property>
  <property fmtid="{D5CDD505-2E9C-101B-9397-08002B2CF9AE}" pid="7" name="Related Info">
    <vt:lpwstr/>
  </property>
  <property fmtid="{D5CDD505-2E9C-101B-9397-08002B2CF9AE}" pid="8" name="Forms Library URL">
    <vt:bool>false</vt:bool>
  </property>
  <property fmtid="{D5CDD505-2E9C-101B-9397-08002B2CF9AE}" pid="9" name="EMR (Pathways)">
    <vt:bool>false</vt:bool>
  </property>
  <property fmtid="{D5CDD505-2E9C-101B-9397-08002B2CF9AE}" pid="10" name="MEDITECH (Electronic) Version Available?">
    <vt:bool>false</vt:bool>
  </property>
  <property fmtid="{D5CDD505-2E9C-101B-9397-08002B2CF9AE}" pid="11" name="Fillable PPO">
    <vt:bool>false</vt:bool>
  </property>
  <property fmtid="{D5CDD505-2E9C-101B-9397-08002B2CF9AE}" pid="12" name="VersionDate">
    <vt:lpwstr>2022-11-24T00:00:00Z</vt:lpwstr>
  </property>
  <property fmtid="{D5CDD505-2E9C-101B-9397-08002B2CF9AE}" pid="13" name="Part of the Permanent Health Record?">
    <vt:bool>true</vt:bool>
  </property>
  <property fmtid="{D5CDD505-2E9C-101B-9397-08002B2CF9AE}" pid="14" name="(New) EMR">
    <vt:bool>false</vt:bool>
  </property>
  <property fmtid="{D5CDD505-2E9C-101B-9397-08002B2CF9AE}" pid="15" name="Public Web">
    <vt:bool>false</vt:bool>
  </property>
  <property fmtid="{D5CDD505-2E9C-101B-9397-08002B2CF9AE}" pid="16" name="RoyalPrinters">
    <vt:bool>true</vt:bool>
  </property>
  <property fmtid="{D5CDD505-2E9C-101B-9397-08002B2CF9AE}" pid="17" name="FileSharedHA">
    <vt:bool>false</vt:bool>
  </property>
  <property fmtid="{D5CDD505-2E9C-101B-9397-08002B2CF9AE}" pid="18" name="MediaServiceImageTags">
    <vt:lpwstr/>
  </property>
  <property fmtid="{D5CDD505-2E9C-101B-9397-08002B2CF9AE}" pid="19" name="Site">
    <vt:lpwstr>1;#IHA|b3c02795-a577-40a5-a418-8c15ed0f9430</vt:lpwstr>
  </property>
  <property fmtid="{D5CDD505-2E9C-101B-9397-08002B2CF9AE}" pid="20" name="lcf76f155ced4ddcb4097134ff3c332f">
    <vt:lpwstr/>
  </property>
  <property fmtid="{D5CDD505-2E9C-101B-9397-08002B2CF9AE}" pid="21" name="Preview Image URL">
    <vt:lpwstr>, </vt:lpwstr>
  </property>
  <property fmtid="{D5CDD505-2E9C-101B-9397-08002B2CF9AE}" pid="22" name="Public Web URL">
    <vt:lpwstr>, </vt:lpwstr>
  </property>
</Properties>
</file>